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9"/>
  </p:notesMasterIdLst>
  <p:handoutMasterIdLst>
    <p:handoutMasterId r:id="rId30"/>
  </p:handoutMasterIdLst>
  <p:sldIdLst>
    <p:sldId id="257" r:id="rId5"/>
    <p:sldId id="261" r:id="rId6"/>
    <p:sldId id="262" r:id="rId7"/>
    <p:sldId id="264" r:id="rId8"/>
    <p:sldId id="267" r:id="rId9"/>
    <p:sldId id="269" r:id="rId10"/>
    <p:sldId id="268" r:id="rId11"/>
    <p:sldId id="266" r:id="rId12"/>
    <p:sldId id="281" r:id="rId13"/>
    <p:sldId id="282" r:id="rId14"/>
    <p:sldId id="265" r:id="rId15"/>
    <p:sldId id="263" r:id="rId16"/>
    <p:sldId id="283" r:id="rId17"/>
    <p:sldId id="271" r:id="rId18"/>
    <p:sldId id="272" r:id="rId19"/>
    <p:sldId id="270" r:id="rId20"/>
    <p:sldId id="276" r:id="rId21"/>
    <p:sldId id="275" r:id="rId22"/>
    <p:sldId id="274" r:id="rId23"/>
    <p:sldId id="273" r:id="rId24"/>
    <p:sldId id="277" r:id="rId25"/>
    <p:sldId id="280" r:id="rId26"/>
    <p:sldId id="279" r:id="rId27"/>
    <p:sldId id="26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93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5" autoAdjust="0"/>
    <p:restoredTop sz="94697" autoAdjust="0"/>
  </p:normalViewPr>
  <p:slideViewPr>
    <p:cSldViewPr snapToGrid="0">
      <p:cViewPr varScale="1">
        <p:scale>
          <a:sx n="101" d="100"/>
          <a:sy n="101" d="100"/>
        </p:scale>
        <p:origin x="138" y="18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3BB7FD-DF91-4652-A215-C811B38A75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F1165E7-15B5-4ACE-B77C-1AC55EF48C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064036-FE35-4B46-B10A-7A2359B5C19E}" type="datetimeFigureOut">
              <a:rPr lang="en-US" smtClean="0"/>
              <a:t>4/16/2021</a:t>
            </a:fld>
            <a:endParaRPr lang="en-US"/>
          </a:p>
        </p:txBody>
      </p:sp>
      <p:sp>
        <p:nvSpPr>
          <p:cNvPr id="4" name="Footer Placeholder 3">
            <a:extLst>
              <a:ext uri="{FF2B5EF4-FFF2-40B4-BE49-F238E27FC236}">
                <a16:creationId xmlns:a16="http://schemas.microsoft.com/office/drawing/2014/main" id="{9ABD9CA6-331E-4156-8637-54889C08036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83C6E0-5A27-4907-9BF9-EF6B68DBABC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660BA2-C86E-46A4-BF3B-AE5FD4661057}" type="slidenum">
              <a:rPr lang="en-US" smtClean="0"/>
              <a:t>‹#›</a:t>
            </a:fld>
            <a:endParaRPr lang="en-US"/>
          </a:p>
        </p:txBody>
      </p:sp>
    </p:spTree>
    <p:extLst>
      <p:ext uri="{BB962C8B-B14F-4D97-AF65-F5344CB8AC3E}">
        <p14:creationId xmlns:p14="http://schemas.microsoft.com/office/powerpoint/2010/main" val="402630479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78D1EA-63CF-4030-BC73-D11FFA10EE35}" type="datetimeFigureOut">
              <a:rPr lang="en-US" smtClean="0"/>
              <a:t>4/16/2021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EB5991-4329-4E83-B4F5-78B56063BF88}" type="slidenum">
              <a:rPr lang="en-US" smtClean="0"/>
              <a:t>‹#›</a:t>
            </a:fld>
            <a:endParaRPr lang="en-US"/>
          </a:p>
        </p:txBody>
      </p:sp>
    </p:spTree>
    <p:extLst>
      <p:ext uri="{BB962C8B-B14F-4D97-AF65-F5344CB8AC3E}">
        <p14:creationId xmlns:p14="http://schemas.microsoft.com/office/powerpoint/2010/main" val="207759760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3E55C0-CAB6-49AA-AF3A-CDEECCA78CFA}" type="datetime1">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BB0E2-5059-4185-8A71-4E665874B37B}" type="slidenum">
              <a:rPr lang="en-US" smtClean="0"/>
              <a:t>‹#›</a:t>
            </a:fld>
            <a:endParaRPr lang="en-US"/>
          </a:p>
        </p:txBody>
      </p:sp>
    </p:spTree>
    <p:extLst>
      <p:ext uri="{BB962C8B-B14F-4D97-AF65-F5344CB8AC3E}">
        <p14:creationId xmlns:p14="http://schemas.microsoft.com/office/powerpoint/2010/main" val="1166310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BA9AC4-BEB9-4EA3-8F01-BFE02BD79DCC}" type="datetime1">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BB0E2-5059-4185-8A71-4E665874B37B}" type="slidenum">
              <a:rPr lang="en-US" smtClean="0"/>
              <a:t>‹#›</a:t>
            </a:fld>
            <a:endParaRPr lang="en-US"/>
          </a:p>
        </p:txBody>
      </p:sp>
    </p:spTree>
    <p:extLst>
      <p:ext uri="{BB962C8B-B14F-4D97-AF65-F5344CB8AC3E}">
        <p14:creationId xmlns:p14="http://schemas.microsoft.com/office/powerpoint/2010/main" val="1631303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6C16EC-2EE7-44CB-A4FB-AE7CBC57531D}" type="datetime1">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BB0E2-5059-4185-8A71-4E665874B37B}" type="slidenum">
              <a:rPr lang="en-US" smtClean="0"/>
              <a:t>‹#›</a:t>
            </a:fld>
            <a:endParaRPr lang="en-US"/>
          </a:p>
        </p:txBody>
      </p:sp>
    </p:spTree>
    <p:extLst>
      <p:ext uri="{BB962C8B-B14F-4D97-AF65-F5344CB8AC3E}">
        <p14:creationId xmlns:p14="http://schemas.microsoft.com/office/powerpoint/2010/main" val="640050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6A4CA-811A-44D6-BB15-19878C849667}" type="datetime1">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BB0E2-5059-4185-8A71-4E665874B37B}" type="slidenum">
              <a:rPr lang="en-US" smtClean="0"/>
              <a:t>‹#›</a:t>
            </a:fld>
            <a:endParaRPr lang="en-US"/>
          </a:p>
        </p:txBody>
      </p:sp>
    </p:spTree>
    <p:extLst>
      <p:ext uri="{BB962C8B-B14F-4D97-AF65-F5344CB8AC3E}">
        <p14:creationId xmlns:p14="http://schemas.microsoft.com/office/powerpoint/2010/main" val="995570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727BA3-1C23-4A3E-B36B-46E749889585}" type="datetime1">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BB0E2-5059-4185-8A71-4E665874B37B}" type="slidenum">
              <a:rPr lang="en-US" smtClean="0"/>
              <a:t>‹#›</a:t>
            </a:fld>
            <a:endParaRPr lang="en-US"/>
          </a:p>
        </p:txBody>
      </p:sp>
    </p:spTree>
    <p:extLst>
      <p:ext uri="{BB962C8B-B14F-4D97-AF65-F5344CB8AC3E}">
        <p14:creationId xmlns:p14="http://schemas.microsoft.com/office/powerpoint/2010/main" val="3626141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58FB3F-D4F7-48CC-91E2-DA2043779F24}" type="datetime1">
              <a:rPr lang="en-US" smtClean="0"/>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BB0E2-5059-4185-8A71-4E665874B37B}" type="slidenum">
              <a:rPr lang="en-US" smtClean="0"/>
              <a:t>‹#›</a:t>
            </a:fld>
            <a:endParaRPr lang="en-US"/>
          </a:p>
        </p:txBody>
      </p:sp>
    </p:spTree>
    <p:extLst>
      <p:ext uri="{BB962C8B-B14F-4D97-AF65-F5344CB8AC3E}">
        <p14:creationId xmlns:p14="http://schemas.microsoft.com/office/powerpoint/2010/main" val="1758782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CBD5BB-16C0-484D-874C-12F59FBACE58}" type="datetime1">
              <a:rPr lang="en-US" smtClean="0"/>
              <a:t>4/16/2021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BBB0E2-5059-4185-8A71-4E665874B37B}" type="slidenum">
              <a:rPr lang="en-US" smtClean="0"/>
              <a:t>‹#›</a:t>
            </a:fld>
            <a:endParaRPr lang="en-US"/>
          </a:p>
        </p:txBody>
      </p:sp>
    </p:spTree>
    <p:extLst>
      <p:ext uri="{BB962C8B-B14F-4D97-AF65-F5344CB8AC3E}">
        <p14:creationId xmlns:p14="http://schemas.microsoft.com/office/powerpoint/2010/main" val="1639522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43D244-30D2-4E8F-ABBD-8F3D2BE20FA3}" type="datetime1">
              <a:rPr lang="en-US" smtClean="0"/>
              <a:t>4/16/2021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BBB0E2-5059-4185-8A71-4E665874B37B}" type="slidenum">
              <a:rPr lang="en-US" smtClean="0"/>
              <a:t>‹#›</a:t>
            </a:fld>
            <a:endParaRPr lang="en-US"/>
          </a:p>
        </p:txBody>
      </p:sp>
    </p:spTree>
    <p:extLst>
      <p:ext uri="{BB962C8B-B14F-4D97-AF65-F5344CB8AC3E}">
        <p14:creationId xmlns:p14="http://schemas.microsoft.com/office/powerpoint/2010/main" val="1396358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93BC61-6221-43D1-89E9-BF6DD71B65B1}"/>
              </a:ext>
            </a:extLst>
          </p:cNvPr>
          <p:cNvSpPr/>
          <p:nvPr userDrawn="1"/>
        </p:nvSpPr>
        <p:spPr>
          <a:xfrm>
            <a:off x="0" y="-1"/>
            <a:ext cx="12192000" cy="622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B59CC76-8EA0-48A4-B2DC-2071367EA605}" type="datetime1">
              <a:rPr lang="en-US" smtClean="0"/>
              <a:t>4/16/2021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BBB0E2-5059-4185-8A71-4E665874B37B}" type="slidenum">
              <a:rPr lang="en-US" smtClean="0"/>
              <a:t>‹#›</a:t>
            </a:fld>
            <a:endParaRPr lang="en-US"/>
          </a:p>
        </p:txBody>
      </p:sp>
    </p:spTree>
    <p:extLst>
      <p:ext uri="{BB962C8B-B14F-4D97-AF65-F5344CB8AC3E}">
        <p14:creationId xmlns:p14="http://schemas.microsoft.com/office/powerpoint/2010/main" val="1421194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E67B26-5AEF-4CE5-8E6C-496C82C6B8FB}" type="datetime1">
              <a:rPr lang="en-US" smtClean="0"/>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BB0E2-5059-4185-8A71-4E665874B37B}" type="slidenum">
              <a:rPr lang="en-US" smtClean="0"/>
              <a:t>‹#›</a:t>
            </a:fld>
            <a:endParaRPr lang="en-US"/>
          </a:p>
        </p:txBody>
      </p:sp>
    </p:spTree>
    <p:extLst>
      <p:ext uri="{BB962C8B-B14F-4D97-AF65-F5344CB8AC3E}">
        <p14:creationId xmlns:p14="http://schemas.microsoft.com/office/powerpoint/2010/main" val="3638196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815EBF-319B-4DCB-81C5-E467BC35F3E4}" type="datetime1">
              <a:rPr lang="en-US" smtClean="0"/>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BB0E2-5059-4185-8A71-4E665874B37B}" type="slidenum">
              <a:rPr lang="en-US" smtClean="0"/>
              <a:t>‹#›</a:t>
            </a:fld>
            <a:endParaRPr lang="en-US"/>
          </a:p>
        </p:txBody>
      </p:sp>
    </p:spTree>
    <p:extLst>
      <p:ext uri="{BB962C8B-B14F-4D97-AF65-F5344CB8AC3E}">
        <p14:creationId xmlns:p14="http://schemas.microsoft.com/office/powerpoint/2010/main" val="2021190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F13A2C5-CE0B-4DA6-AE74-9C67F315C3C5}"/>
              </a:ext>
            </a:extLst>
          </p:cNvPr>
          <p:cNvPicPr>
            <a:picLocks noChangeAspect="1"/>
          </p:cNvPicPr>
          <p:nvPr userDrawn="1"/>
        </p:nvPicPr>
        <p:blipFill rotWithShape="1">
          <a:blip r:embed="rId13">
            <a:extLst>
              <a:ext uri="{BEBA8EAE-BF5A-486C-A8C5-ECC9F3942E4B}">
                <a14:imgProps xmlns:a14="http://schemas.microsoft.com/office/drawing/2010/main">
                  <a14:imgLayer r:embed="rId14">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b="10012"/>
          <a:stretch/>
        </p:blipFill>
        <p:spPr>
          <a:xfrm>
            <a:off x="1" y="2"/>
            <a:ext cx="12192000" cy="6170272"/>
          </a:xfrm>
          <a:prstGeom prst="rect">
            <a:avLst/>
          </a:prstGeom>
        </p:spPr>
      </p:pic>
      <p:sp>
        <p:nvSpPr>
          <p:cNvPr id="11" name="Rectangle 10">
            <a:extLst>
              <a:ext uri="{FF2B5EF4-FFF2-40B4-BE49-F238E27FC236}">
                <a16:creationId xmlns:a16="http://schemas.microsoft.com/office/drawing/2014/main" id="{788E0C29-F4F5-4476-8C07-B3255B0C57AC}"/>
              </a:ext>
            </a:extLst>
          </p:cNvPr>
          <p:cNvSpPr/>
          <p:nvPr userDrawn="1"/>
        </p:nvSpPr>
        <p:spPr>
          <a:xfrm flipH="1" flipV="1">
            <a:off x="0" y="0"/>
            <a:ext cx="12192000" cy="6175217"/>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CEBD38-4A1E-4735-B51E-F7659A50A752}" type="datetime1">
              <a:rPr lang="en-US" smtClean="0"/>
              <a:t>4/16/2021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BB0E2-5059-4185-8A71-4E665874B37B}" type="slidenum">
              <a:rPr lang="en-US" smtClean="0"/>
              <a:t>‹#›</a:t>
            </a:fld>
            <a:endParaRPr lang="en-US"/>
          </a:p>
        </p:txBody>
      </p:sp>
      <p:pic>
        <p:nvPicPr>
          <p:cNvPr id="10" name="Picture 9">
            <a:extLst>
              <a:ext uri="{FF2B5EF4-FFF2-40B4-BE49-F238E27FC236}">
                <a16:creationId xmlns:a16="http://schemas.microsoft.com/office/drawing/2014/main" id="{63468117-30EB-4FCE-857F-1E625672959F}"/>
              </a:ext>
            </a:extLst>
          </p:cNvPr>
          <p:cNvPicPr>
            <a:picLocks noChangeAspect="1"/>
          </p:cNvPicPr>
          <p:nvPr userDrawn="1"/>
        </p:nvPicPr>
        <p:blipFill rotWithShape="1">
          <a:blip r:embed="rId15" cstate="hqprint">
            <a:extLst>
              <a:ext uri="{28A0092B-C50C-407E-A947-70E740481C1C}">
                <a14:useLocalDpi xmlns:a14="http://schemas.microsoft.com/office/drawing/2010/main" val="0"/>
              </a:ext>
            </a:extLst>
          </a:blip>
          <a:srcRect l="-2543" t="-10519" r="-2543" b="-10519"/>
          <a:stretch/>
        </p:blipFill>
        <p:spPr>
          <a:xfrm>
            <a:off x="9765112" y="6133381"/>
            <a:ext cx="1951254" cy="758382"/>
          </a:xfrm>
          <a:prstGeom prst="rect">
            <a:avLst/>
          </a:prstGeom>
        </p:spPr>
      </p:pic>
      <p:pic>
        <p:nvPicPr>
          <p:cNvPr id="14" name="Picture 13">
            <a:extLst>
              <a:ext uri="{FF2B5EF4-FFF2-40B4-BE49-F238E27FC236}">
                <a16:creationId xmlns:a16="http://schemas.microsoft.com/office/drawing/2014/main" id="{B03DC6BA-AA42-4B7A-8F03-79807DC2FDFF}"/>
              </a:ext>
            </a:extLst>
          </p:cNvPr>
          <p:cNvPicPr>
            <a:picLocks noChangeAspect="1"/>
          </p:cNvPicPr>
          <p:nvPr userDrawn="1"/>
        </p:nvPicPr>
        <p:blipFill>
          <a:blip r:embed="rId16" cstate="hqprint">
            <a:extLst>
              <a:ext uri="{28A0092B-C50C-407E-A947-70E740481C1C}">
                <a14:useLocalDpi xmlns:a14="http://schemas.microsoft.com/office/drawing/2010/main" val="0"/>
              </a:ext>
            </a:extLst>
          </a:blip>
          <a:srcRect/>
          <a:stretch/>
        </p:blipFill>
        <p:spPr>
          <a:xfrm>
            <a:off x="549691" y="6238642"/>
            <a:ext cx="1140043" cy="551202"/>
          </a:xfrm>
          <a:prstGeom prst="rect">
            <a:avLst/>
          </a:prstGeom>
        </p:spPr>
      </p:pic>
    </p:spTree>
    <p:extLst>
      <p:ext uri="{BB962C8B-B14F-4D97-AF65-F5344CB8AC3E}">
        <p14:creationId xmlns:p14="http://schemas.microsoft.com/office/powerpoint/2010/main" val="12609340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www.theclm.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cclt.law.upenn.edu/cclt-case-lis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CE4E8C-525B-47FF-BAC0-1063B3D5305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l="9" r="9"/>
          <a:stretch/>
        </p:blipFill>
        <p:spPr>
          <a:xfrm>
            <a:off x="1" y="1"/>
            <a:ext cx="12192000" cy="6857999"/>
          </a:xfrm>
          <a:prstGeom prst="rect">
            <a:avLst/>
          </a:prstGeom>
        </p:spPr>
      </p:pic>
      <p:sp>
        <p:nvSpPr>
          <p:cNvPr id="8" name="Rectangle 7">
            <a:extLst>
              <a:ext uri="{FF2B5EF4-FFF2-40B4-BE49-F238E27FC236}">
                <a16:creationId xmlns:a16="http://schemas.microsoft.com/office/drawing/2014/main" id="{9CD39CC4-3EFE-4EA6-AA21-AA7E5018DA2B}"/>
              </a:ext>
            </a:extLst>
          </p:cNvPr>
          <p:cNvSpPr/>
          <p:nvPr/>
        </p:nvSpPr>
        <p:spPr>
          <a:xfrm flipH="1" flipV="1">
            <a:off x="0" y="1100871"/>
            <a:ext cx="12192000" cy="5074346"/>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A07B5BA-4277-4782-A26C-A11FD846B460}"/>
              </a:ext>
            </a:extLst>
          </p:cNvPr>
          <p:cNvSpPr txBox="1"/>
          <p:nvPr/>
        </p:nvSpPr>
        <p:spPr>
          <a:xfrm>
            <a:off x="7153427" y="10846"/>
            <a:ext cx="4459857" cy="461665"/>
          </a:xfrm>
          <a:prstGeom prst="rect">
            <a:avLst/>
          </a:prstGeom>
          <a:noFill/>
        </p:spPr>
        <p:txBody>
          <a:bodyPr wrap="square" rtlCol="0">
            <a:spAutoFit/>
          </a:bodyPr>
          <a:lstStyle/>
          <a:p>
            <a:pPr algn="r"/>
            <a:r>
              <a:rPr lang="en-US" sz="2400" dirty="0">
                <a:solidFill>
                  <a:schemeClr val="bg1"/>
                </a:solidFill>
                <a:effectLst>
                  <a:outerShdw blurRad="215900" dist="50800" dir="5400000" sx="101000" sy="101000" algn="ctr" rotWithShape="0">
                    <a:srgbClr val="000000">
                      <a:alpha val="94000"/>
                    </a:srgbClr>
                  </a:outerShdw>
                </a:effectLst>
                <a:latin typeface="Arial" panose="020B0604020202020204" pitchFamily="34" charset="0"/>
                <a:cs typeface="Arial" panose="020B0604020202020204" pitchFamily="34" charset="0"/>
              </a:rPr>
              <a:t>Today’s Webinar</a:t>
            </a:r>
          </a:p>
        </p:txBody>
      </p:sp>
      <p:sp>
        <p:nvSpPr>
          <p:cNvPr id="12" name="TextBox 11">
            <a:extLst>
              <a:ext uri="{FF2B5EF4-FFF2-40B4-BE49-F238E27FC236}">
                <a16:creationId xmlns:a16="http://schemas.microsoft.com/office/drawing/2014/main" id="{2B4413E7-20C7-4913-BA56-928EFFF8B234}"/>
              </a:ext>
            </a:extLst>
          </p:cNvPr>
          <p:cNvSpPr txBox="1"/>
          <p:nvPr/>
        </p:nvSpPr>
        <p:spPr>
          <a:xfrm>
            <a:off x="7153427" y="6282544"/>
            <a:ext cx="4459857" cy="461665"/>
          </a:xfrm>
          <a:prstGeom prst="rect">
            <a:avLst/>
          </a:prstGeom>
          <a:noFill/>
        </p:spPr>
        <p:txBody>
          <a:bodyPr wrap="square" rtlCol="0">
            <a:spAutoFit/>
          </a:bodyPr>
          <a:lstStyle/>
          <a:p>
            <a:pPr algn="r"/>
            <a:r>
              <a:rPr lang="en-US" sz="2400" dirty="0">
                <a:solidFill>
                  <a:schemeClr val="bg1"/>
                </a:solidFill>
                <a:effectLst>
                  <a:outerShdw blurRad="215900" sx="101000" sy="101000" algn="tl">
                    <a:srgbClr val="000000">
                      <a:alpha val="94000"/>
                    </a:srgbClr>
                  </a:outerShdw>
                </a:effectLst>
                <a:latin typeface="Arial" panose="020B0604020202020204" pitchFamily="34" charset="0"/>
                <a:cs typeface="Arial" panose="020B0604020202020204" pitchFamily="34" charset="0"/>
              </a:rPr>
              <a:t>www.TheCLM.org</a:t>
            </a:r>
          </a:p>
        </p:txBody>
      </p:sp>
      <p:sp>
        <p:nvSpPr>
          <p:cNvPr id="14339" name="Title 1"/>
          <p:cNvSpPr>
            <a:spLocks noGrp="1"/>
          </p:cNvSpPr>
          <p:nvPr>
            <p:ph type="ctrTitle"/>
          </p:nvPr>
        </p:nvSpPr>
        <p:spPr>
          <a:xfrm>
            <a:off x="2247900" y="1219200"/>
            <a:ext cx="7772400" cy="1219200"/>
          </a:xfrm>
        </p:spPr>
        <p:txBody>
          <a:bodyPr>
            <a:normAutofit fontScale="90000"/>
          </a:bodyPr>
          <a:lstStyle/>
          <a:p>
            <a:pPr eaLnBrk="1" hangingPunct="1"/>
            <a:r>
              <a:rPr lang="en-US" altLang="en-US" sz="2000" b="1" dirty="0">
                <a:solidFill>
                  <a:schemeClr val="accent1">
                    <a:lumMod val="75000"/>
                  </a:schemeClr>
                </a:solidFill>
              </a:rPr>
              <a:t>Thank you for joining today’</a:t>
            </a:r>
            <a:r>
              <a:rPr lang="en-US" altLang="ja-JP" sz="2000" b="1" dirty="0">
                <a:solidFill>
                  <a:schemeClr val="accent1">
                    <a:lumMod val="75000"/>
                  </a:schemeClr>
                </a:solidFill>
              </a:rPr>
              <a:t>s webinar. We will begin promptly at </a:t>
            </a:r>
            <a:br>
              <a:rPr lang="en-US" altLang="ja-JP" sz="2000" b="1" dirty="0">
                <a:solidFill>
                  <a:schemeClr val="accent1">
                    <a:lumMod val="75000"/>
                  </a:schemeClr>
                </a:solidFill>
              </a:rPr>
            </a:br>
            <a:r>
              <a:rPr lang="en-US" altLang="ja-JP" sz="2400" b="1" dirty="0">
                <a:solidFill>
                  <a:schemeClr val="accent1">
                    <a:lumMod val="75000"/>
                  </a:schemeClr>
                </a:solidFill>
              </a:rPr>
              <a:t>12:00 PM EASTERN TIME. </a:t>
            </a:r>
            <a:br>
              <a:rPr lang="en-US" altLang="ja-JP" sz="2400" b="1" dirty="0">
                <a:solidFill>
                  <a:schemeClr val="accent1">
                    <a:lumMod val="75000"/>
                  </a:schemeClr>
                </a:solidFill>
              </a:rPr>
            </a:br>
            <a:r>
              <a:rPr lang="en-US" altLang="ja-JP" sz="2400" b="1" dirty="0">
                <a:solidFill>
                  <a:schemeClr val="accent1">
                    <a:lumMod val="75000"/>
                  </a:schemeClr>
                </a:solidFill>
              </a:rPr>
              <a:t>Wednesday,  April 22, 2021</a:t>
            </a:r>
            <a:br>
              <a:rPr lang="en-US" altLang="ja-JP" sz="2400" b="1" dirty="0"/>
            </a:br>
            <a:endParaRPr lang="en-US" altLang="en-US" sz="2400" dirty="0"/>
          </a:p>
        </p:txBody>
      </p:sp>
      <p:sp>
        <p:nvSpPr>
          <p:cNvPr id="14338" name="Subtitle 2"/>
          <p:cNvSpPr>
            <a:spLocks noGrp="1"/>
          </p:cNvSpPr>
          <p:nvPr>
            <p:ph type="subTitle" idx="1"/>
          </p:nvPr>
        </p:nvSpPr>
        <p:spPr>
          <a:xfrm>
            <a:off x="2019300" y="3276600"/>
            <a:ext cx="8229600" cy="2667000"/>
          </a:xfrm>
        </p:spPr>
        <p:txBody>
          <a:bodyPr/>
          <a:lstStyle/>
          <a:p>
            <a:pPr>
              <a:lnSpc>
                <a:spcPct val="80000"/>
              </a:lnSpc>
            </a:pPr>
            <a:br>
              <a:rPr lang="en-US" altLang="en-US" sz="1700" dirty="0">
                <a:solidFill>
                  <a:srgbClr val="898989"/>
                </a:solidFill>
              </a:rPr>
            </a:br>
            <a:r>
              <a:rPr lang="en-US" altLang="en-US" sz="1600" dirty="0"/>
              <a:t>P</a:t>
            </a:r>
            <a:r>
              <a:rPr lang="en-US" sz="1600" dirty="0"/>
              <a:t>lease remember that there is no call-in number for the audio portion of the webinar; audio will come through your computer/device.</a:t>
            </a:r>
            <a:r>
              <a:rPr lang="en-US" altLang="ja-JP" sz="1800" b="1" dirty="0"/>
              <a:t>	</a:t>
            </a:r>
            <a:br>
              <a:rPr lang="en-US" altLang="ja-JP" sz="1800" b="1" dirty="0"/>
            </a:br>
            <a:br>
              <a:rPr lang="en-US" altLang="ja-JP" sz="1600" b="1" dirty="0"/>
            </a:br>
            <a:r>
              <a:rPr lang="en-US" altLang="ja-JP" sz="1600" dirty="0"/>
              <a:t>To ask questions during the presentation,</a:t>
            </a:r>
            <a:br>
              <a:rPr lang="en-US" altLang="ja-JP" sz="1600" dirty="0"/>
            </a:br>
            <a:r>
              <a:rPr lang="en-US" altLang="ja-JP" sz="1600" dirty="0"/>
              <a:t>please use the </a:t>
            </a:r>
            <a:r>
              <a:rPr lang="ja-JP" altLang="en-US" sz="1600" dirty="0"/>
              <a:t>“</a:t>
            </a:r>
            <a:r>
              <a:rPr lang="en-US" altLang="ja-JP" sz="1600" dirty="0"/>
              <a:t>Q&amp;A</a:t>
            </a:r>
            <a:r>
              <a:rPr lang="ja-JP" altLang="en-US" sz="1600" dirty="0"/>
              <a:t>”</a:t>
            </a:r>
            <a:r>
              <a:rPr lang="en-US" altLang="ja-JP" sz="1600" dirty="0"/>
              <a:t> box on the left side of your screen.</a:t>
            </a:r>
            <a:br>
              <a:rPr lang="en-US" altLang="ja-JP" sz="1600" dirty="0"/>
            </a:br>
            <a:br>
              <a:rPr lang="en-US" altLang="ja-JP" sz="1600" dirty="0"/>
            </a:br>
            <a:r>
              <a:rPr lang="en-US" altLang="ja-JP" sz="1600" dirty="0"/>
              <a:t>This presentation will be recorded and uploaded to</a:t>
            </a:r>
            <a:br>
              <a:rPr lang="en-US" altLang="ja-JP" sz="1600" dirty="0"/>
            </a:br>
            <a:r>
              <a:rPr lang="en-US" altLang="ja-JP" sz="1600" dirty="0"/>
              <a:t> </a:t>
            </a:r>
            <a:r>
              <a:rPr lang="en-US" altLang="ja-JP" sz="1600" dirty="0">
                <a:hlinkClick r:id="rId4"/>
              </a:rPr>
              <a:t>www.theCLM.org</a:t>
            </a:r>
            <a:r>
              <a:rPr lang="en-US" altLang="ja-JP" sz="1600" dirty="0"/>
              <a:t> in approximately 2 days.</a:t>
            </a:r>
            <a:endParaRPr lang="en-US" altLang="en-US" sz="1700" dirty="0"/>
          </a:p>
        </p:txBody>
      </p:sp>
      <p:sp>
        <p:nvSpPr>
          <p:cNvPr id="14341" name="TextBox 1"/>
          <p:cNvSpPr txBox="1">
            <a:spLocks noChangeArrowheads="1"/>
          </p:cNvSpPr>
          <p:nvPr/>
        </p:nvSpPr>
        <p:spPr bwMode="auto">
          <a:xfrm>
            <a:off x="2019300" y="2438400"/>
            <a:ext cx="8229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1800" b="1" i="1" dirty="0"/>
              <a:t>Presented by:  Property Committee</a:t>
            </a:r>
          </a:p>
          <a:p>
            <a:pPr algn="ctr" eaLnBrk="1" hangingPunct="1">
              <a:spcBef>
                <a:spcPct val="0"/>
              </a:spcBef>
              <a:buFontTx/>
              <a:buNone/>
            </a:pPr>
            <a:r>
              <a:rPr lang="en-US" altLang="en-US" sz="1800" b="1" i="1" dirty="0"/>
              <a:t>2021 and Beyond…After COVID-19, Business Interruption Losses will Never be the Same Again! </a:t>
            </a:r>
          </a:p>
        </p:txBody>
      </p:sp>
      <p:pic>
        <p:nvPicPr>
          <p:cNvPr id="18" name="Picture 17" descr="A picture containing drawing&#10;&#10;Description automatically generated">
            <a:extLst>
              <a:ext uri="{FF2B5EF4-FFF2-40B4-BE49-F238E27FC236}">
                <a16:creationId xmlns:a16="http://schemas.microsoft.com/office/drawing/2014/main" id="{9941BE0C-F930-4620-9B6E-B4B3DBB0C99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8716" y="-122664"/>
            <a:ext cx="1803400" cy="1352550"/>
          </a:xfrm>
          <a:prstGeom prst="rect">
            <a:avLst/>
          </a:prstGeom>
          <a:effectLst>
            <a:outerShdw blurRad="165100" dist="38100" dir="5400000" sx="96000" sy="96000" algn="ctr" rotWithShape="0">
              <a:srgbClr val="000000">
                <a:alpha val="65000"/>
              </a:srgbClr>
            </a:outerShdw>
          </a:effectLst>
        </p:spPr>
      </p:pic>
      <p:sp>
        <p:nvSpPr>
          <p:cNvPr id="10" name="TextBox 9">
            <a:extLst>
              <a:ext uri="{FF2B5EF4-FFF2-40B4-BE49-F238E27FC236}">
                <a16:creationId xmlns:a16="http://schemas.microsoft.com/office/drawing/2014/main" id="{74837CCE-7CA3-4298-95A2-FD8CEC652CA6}"/>
              </a:ext>
            </a:extLst>
          </p:cNvPr>
          <p:cNvSpPr txBox="1"/>
          <p:nvPr/>
        </p:nvSpPr>
        <p:spPr>
          <a:xfrm>
            <a:off x="7643332" y="588500"/>
            <a:ext cx="1889677" cy="276999"/>
          </a:xfrm>
          <a:prstGeom prst="rect">
            <a:avLst/>
          </a:prstGeom>
          <a:noFill/>
        </p:spPr>
        <p:txBody>
          <a:bodyPr wrap="square" rtlCol="0">
            <a:spAutoFit/>
          </a:bodyPr>
          <a:lstStyle/>
          <a:p>
            <a:r>
              <a:rPr lang="en-US" sz="1200" dirty="0">
                <a:solidFill>
                  <a:schemeClr val="bg1"/>
                </a:solidFill>
                <a:effectLst>
                  <a:outerShdw blurRad="215900" dist="50800" dir="5400000" sx="101000" sy="101000" algn="ctr" rotWithShape="0">
                    <a:srgbClr val="000000">
                      <a:alpha val="94000"/>
                    </a:srgbClr>
                  </a:outerShdw>
                </a:effectLst>
                <a:latin typeface="Arial" panose="020B0604020202020204" pitchFamily="34" charset="0"/>
                <a:cs typeface="Arial" panose="020B0604020202020204" pitchFamily="34" charset="0"/>
              </a:rPr>
              <a:t>BROUGHT TO YOU BY</a:t>
            </a:r>
          </a:p>
        </p:txBody>
      </p:sp>
      <p:pic>
        <p:nvPicPr>
          <p:cNvPr id="9" name="Picture 8">
            <a:extLst>
              <a:ext uri="{FF2B5EF4-FFF2-40B4-BE49-F238E27FC236}">
                <a16:creationId xmlns:a16="http://schemas.microsoft.com/office/drawing/2014/main" id="{D87C4576-8F6B-480B-A06A-64330D6F1968}"/>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5404" r="-5404"/>
          <a:stretch/>
        </p:blipFill>
        <p:spPr>
          <a:xfrm>
            <a:off x="9438106" y="444949"/>
            <a:ext cx="2028836" cy="617822"/>
          </a:xfrm>
          <a:prstGeom prst="rect">
            <a:avLst/>
          </a:prstGeom>
          <a:effectLst>
            <a:outerShdw blurRad="38100" dist="38100" dir="2700000" algn="tl" rotWithShape="0">
              <a:prstClr val="black">
                <a:alpha val="40000"/>
              </a:prstClr>
            </a:outerShdw>
          </a:effectLst>
        </p:spPr>
      </p:pic>
    </p:spTree>
    <p:extLst>
      <p:ext uri="{BB962C8B-B14F-4D97-AF65-F5344CB8AC3E}">
        <p14:creationId xmlns:p14="http://schemas.microsoft.com/office/powerpoint/2010/main" val="2183897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sz="4800" b="1" dirty="0"/>
              <a:t>Somewhat Related </a:t>
            </a:r>
            <a:br>
              <a:rPr lang="en-US" altLang="en-US" sz="4800" b="1" dirty="0"/>
            </a:br>
            <a:r>
              <a:rPr lang="en-US" altLang="en-US" sz="4800" b="1" dirty="0"/>
              <a:t>Business Interruption Lawsuit</a:t>
            </a:r>
            <a:endParaRPr lang="en-US" sz="4800" b="1" dirty="0"/>
          </a:p>
        </p:txBody>
      </p:sp>
      <p:sp>
        <p:nvSpPr>
          <p:cNvPr id="3" name="Content Placeholder 2"/>
          <p:cNvSpPr>
            <a:spLocks noGrp="1"/>
          </p:cNvSpPr>
          <p:nvPr>
            <p:ph idx="1"/>
          </p:nvPr>
        </p:nvSpPr>
        <p:spPr/>
        <p:txBody>
          <a:bodyPr/>
          <a:lstStyle/>
          <a:p>
            <a:pPr algn="just">
              <a:defRPr/>
            </a:pPr>
            <a:r>
              <a:rPr lang="en-US" b="0" i="1" dirty="0">
                <a:effectLst/>
              </a:rPr>
              <a:t>Mama Jo's Inc. v. Sparta Insurance Co.</a:t>
            </a:r>
            <a:r>
              <a:rPr lang="en-US" b="0" dirty="0">
                <a:effectLst/>
              </a:rPr>
              <a:t>, 823 Fed. Appx. 868 (11</a:t>
            </a:r>
            <a:r>
              <a:rPr lang="en-US" b="0" baseline="30000" dirty="0">
                <a:effectLst/>
              </a:rPr>
              <a:t>th</a:t>
            </a:r>
            <a:r>
              <a:rPr lang="en-US" b="0" dirty="0">
                <a:effectLst/>
              </a:rPr>
              <a:t> Cir. 2020), </a:t>
            </a:r>
            <a:r>
              <a:rPr lang="en-US" dirty="0"/>
              <a:t>sought petition for writ of certiorari before the Supreme Court in a business interruption case from dust from construction that allegedly interfered with the business.</a:t>
            </a:r>
          </a:p>
          <a:p>
            <a:pPr algn="just">
              <a:defRPr/>
            </a:pPr>
            <a:r>
              <a:rPr lang="en-US" dirty="0"/>
              <a:t>The 11</a:t>
            </a:r>
            <a:r>
              <a:rPr lang="en-US" baseline="30000" dirty="0"/>
              <a:t>th</a:t>
            </a:r>
            <a:r>
              <a:rPr lang="en-US" dirty="0"/>
              <a:t> Circuit held there was no coverage under Florida law as there was no direct physical loss.</a:t>
            </a:r>
          </a:p>
          <a:p>
            <a:pPr algn="just">
              <a:defRPr/>
            </a:pPr>
            <a:r>
              <a:rPr lang="en-US" dirty="0"/>
              <a:t>The petition was denied on March 29, 2021 despite the attempt of the petitioners to rope in the effect it could have on COVID-19 litigation. Creative, but unsuccessful.</a:t>
            </a:r>
          </a:p>
        </p:txBody>
      </p:sp>
    </p:spTree>
    <p:extLst>
      <p:ext uri="{BB962C8B-B14F-4D97-AF65-F5344CB8AC3E}">
        <p14:creationId xmlns:p14="http://schemas.microsoft.com/office/powerpoint/2010/main" val="1604218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Decisions in Favor of the Insurer</a:t>
            </a:r>
            <a:endParaRPr lang="en-US" b="1" dirty="0"/>
          </a:p>
        </p:txBody>
      </p:sp>
      <p:sp>
        <p:nvSpPr>
          <p:cNvPr id="3" name="Content Placeholder 2"/>
          <p:cNvSpPr>
            <a:spLocks noGrp="1"/>
          </p:cNvSpPr>
          <p:nvPr>
            <p:ph idx="1"/>
          </p:nvPr>
        </p:nvSpPr>
        <p:spPr>
          <a:xfrm>
            <a:off x="838200" y="1524000"/>
            <a:ext cx="10515600" cy="4652963"/>
          </a:xfrm>
        </p:spPr>
        <p:txBody>
          <a:bodyPr>
            <a:normAutofit fontScale="85000" lnSpcReduction="20000"/>
          </a:bodyPr>
          <a:lstStyle/>
          <a:p>
            <a:pPr>
              <a:defRPr/>
            </a:pPr>
            <a:r>
              <a:rPr lang="en-US" b="0" dirty="0">
                <a:effectLst/>
              </a:rPr>
              <a:t>Louisiana: </a:t>
            </a:r>
            <a:r>
              <a:rPr lang="en-US" b="0" i="1" dirty="0">
                <a:effectLst/>
              </a:rPr>
              <a:t>Cajun Conti LLC v Certain Underwriters at Lloyds, </a:t>
            </a:r>
            <a:r>
              <a:rPr lang="en-US" b="0" i="0" dirty="0">
                <a:effectLst/>
              </a:rPr>
              <a:t>La. Civ. Dist. Ct. Parish of Orleans, No. 2020-02558 (February 10, 2021 verdict </a:t>
            </a:r>
            <a:r>
              <a:rPr lang="en-US" dirty="0"/>
              <a:t>in favor of insurer following trial in late 2020)</a:t>
            </a:r>
            <a:endParaRPr lang="en-US" b="0" i="1" dirty="0">
              <a:effectLst/>
            </a:endParaRPr>
          </a:p>
          <a:p>
            <a:pPr algn="l"/>
            <a:r>
              <a:rPr lang="en-US" sz="2900" b="0" i="1" u="none" strike="noStrike" baseline="0" dirty="0"/>
              <a:t>Riverwalk Seafood Grill Inc. v. Travelers Casualty Insurance Co. of America</a:t>
            </a:r>
            <a:r>
              <a:rPr lang="en-US" sz="2900" b="0" i="0" u="none" strike="noStrike" baseline="0" dirty="0"/>
              <a:t>, 2021 U.S. Dist. Lexis 5899 (N.D. Ill., Jan. 7 , 2021) (insurer’s motion to dismiss based on the policy’s virus exclusion barring coverage caused directly or indirectly by any virus.)</a:t>
            </a:r>
          </a:p>
          <a:p>
            <a:pPr algn="l"/>
            <a:r>
              <a:rPr lang="en-US" sz="2900" dirty="0"/>
              <a:t>Georgia: </a:t>
            </a:r>
            <a:r>
              <a:rPr lang="en-US" sz="2900" i="1" dirty="0"/>
              <a:t>Gilreath Family &amp; Cosmetic Dentistry v. </a:t>
            </a:r>
            <a:r>
              <a:rPr lang="en-US" sz="3200" i="1" dirty="0"/>
              <a:t>The Cincinnati Insurance Company</a:t>
            </a:r>
            <a:r>
              <a:rPr lang="en-US" sz="3200" dirty="0"/>
              <a:t>, No. 20-cv-2248 (ND. Ga., March 1, 2021) (no direct physical loss as defined by the policy; no virus exclusion)</a:t>
            </a:r>
          </a:p>
          <a:p>
            <a:pPr algn="l"/>
            <a:r>
              <a:rPr lang="en-US" sz="3200" dirty="0"/>
              <a:t>Nevada: </a:t>
            </a:r>
            <a:r>
              <a:rPr lang="en-US" sz="3200" i="1" dirty="0"/>
              <a:t>Circus </a:t>
            </a:r>
            <a:r>
              <a:rPr lang="en-US" sz="3200" i="1" dirty="0" err="1"/>
              <a:t>Circus</a:t>
            </a:r>
            <a:r>
              <a:rPr lang="en-US" sz="3200" i="1" dirty="0"/>
              <a:t> LV, LP v. AIG </a:t>
            </a:r>
            <a:r>
              <a:rPr lang="en-US" sz="3200" i="1" dirty="0" err="1"/>
              <a:t>Speciality</a:t>
            </a:r>
            <a:r>
              <a:rPr lang="en-US" sz="3200" i="1" dirty="0"/>
              <a:t> Insurance Company</a:t>
            </a:r>
            <a:r>
              <a:rPr lang="en-US" sz="3200" dirty="0"/>
              <a:t>, No. 20-cv-1240 (</a:t>
            </a:r>
            <a:r>
              <a:rPr lang="en-US" sz="3200" dirty="0" err="1"/>
              <a:t>D.Nv</a:t>
            </a:r>
            <a:r>
              <a:rPr lang="en-US" sz="3200" dirty="0"/>
              <a:t>., February 26, 2021) (dismissed breach of contract and declaratory judgment counts based upon no physical loss and a virus exclusion)</a:t>
            </a:r>
          </a:p>
          <a:p>
            <a:pPr algn="l"/>
            <a:endParaRPr lang="en-US" sz="3200" dirty="0"/>
          </a:p>
          <a:p>
            <a:endParaRPr lang="en-US" dirty="0"/>
          </a:p>
        </p:txBody>
      </p:sp>
    </p:spTree>
    <p:extLst>
      <p:ext uri="{BB962C8B-B14F-4D97-AF65-F5344CB8AC3E}">
        <p14:creationId xmlns:p14="http://schemas.microsoft.com/office/powerpoint/2010/main" val="596845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MDL Decision Allowing Lawsuits to Proceed</a:t>
            </a:r>
            <a:endParaRPr lang="en-US" dirty="0"/>
          </a:p>
        </p:txBody>
      </p:sp>
      <p:sp>
        <p:nvSpPr>
          <p:cNvPr id="3" name="Content Placeholder 2"/>
          <p:cNvSpPr>
            <a:spLocks noGrp="1"/>
          </p:cNvSpPr>
          <p:nvPr>
            <p:ph idx="1"/>
          </p:nvPr>
        </p:nvSpPr>
        <p:spPr/>
        <p:txBody>
          <a:bodyPr>
            <a:normAutofit lnSpcReduction="10000"/>
          </a:bodyPr>
          <a:lstStyle/>
          <a:p>
            <a:pPr algn="l"/>
            <a:r>
              <a:rPr lang="en-US" dirty="0"/>
              <a:t>Society MDL No. 2964 : February 22, 2021; Big Onion Tavern Group, LLC, et al. v. Society Insurance, No. 1:20-cv-02005; Valley Lodge Corp. v. Society Insurance, No. 1:20-cv-02813; and Rising Dough, Inc., et al. v. Society Insurance, No. 1:20-cv-05981. The court stated:</a:t>
            </a:r>
          </a:p>
          <a:p>
            <a:pPr lvl="1" algn="just"/>
            <a:r>
              <a:rPr lang="en-US" dirty="0"/>
              <a:t>“Society’s motions to dismiss and summary judgment motions are denied to the extent that they target the claims for business-interruption coverage. Those claims do survive. Also, the Section 155 claims survive in Big Onion and Valley Lodge. But the summary judgment motions in the Big Onion and Valley Lodge actions are granted as to the coverage theories under the Civil Authority and the Contamination provisions, and in the Rising Dough case as to the Sue and Labor clause.”</a:t>
            </a:r>
          </a:p>
          <a:p>
            <a:pPr lvl="1" algn="just"/>
            <a:r>
              <a:rPr lang="en-US" dirty="0"/>
              <a:t>No specific virus clause</a:t>
            </a:r>
          </a:p>
        </p:txBody>
      </p:sp>
    </p:spTree>
    <p:extLst>
      <p:ext uri="{BB962C8B-B14F-4D97-AF65-F5344CB8AC3E}">
        <p14:creationId xmlns:p14="http://schemas.microsoft.com/office/powerpoint/2010/main" val="893169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Decision Allowing </a:t>
            </a:r>
            <a:r>
              <a:rPr lang="en-US" altLang="en-US" sz="4800" b="1" dirty="0"/>
              <a:t>Lawsuits</a:t>
            </a:r>
            <a:r>
              <a:rPr lang="en-US" altLang="en-US" b="1" dirty="0"/>
              <a:t> to Proceed</a:t>
            </a:r>
            <a:endParaRPr lang="en-US" b="1" dirty="0"/>
          </a:p>
        </p:txBody>
      </p:sp>
      <p:sp>
        <p:nvSpPr>
          <p:cNvPr id="3" name="Content Placeholder 2"/>
          <p:cNvSpPr>
            <a:spLocks noGrp="1"/>
          </p:cNvSpPr>
          <p:nvPr>
            <p:ph idx="1"/>
          </p:nvPr>
        </p:nvSpPr>
        <p:spPr/>
        <p:txBody>
          <a:bodyPr>
            <a:normAutofit/>
          </a:bodyPr>
          <a:lstStyle/>
          <a:p>
            <a:pPr algn="l"/>
            <a:r>
              <a:rPr lang="en-US" sz="2000" dirty="0"/>
              <a:t>Texas: </a:t>
            </a:r>
            <a:r>
              <a:rPr lang="en-US" sz="2000" i="1" dirty="0"/>
              <a:t>Derek Scott Williams PLLC v. The Cincinnati Insurance Co.</a:t>
            </a:r>
            <a:r>
              <a:rPr lang="en-US" sz="2000" dirty="0"/>
              <a:t>, 20 C 2806  (N.D. Ill. February 28, 2021) (court dismisses the “civil authority” coverage, but allowed the other claims to proceed)</a:t>
            </a:r>
          </a:p>
          <a:p>
            <a:pPr algn="l"/>
            <a:r>
              <a:rPr lang="en-US" sz="2000" dirty="0"/>
              <a:t>The civil coverage authority provides as follows:</a:t>
            </a:r>
          </a:p>
          <a:p>
            <a:pPr marL="0" indent="0" algn="just">
              <a:buNone/>
            </a:pPr>
            <a:r>
              <a:rPr lang="en-US" sz="2000" b="0" i="0" u="none" strike="noStrike" baseline="0" dirty="0">
                <a:solidFill>
                  <a:srgbClr val="000000"/>
                </a:solidFill>
                <a:latin typeface="Arial" panose="020B0604020202020204" pitchFamily="34" charset="0"/>
              </a:rPr>
              <a:t>	</a:t>
            </a:r>
            <a:r>
              <a:rPr lang="en-US" sz="1800" b="0" i="0" u="none" strike="noStrike" baseline="0" dirty="0">
                <a:solidFill>
                  <a:srgbClr val="000000"/>
                </a:solidFill>
                <a:latin typeface="Arial" panose="020B0604020202020204" pitchFamily="34" charset="0"/>
              </a:rPr>
              <a:t>When a Covered Cause of Loss causes direct damage to property other than Covered 	Property at a "premises", we will pay for the actual loss of "Business Income and necessary 	Extra Expense you sustain caused by action of civil authority that prohibits access to the 	"premises", provided that both of the following apply: </a:t>
            </a:r>
            <a:endParaRPr lang="en-US" sz="1800" dirty="0">
              <a:solidFill>
                <a:srgbClr val="000000"/>
              </a:solidFill>
              <a:latin typeface="Arial" panose="020B0604020202020204" pitchFamily="34" charset="0"/>
            </a:endParaRPr>
          </a:p>
          <a:p>
            <a:pPr marL="0" indent="0" algn="just">
              <a:buNone/>
            </a:pPr>
            <a:r>
              <a:rPr lang="en-US" sz="1800" b="0" i="0" u="none" strike="noStrike" baseline="0" dirty="0">
                <a:solidFill>
                  <a:srgbClr val="000000"/>
                </a:solidFill>
                <a:latin typeface="Arial" panose="020B0604020202020204" pitchFamily="34" charset="0"/>
              </a:rPr>
              <a:t>		(1) Access to the area immediately surrounding the damaged property is prohibited 		by civil authority as a result of the damage; and </a:t>
            </a:r>
          </a:p>
          <a:p>
            <a:pPr marL="0" indent="0" algn="just">
              <a:buNone/>
            </a:pPr>
            <a:r>
              <a:rPr lang="en-US" sz="1800" dirty="0">
                <a:solidFill>
                  <a:srgbClr val="000000"/>
                </a:solidFill>
                <a:latin typeface="Arial" panose="020B0604020202020204" pitchFamily="34" charset="0"/>
              </a:rPr>
              <a:t>		</a:t>
            </a:r>
            <a:r>
              <a:rPr lang="en-US" sz="1800" b="0" i="0" u="none" strike="noStrike" baseline="0" dirty="0">
                <a:solidFill>
                  <a:srgbClr val="000000"/>
                </a:solidFill>
                <a:latin typeface="Arial" panose="020B0604020202020204" pitchFamily="34" charset="0"/>
              </a:rPr>
              <a:t>(2) The action of civil authority is taken in response to dangerous physical </a:t>
            </a:r>
            <a:r>
              <a:rPr lang="en-US" sz="1800" dirty="0">
                <a:solidFill>
                  <a:srgbClr val="000000"/>
                </a:solidFill>
                <a:latin typeface="Arial" panose="020B0604020202020204" pitchFamily="34" charset="0"/>
              </a:rPr>
              <a:t>			</a:t>
            </a:r>
            <a:r>
              <a:rPr lang="en-US" sz="1800" b="0" i="0" u="none" strike="noStrike" baseline="0" dirty="0">
                <a:solidFill>
                  <a:srgbClr val="000000"/>
                </a:solidFill>
                <a:latin typeface="Arial" panose="020B0604020202020204" pitchFamily="34" charset="0"/>
              </a:rPr>
              <a:t>conditions resulting from the damage or continuation of the Covered Cause of Loss 		that caused the damage, or the action is taken to enable a civil authority to have 			unimpeded access to the damaged property. </a:t>
            </a:r>
            <a:endParaRPr lang="en-US" sz="2000" dirty="0"/>
          </a:p>
        </p:txBody>
      </p:sp>
    </p:spTree>
    <p:extLst>
      <p:ext uri="{BB962C8B-B14F-4D97-AF65-F5344CB8AC3E}">
        <p14:creationId xmlns:p14="http://schemas.microsoft.com/office/powerpoint/2010/main" val="4277243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4800" b="1" dirty="0"/>
              <a:t>The UK</a:t>
            </a:r>
            <a:endParaRPr lang="en-US" sz="4800" b="1" dirty="0"/>
          </a:p>
        </p:txBody>
      </p:sp>
      <p:sp>
        <p:nvSpPr>
          <p:cNvPr id="3" name="Content Placeholder 2"/>
          <p:cNvSpPr>
            <a:spLocks noGrp="1"/>
          </p:cNvSpPr>
          <p:nvPr>
            <p:ph idx="1"/>
          </p:nvPr>
        </p:nvSpPr>
        <p:spPr/>
        <p:txBody>
          <a:bodyPr/>
          <a:lstStyle/>
          <a:p>
            <a:pPr marL="0" indent="0">
              <a:buFontTx/>
              <a:buNone/>
            </a:pPr>
            <a:r>
              <a:rPr lang="en-US" altLang="en-US" sz="2400" i="1" dirty="0"/>
              <a:t>The Financial Conduct Authority v Arch and Others</a:t>
            </a:r>
            <a:r>
              <a:rPr lang="en-US" altLang="en-US" sz="2400" dirty="0"/>
              <a:t>: test case regarding common sample policy wordings.</a:t>
            </a:r>
          </a:p>
          <a:p>
            <a:pPr marL="0" indent="0">
              <a:buFontTx/>
              <a:buNone/>
            </a:pPr>
            <a:endParaRPr lang="en-US" altLang="en-US" sz="2400" dirty="0"/>
          </a:p>
          <a:p>
            <a:pPr marL="400050" lvl="1" indent="0">
              <a:buFontTx/>
              <a:buNone/>
            </a:pPr>
            <a:r>
              <a:rPr lang="en-US" altLang="en-US" dirty="0"/>
              <a:t>a.	Disease Wordings</a:t>
            </a:r>
          </a:p>
          <a:p>
            <a:pPr marL="400050" lvl="1" indent="0">
              <a:buFontTx/>
              <a:buNone/>
            </a:pPr>
            <a:r>
              <a:rPr lang="en-US" altLang="en-US" dirty="0"/>
              <a:t>b.	Prevention of Access/Public Authority wordings</a:t>
            </a:r>
          </a:p>
          <a:p>
            <a:pPr marL="400050" lvl="1" indent="0">
              <a:buFontTx/>
              <a:buNone/>
            </a:pPr>
            <a:r>
              <a:rPr lang="en-US" altLang="en-US" dirty="0"/>
              <a:t>c.	Hybrid wordings</a:t>
            </a:r>
          </a:p>
          <a:p>
            <a:endParaRPr lang="en-US" dirty="0"/>
          </a:p>
        </p:txBody>
      </p:sp>
    </p:spTree>
    <p:extLst>
      <p:ext uri="{BB962C8B-B14F-4D97-AF65-F5344CB8AC3E}">
        <p14:creationId xmlns:p14="http://schemas.microsoft.com/office/powerpoint/2010/main" val="2347301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Where Do We Go From Here?</a:t>
            </a:r>
            <a:endParaRPr lang="en-US" dirty="0"/>
          </a:p>
        </p:txBody>
      </p:sp>
      <p:sp>
        <p:nvSpPr>
          <p:cNvPr id="3" name="Content Placeholder 2"/>
          <p:cNvSpPr>
            <a:spLocks noGrp="1"/>
          </p:cNvSpPr>
          <p:nvPr>
            <p:ph idx="1"/>
          </p:nvPr>
        </p:nvSpPr>
        <p:spPr/>
        <p:txBody>
          <a:bodyPr/>
          <a:lstStyle/>
          <a:p>
            <a:pPr>
              <a:defRPr/>
            </a:pPr>
            <a:r>
              <a:rPr lang="en-US" dirty="0"/>
              <a:t>Case law likely won’t be settled until there are appellate decisions.</a:t>
            </a:r>
          </a:p>
          <a:p>
            <a:pPr>
              <a:defRPr/>
            </a:pPr>
            <a:r>
              <a:rPr lang="en-US" dirty="0"/>
              <a:t>Insurance contract interpretation is generally governed by state law, so different states may have different outcomes.</a:t>
            </a:r>
          </a:p>
          <a:p>
            <a:pPr>
              <a:defRPr/>
            </a:pPr>
            <a:r>
              <a:rPr lang="en-US" dirty="0"/>
              <a:t>Legislative attempts to retroactively mandate are likely to be unsuccessful</a:t>
            </a:r>
          </a:p>
          <a:p>
            <a:endParaRPr lang="en-US" dirty="0"/>
          </a:p>
        </p:txBody>
      </p:sp>
    </p:spTree>
    <p:extLst>
      <p:ext uri="{BB962C8B-B14F-4D97-AF65-F5344CB8AC3E}">
        <p14:creationId xmlns:p14="http://schemas.microsoft.com/office/powerpoint/2010/main" val="4245327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Traditional View</a:t>
            </a:r>
            <a:endParaRPr lang="en-US" dirty="0"/>
          </a:p>
        </p:txBody>
      </p:sp>
      <p:sp>
        <p:nvSpPr>
          <p:cNvPr id="3" name="Content Placeholder 2"/>
          <p:cNvSpPr>
            <a:spLocks noGrp="1"/>
          </p:cNvSpPr>
          <p:nvPr>
            <p:ph idx="1"/>
          </p:nvPr>
        </p:nvSpPr>
        <p:spPr/>
        <p:txBody>
          <a:bodyPr/>
          <a:lstStyle/>
          <a:p>
            <a:pPr>
              <a:defRPr/>
            </a:pPr>
            <a:r>
              <a:rPr lang="en-US"/>
              <a:t>Business Interruption - often misunderstood coverage in regard to methodology and measure</a:t>
            </a:r>
          </a:p>
          <a:p>
            <a:pPr>
              <a:defRPr/>
            </a:pPr>
            <a:r>
              <a:rPr lang="en-US"/>
              <a:t>Intended to place the insured in the same position it would have been had no loss occurred</a:t>
            </a:r>
          </a:p>
          <a:p>
            <a:pPr>
              <a:defRPr/>
            </a:pPr>
            <a:r>
              <a:rPr lang="en-US"/>
              <a:t>Measures losses for a defined period of liability</a:t>
            </a:r>
          </a:p>
          <a:p>
            <a:pPr>
              <a:defRPr/>
            </a:pPr>
            <a:r>
              <a:rPr lang="en-US"/>
              <a:t>Business Interruption measurements - highly reliant on projections of what an affected business would have done, but-for the event</a:t>
            </a:r>
          </a:p>
          <a:p>
            <a:pPr>
              <a:defRPr/>
            </a:pPr>
            <a:r>
              <a:rPr lang="en-US"/>
              <a:t>Considers the historical experience of the insured business prior to the event and the probable experience thereafter</a:t>
            </a:r>
            <a:endParaRPr lang="en-US" dirty="0"/>
          </a:p>
        </p:txBody>
      </p:sp>
    </p:spTree>
    <p:extLst>
      <p:ext uri="{BB962C8B-B14F-4D97-AF65-F5344CB8AC3E}">
        <p14:creationId xmlns:p14="http://schemas.microsoft.com/office/powerpoint/2010/main" val="555249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In a typical year, we see BI claims submitted for :</a:t>
            </a:r>
            <a:br>
              <a:rPr lang="en-US" altLang="en-US" dirty="0"/>
            </a:br>
            <a:endParaRPr lang="en-US" dirty="0"/>
          </a:p>
        </p:txBody>
      </p:sp>
      <p:sp>
        <p:nvSpPr>
          <p:cNvPr id="3" name="Content Placeholder 2"/>
          <p:cNvSpPr>
            <a:spLocks noGrp="1"/>
          </p:cNvSpPr>
          <p:nvPr>
            <p:ph idx="1"/>
          </p:nvPr>
        </p:nvSpPr>
        <p:spPr>
          <a:xfrm>
            <a:off x="838200" y="1032387"/>
            <a:ext cx="10515600" cy="3175819"/>
          </a:xfrm>
        </p:spPr>
        <p:txBody>
          <a:bodyPr/>
          <a:lstStyle/>
          <a:p>
            <a:pPr>
              <a:spcBef>
                <a:spcPct val="0"/>
              </a:spcBef>
              <a:buSzTx/>
            </a:pPr>
            <a:r>
              <a:rPr lang="en-US" altLang="en-US" dirty="0"/>
              <a:t>Fires</a:t>
            </a:r>
          </a:p>
          <a:p>
            <a:pPr>
              <a:spcBef>
                <a:spcPct val="0"/>
              </a:spcBef>
              <a:buSzTx/>
            </a:pPr>
            <a:r>
              <a:rPr lang="en-US" altLang="en-US" dirty="0"/>
              <a:t>Tornados</a:t>
            </a:r>
          </a:p>
          <a:p>
            <a:pPr>
              <a:spcBef>
                <a:spcPct val="0"/>
              </a:spcBef>
              <a:buSzTx/>
            </a:pPr>
            <a:r>
              <a:rPr lang="en-US" altLang="en-US" dirty="0"/>
              <a:t>Hurricanes</a:t>
            </a:r>
          </a:p>
          <a:p>
            <a:pPr>
              <a:spcBef>
                <a:spcPct val="0"/>
              </a:spcBef>
              <a:buSzTx/>
            </a:pPr>
            <a:r>
              <a:rPr lang="en-US" altLang="en-US" dirty="0"/>
              <a:t>Explosions</a:t>
            </a:r>
          </a:p>
          <a:p>
            <a:pPr>
              <a:spcBef>
                <a:spcPct val="0"/>
              </a:spcBef>
              <a:buSzTx/>
            </a:pPr>
            <a:r>
              <a:rPr lang="en-US" altLang="en-US" dirty="0"/>
              <a:t>Earthquakes</a:t>
            </a:r>
          </a:p>
          <a:p>
            <a:pPr>
              <a:spcBef>
                <a:spcPct val="0"/>
              </a:spcBef>
              <a:buSzTx/>
            </a:pPr>
            <a:r>
              <a:rPr lang="en-US" altLang="en-US" dirty="0"/>
              <a:t>Equipment Failure</a:t>
            </a:r>
          </a:p>
          <a:p>
            <a:pPr>
              <a:spcBef>
                <a:spcPct val="0"/>
              </a:spcBef>
              <a:buSzTx/>
            </a:pPr>
            <a:r>
              <a:rPr lang="en-US" altLang="en-US" dirty="0"/>
              <a:t>Flooding</a:t>
            </a:r>
          </a:p>
          <a:p>
            <a:pPr>
              <a:spcBef>
                <a:spcPct val="0"/>
              </a:spcBef>
              <a:buSzTx/>
            </a:pPr>
            <a:r>
              <a:rPr lang="en-US" altLang="en-US" dirty="0"/>
              <a:t>Service Interruption</a:t>
            </a:r>
          </a:p>
          <a:p>
            <a:endParaRPr lang="en-US" dirty="0"/>
          </a:p>
        </p:txBody>
      </p:sp>
      <p:sp>
        <p:nvSpPr>
          <p:cNvPr id="4" name="TextBox 3"/>
          <p:cNvSpPr txBox="1"/>
          <p:nvPr/>
        </p:nvSpPr>
        <p:spPr>
          <a:xfrm>
            <a:off x="544529" y="4294598"/>
            <a:ext cx="11251519" cy="1569660"/>
          </a:xfrm>
          <a:prstGeom prst="rect">
            <a:avLst/>
          </a:prstGeom>
          <a:noFill/>
        </p:spPr>
        <p:txBody>
          <a:bodyPr wrap="square" rtlCol="0">
            <a:spAutoFit/>
          </a:bodyPr>
          <a:lstStyle/>
          <a:p>
            <a:pPr>
              <a:buFontTx/>
              <a:buNone/>
            </a:pPr>
            <a:r>
              <a:rPr lang="en-US" altLang="en-US" sz="3200" dirty="0"/>
              <a:t>While these matters can be complicated enough to handle on their own, we now have to address potential impacts to the insured business for a global pandemic.</a:t>
            </a:r>
          </a:p>
        </p:txBody>
      </p:sp>
    </p:spTree>
    <p:extLst>
      <p:ext uri="{BB962C8B-B14F-4D97-AF65-F5344CB8AC3E}">
        <p14:creationId xmlns:p14="http://schemas.microsoft.com/office/powerpoint/2010/main" val="1458690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…And Then Along Comes COVID-19</a:t>
            </a:r>
            <a:endParaRPr lang="en-US" dirty="0"/>
          </a:p>
        </p:txBody>
      </p:sp>
      <p:sp>
        <p:nvSpPr>
          <p:cNvPr id="3" name="Content Placeholder 2"/>
          <p:cNvSpPr>
            <a:spLocks noGrp="1"/>
          </p:cNvSpPr>
          <p:nvPr>
            <p:ph idx="1"/>
          </p:nvPr>
        </p:nvSpPr>
        <p:spPr>
          <a:xfrm>
            <a:off x="838200" y="1376737"/>
            <a:ext cx="10515600" cy="4800226"/>
          </a:xfrm>
        </p:spPr>
        <p:txBody>
          <a:bodyPr/>
          <a:lstStyle/>
          <a:p>
            <a:pPr marL="0" indent="0">
              <a:buNone/>
              <a:defRPr/>
            </a:pPr>
            <a:r>
              <a:rPr lang="en-US" sz="2400" dirty="0"/>
              <a:t>How are COVID-19 Business Interruption claims being addressed? Items to be considered?</a:t>
            </a:r>
          </a:p>
          <a:p>
            <a:pPr marL="0" indent="0">
              <a:buFontTx/>
              <a:buNone/>
              <a:defRPr/>
            </a:pPr>
            <a:endParaRPr lang="en-US" sz="2400" dirty="0"/>
          </a:p>
          <a:p>
            <a:pPr>
              <a:buFont typeface="Wingdings" panose="05000000000000000000" pitchFamily="2" charset="2"/>
              <a:buChar char="ü"/>
              <a:defRPr/>
            </a:pPr>
            <a:r>
              <a:rPr lang="en-US" sz="2400" dirty="0"/>
              <a:t>Coverage Decisions – Litigated and non-litigated </a:t>
            </a:r>
          </a:p>
          <a:p>
            <a:pPr>
              <a:buFont typeface="Wingdings" panose="05000000000000000000" pitchFamily="2" charset="2"/>
              <a:buChar char="ü"/>
              <a:defRPr/>
            </a:pPr>
            <a:r>
              <a:rPr lang="en-US" sz="2400" dirty="0"/>
              <a:t>Limits of Liability – Depends on Covered Cause of Loss</a:t>
            </a:r>
          </a:p>
          <a:p>
            <a:pPr>
              <a:buFont typeface="Wingdings" panose="05000000000000000000" pitchFamily="2" charset="2"/>
              <a:buChar char="ü"/>
              <a:defRPr/>
            </a:pPr>
            <a:r>
              <a:rPr lang="en-US" sz="2400" dirty="0"/>
              <a:t>Period of Liability – Duration? Still ongoing?</a:t>
            </a:r>
          </a:p>
          <a:p>
            <a:pPr>
              <a:buFont typeface="Wingdings" panose="05000000000000000000" pitchFamily="2" charset="2"/>
              <a:buChar char="ü"/>
              <a:defRPr/>
            </a:pPr>
            <a:r>
              <a:rPr lang="en-US" sz="2400" dirty="0"/>
              <a:t>Restrictions on businesses - National v. local </a:t>
            </a:r>
          </a:p>
          <a:p>
            <a:pPr>
              <a:buFont typeface="Wingdings" panose="05000000000000000000" pitchFamily="2" charset="2"/>
              <a:buChar char="ü"/>
              <a:defRPr/>
            </a:pPr>
            <a:r>
              <a:rPr lang="en-US" sz="2400" dirty="0"/>
              <a:t>Are these actual restrictions or merely suggestions?</a:t>
            </a:r>
          </a:p>
          <a:p>
            <a:r>
              <a:rPr lang="en-US" altLang="en-US" dirty="0"/>
              <a:t>Can required information be documented by the insured business?  What types of information is being requested?</a:t>
            </a:r>
          </a:p>
        </p:txBody>
      </p:sp>
    </p:spTree>
    <p:extLst>
      <p:ext uri="{BB962C8B-B14F-4D97-AF65-F5344CB8AC3E}">
        <p14:creationId xmlns:p14="http://schemas.microsoft.com/office/powerpoint/2010/main" val="967406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Basic Considerations</a:t>
            </a:r>
            <a:endParaRPr lang="en-US" dirty="0"/>
          </a:p>
        </p:txBody>
      </p:sp>
      <p:sp>
        <p:nvSpPr>
          <p:cNvPr id="3" name="Content Placeholder 2"/>
          <p:cNvSpPr>
            <a:spLocks noGrp="1"/>
          </p:cNvSpPr>
          <p:nvPr>
            <p:ph idx="1"/>
          </p:nvPr>
        </p:nvSpPr>
        <p:spPr>
          <a:xfrm>
            <a:off x="838200" y="1563329"/>
            <a:ext cx="10515600" cy="4613634"/>
          </a:xfrm>
        </p:spPr>
        <p:txBody>
          <a:bodyPr>
            <a:normAutofit lnSpcReduction="10000"/>
          </a:bodyPr>
          <a:lstStyle/>
          <a:p>
            <a:pPr>
              <a:defRPr/>
            </a:pPr>
            <a:r>
              <a:rPr lang="en-US" dirty="0"/>
              <a:t>What information is necessary?</a:t>
            </a:r>
          </a:p>
          <a:p>
            <a:pPr>
              <a:buFont typeface="Wingdings" panose="05000000000000000000" pitchFamily="2" charset="2"/>
              <a:buChar char="ü"/>
              <a:defRPr/>
            </a:pPr>
            <a:r>
              <a:rPr lang="en-US" i="1" dirty="0"/>
              <a:t>Date and time of first known instance of exposure at insured facility.  Need to document specifics.</a:t>
            </a:r>
          </a:p>
          <a:p>
            <a:pPr>
              <a:buFont typeface="Wingdings" panose="05000000000000000000" pitchFamily="2" charset="2"/>
              <a:buChar char="ü"/>
              <a:defRPr/>
            </a:pPr>
            <a:r>
              <a:rPr lang="en-US" i="1" dirty="0"/>
              <a:t>Limitations to coverage – Monetary limits, time, etc.</a:t>
            </a:r>
          </a:p>
          <a:p>
            <a:pPr>
              <a:buFont typeface="Wingdings" panose="05000000000000000000" pitchFamily="2" charset="2"/>
              <a:buChar char="ü"/>
              <a:defRPr/>
            </a:pPr>
            <a:r>
              <a:rPr lang="en-US" i="1" dirty="0"/>
              <a:t>Deductibles – Dollar value, waiting periods, etc.</a:t>
            </a:r>
          </a:p>
          <a:p>
            <a:pPr>
              <a:buFont typeface="Wingdings" panose="05000000000000000000" pitchFamily="2" charset="2"/>
              <a:buChar char="ü"/>
              <a:defRPr/>
            </a:pPr>
            <a:r>
              <a:rPr lang="en-US" i="1" dirty="0"/>
              <a:t>Period of Liability – Ongoing in many cases</a:t>
            </a:r>
          </a:p>
          <a:p>
            <a:pPr>
              <a:buFont typeface="Wingdings" panose="05000000000000000000" pitchFamily="2" charset="2"/>
              <a:buChar char="ü"/>
              <a:defRPr/>
            </a:pPr>
            <a:r>
              <a:rPr lang="en-US" i="1" dirty="0"/>
              <a:t>Funds received from other sources?  If so, should the funds be treated as an offset to the claim?</a:t>
            </a:r>
          </a:p>
          <a:p>
            <a:pPr>
              <a:buFont typeface="Wingdings" panose="05000000000000000000" pitchFamily="2" charset="2"/>
              <a:buChar char="ü"/>
              <a:defRPr/>
            </a:pPr>
            <a:r>
              <a:rPr lang="en-US" i="1" dirty="0"/>
              <a:t>Understand and document instructions from carriers or coverage attorneys on how claims are to be addressed </a:t>
            </a:r>
          </a:p>
          <a:p>
            <a:endParaRPr lang="en-US" dirty="0"/>
          </a:p>
        </p:txBody>
      </p:sp>
    </p:spTree>
    <p:extLst>
      <p:ext uri="{BB962C8B-B14F-4D97-AF65-F5344CB8AC3E}">
        <p14:creationId xmlns:p14="http://schemas.microsoft.com/office/powerpoint/2010/main" val="675679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176963"/>
          </a:xfrm>
        </p:spPr>
      </p:pic>
      <p:sp>
        <p:nvSpPr>
          <p:cNvPr id="6" name="Subtitle 2">
            <a:extLst>
              <a:ext uri="{FF2B5EF4-FFF2-40B4-BE49-F238E27FC236}">
                <a16:creationId xmlns:a16="http://schemas.microsoft.com/office/drawing/2014/main" id="{4E86E4FD-81CD-4326-872A-BC80A275636E}"/>
              </a:ext>
            </a:extLst>
          </p:cNvPr>
          <p:cNvSpPr txBox="1">
            <a:spLocks/>
          </p:cNvSpPr>
          <p:nvPr/>
        </p:nvSpPr>
        <p:spPr>
          <a:xfrm>
            <a:off x="1879600" y="6263052"/>
            <a:ext cx="7842068" cy="510585"/>
          </a:xfrm>
          <a:prstGeom prst="rect">
            <a:avLst/>
          </a:prstGeom>
        </p:spPr>
        <p:txBody>
          <a:bodyPr vert="horz" lIns="91440" tIns="0" rIns="9144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defRPr/>
            </a:pPr>
            <a:r>
              <a:rPr lang="en-US" sz="1200" spc="10" dirty="0">
                <a:latin typeface="Arial" panose="020B0604020202020204" pitchFamily="34" charset="0"/>
                <a:cs typeface="Arial" panose="020B0604020202020204" pitchFamily="34" charset="0"/>
              </a:rPr>
              <a:t>This presentation is for educational purposes only. Opinions or statements made during this presentation are solely for discussion purposes and do not necessarily represent the position of the presenter or their employer. Nothing in this presentation constitutes legal advice.</a:t>
            </a:r>
            <a:endParaRPr lang="en-US" altLang="en-US" sz="1200" spc="10" dirty="0">
              <a:latin typeface="Arial" panose="020B0604020202020204" pitchFamily="34" charset="0"/>
              <a:cs typeface="Arial" panose="020B0604020202020204" pitchFamily="34" charset="0"/>
            </a:endParaRPr>
          </a:p>
        </p:txBody>
      </p:sp>
      <p:pic>
        <p:nvPicPr>
          <p:cNvPr id="3" name="Picture 2" descr="A person in a suit&#10;&#10;Description automatically generated with medium confidence">
            <a:extLst>
              <a:ext uri="{FF2B5EF4-FFF2-40B4-BE49-F238E27FC236}">
                <a16:creationId xmlns:a16="http://schemas.microsoft.com/office/drawing/2014/main" id="{715A70E0-DCCD-4CC8-BD01-D2E0FFD6F6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730" y="2680855"/>
            <a:ext cx="1914234" cy="1914234"/>
          </a:xfrm>
          <a:prstGeom prst="rect">
            <a:avLst/>
          </a:prstGeom>
        </p:spPr>
      </p:pic>
    </p:spTree>
    <p:extLst>
      <p:ext uri="{BB962C8B-B14F-4D97-AF65-F5344CB8AC3E}">
        <p14:creationId xmlns:p14="http://schemas.microsoft.com/office/powerpoint/2010/main" val="1250870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How about losses occurring before/during/ after COVID-19 ? </a:t>
            </a:r>
            <a:endParaRPr lang="en-US" dirty="0"/>
          </a:p>
        </p:txBody>
      </p:sp>
      <p:sp>
        <p:nvSpPr>
          <p:cNvPr id="3" name="Content Placeholder 2"/>
          <p:cNvSpPr>
            <a:spLocks noGrp="1"/>
          </p:cNvSpPr>
          <p:nvPr>
            <p:ph idx="1"/>
          </p:nvPr>
        </p:nvSpPr>
        <p:spPr/>
        <p:txBody>
          <a:bodyPr/>
          <a:lstStyle/>
          <a:p>
            <a:r>
              <a:rPr lang="en-US" altLang="en-US" b="1" dirty="0"/>
              <a:t>How are measurements to be handled? </a:t>
            </a:r>
          </a:p>
          <a:p>
            <a:pPr lvl="1"/>
            <a:r>
              <a:rPr lang="en-US" altLang="en-US" sz="1800" dirty="0"/>
              <a:t>Sales Projections</a:t>
            </a:r>
          </a:p>
          <a:p>
            <a:pPr lvl="2"/>
            <a:r>
              <a:rPr lang="en-US" altLang="en-US" sz="1800" dirty="0"/>
              <a:t>Projecting based on pre-COVID levels (sales, production, etc.) </a:t>
            </a:r>
          </a:p>
          <a:p>
            <a:pPr lvl="2"/>
            <a:r>
              <a:rPr lang="en-US" altLang="en-US" sz="1800" dirty="0"/>
              <a:t>Projecting based on COVID-19 actuals realized</a:t>
            </a:r>
          </a:p>
          <a:p>
            <a:pPr lvl="2"/>
            <a:r>
              <a:rPr lang="en-US" altLang="en-US" sz="1800" dirty="0"/>
              <a:t>Partial operations considered?  Project for winter months?</a:t>
            </a:r>
          </a:p>
          <a:p>
            <a:pPr lvl="1"/>
            <a:r>
              <a:rPr lang="en-US" altLang="en-US" sz="1800" dirty="0"/>
              <a:t>Expense Analysis</a:t>
            </a:r>
          </a:p>
          <a:p>
            <a:pPr lvl="2"/>
            <a:r>
              <a:rPr lang="en-US" altLang="en-US" sz="1800" dirty="0"/>
              <a:t>Over time, expenses that are typically considered fixed may become variable in nature</a:t>
            </a:r>
          </a:p>
          <a:p>
            <a:pPr lvl="2"/>
            <a:r>
              <a:rPr lang="en-US" altLang="en-US" sz="1800" dirty="0"/>
              <a:t>Payroll, PPE, Extensive Cleaning, Testing Employees, Testing Supplies, etc.</a:t>
            </a:r>
          </a:p>
          <a:p>
            <a:pPr lvl="1"/>
            <a:r>
              <a:rPr lang="en-US" altLang="en-US" sz="1800" dirty="0"/>
              <a:t>Consideration of Other Funds Received</a:t>
            </a:r>
          </a:p>
          <a:p>
            <a:pPr lvl="2"/>
            <a:r>
              <a:rPr lang="en-US" altLang="en-US" sz="1800" dirty="0"/>
              <a:t>Will carriers look to offset payments for amounts received elsewhere?</a:t>
            </a:r>
          </a:p>
          <a:p>
            <a:pPr lvl="2"/>
            <a:r>
              <a:rPr lang="en-US" altLang="en-US" sz="1800" dirty="0"/>
              <a:t>Potential for unintended financial windfall, if not.</a:t>
            </a:r>
          </a:p>
          <a:p>
            <a:endParaRPr lang="en-US" dirty="0"/>
          </a:p>
        </p:txBody>
      </p:sp>
    </p:spTree>
    <p:extLst>
      <p:ext uri="{BB962C8B-B14F-4D97-AF65-F5344CB8AC3E}">
        <p14:creationId xmlns:p14="http://schemas.microsoft.com/office/powerpoint/2010/main" val="1141547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Other considerations for “The New Normal” </a:t>
            </a:r>
            <a:endParaRPr lang="en-US" dirty="0"/>
          </a:p>
        </p:txBody>
      </p:sp>
      <p:sp>
        <p:nvSpPr>
          <p:cNvPr id="3" name="Content Placeholder 2"/>
          <p:cNvSpPr>
            <a:spLocks noGrp="1"/>
          </p:cNvSpPr>
          <p:nvPr>
            <p:ph idx="1"/>
          </p:nvPr>
        </p:nvSpPr>
        <p:spPr/>
        <p:txBody>
          <a:bodyPr/>
          <a:lstStyle/>
          <a:p>
            <a:pPr>
              <a:defRPr/>
            </a:pPr>
            <a:r>
              <a:rPr lang="en-US" sz="2300" dirty="0"/>
              <a:t>How was the business impacted by COVID-19? (if at all)</a:t>
            </a:r>
          </a:p>
          <a:p>
            <a:pPr lvl="1">
              <a:defRPr/>
            </a:pPr>
            <a:r>
              <a:rPr lang="en-US" sz="2000" dirty="0"/>
              <a:t>Examples: </a:t>
            </a:r>
          </a:p>
          <a:p>
            <a:pPr lvl="2">
              <a:defRPr/>
            </a:pPr>
            <a:r>
              <a:rPr lang="en-US" dirty="0"/>
              <a:t>Benefited from the Event: Exercise Equipment Manufacturer </a:t>
            </a:r>
          </a:p>
          <a:p>
            <a:pPr lvl="2">
              <a:defRPr/>
            </a:pPr>
            <a:r>
              <a:rPr lang="en-US" dirty="0"/>
              <a:t>Negatively Impacted By the Event: Restaurants with partial operations (slowdowns)</a:t>
            </a:r>
          </a:p>
          <a:p>
            <a:pPr lvl="2">
              <a:defRPr/>
            </a:pPr>
            <a:r>
              <a:rPr lang="en-US" dirty="0"/>
              <a:t>Negatively Impacted By the Event: Concert venues (shutdowns)</a:t>
            </a:r>
          </a:p>
          <a:p>
            <a:pPr marL="434340">
              <a:defRPr/>
            </a:pPr>
            <a:r>
              <a:rPr lang="en-US" sz="3200" dirty="0"/>
              <a:t>How are these scenarios to be treated in real life?</a:t>
            </a:r>
          </a:p>
          <a:p>
            <a:pPr marL="434340">
              <a:buFont typeface="Wingdings" panose="05000000000000000000" pitchFamily="2" charset="2"/>
              <a:buChar char="ü"/>
              <a:defRPr/>
            </a:pPr>
            <a:r>
              <a:rPr lang="en-US" i="1" dirty="0"/>
              <a:t>Offset for higher performance?</a:t>
            </a:r>
          </a:p>
          <a:p>
            <a:pPr marL="434340">
              <a:buFont typeface="Wingdings" panose="05000000000000000000" pitchFamily="2" charset="2"/>
              <a:buChar char="ü"/>
              <a:defRPr/>
            </a:pPr>
            <a:r>
              <a:rPr lang="en-US" i="1" dirty="0"/>
              <a:t>Does the projection basis take this into consideration?</a:t>
            </a:r>
          </a:p>
          <a:p>
            <a:pPr marL="434340">
              <a:buFont typeface="Wingdings" panose="05000000000000000000" pitchFamily="2" charset="2"/>
              <a:buChar char="ü"/>
              <a:defRPr/>
            </a:pPr>
            <a:r>
              <a:rPr lang="en-US" i="1" dirty="0"/>
              <a:t>Permanent changes to businesses?</a:t>
            </a:r>
          </a:p>
          <a:p>
            <a:endParaRPr lang="en-US" dirty="0"/>
          </a:p>
        </p:txBody>
      </p:sp>
    </p:spTree>
    <p:extLst>
      <p:ext uri="{BB962C8B-B14F-4D97-AF65-F5344CB8AC3E}">
        <p14:creationId xmlns:p14="http://schemas.microsoft.com/office/powerpoint/2010/main" val="2332570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Government Funds – CARES Act and PPP</a:t>
            </a:r>
            <a:endParaRPr lang="en-US" dirty="0"/>
          </a:p>
        </p:txBody>
      </p:sp>
      <p:sp>
        <p:nvSpPr>
          <p:cNvPr id="3" name="Content Placeholder 2"/>
          <p:cNvSpPr>
            <a:spLocks noGrp="1"/>
          </p:cNvSpPr>
          <p:nvPr>
            <p:ph idx="1"/>
          </p:nvPr>
        </p:nvSpPr>
        <p:spPr/>
        <p:txBody>
          <a:bodyPr/>
          <a:lstStyle/>
          <a:p>
            <a:r>
              <a:rPr lang="en-US" altLang="en-US" sz="2400" dirty="0"/>
              <a:t>CARES Act</a:t>
            </a:r>
          </a:p>
          <a:p>
            <a:pPr lvl="1"/>
            <a:r>
              <a:rPr lang="en-US" altLang="en-US" sz="1800" dirty="0"/>
              <a:t>Assistance for American Workers and Families</a:t>
            </a:r>
          </a:p>
          <a:p>
            <a:pPr lvl="1"/>
            <a:r>
              <a:rPr lang="en-US" altLang="en-US" sz="1800" dirty="0"/>
              <a:t>Assistance for Small Businesses</a:t>
            </a:r>
          </a:p>
          <a:p>
            <a:pPr lvl="1"/>
            <a:r>
              <a:rPr lang="en-US" altLang="en-US" sz="1800" dirty="0"/>
              <a:t>Preserving Jobs for American Industry</a:t>
            </a:r>
          </a:p>
          <a:p>
            <a:pPr lvl="1"/>
            <a:r>
              <a:rPr lang="en-US" altLang="en-US" sz="1800" dirty="0"/>
              <a:t>Assistance for State, Local, and Tribal Governments</a:t>
            </a:r>
          </a:p>
          <a:p>
            <a:r>
              <a:rPr lang="en-US" altLang="en-US" sz="2400" dirty="0"/>
              <a:t>Paycheck Protection Program</a:t>
            </a:r>
          </a:p>
          <a:p>
            <a:pPr lvl="1"/>
            <a:r>
              <a:rPr lang="en-US" altLang="en-US" sz="1800" dirty="0"/>
              <a:t>Does This Affect Treatment of Payroll in Measurements?</a:t>
            </a:r>
          </a:p>
          <a:p>
            <a:pPr lvl="1"/>
            <a:r>
              <a:rPr lang="en-US" altLang="en-US" sz="1800" dirty="0"/>
              <a:t>Does This Affect Treatment of Other Expense Accounts (Mortgage Interest, Rents, Utilities)?</a:t>
            </a:r>
          </a:p>
          <a:p>
            <a:pPr lvl="2"/>
            <a:r>
              <a:rPr lang="en-US" altLang="en-US" sz="1800" dirty="0"/>
              <a:t>Were PPP funds received for either of these categories? </a:t>
            </a:r>
          </a:p>
          <a:p>
            <a:pPr lvl="2"/>
            <a:r>
              <a:rPr lang="en-US" altLang="en-US" sz="1800" dirty="0"/>
              <a:t>If yes, did the payment represent the normal amount of expense or a reduced portion? </a:t>
            </a:r>
          </a:p>
          <a:p>
            <a:pPr lvl="2"/>
            <a:r>
              <a:rPr lang="en-US" altLang="en-US" sz="1800" dirty="0"/>
              <a:t>How will this be treated in loss measurements?</a:t>
            </a:r>
          </a:p>
          <a:p>
            <a:endParaRPr lang="en-US" dirty="0"/>
          </a:p>
        </p:txBody>
      </p:sp>
    </p:spTree>
    <p:extLst>
      <p:ext uri="{BB962C8B-B14F-4D97-AF65-F5344CB8AC3E}">
        <p14:creationId xmlns:p14="http://schemas.microsoft.com/office/powerpoint/2010/main" val="245208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Additional Measurement Considerations</a:t>
            </a:r>
            <a:endParaRPr lang="en-US" dirty="0"/>
          </a:p>
        </p:txBody>
      </p:sp>
      <p:sp>
        <p:nvSpPr>
          <p:cNvPr id="3" name="Content Placeholder 2"/>
          <p:cNvSpPr>
            <a:spLocks noGrp="1"/>
          </p:cNvSpPr>
          <p:nvPr>
            <p:ph idx="1"/>
          </p:nvPr>
        </p:nvSpPr>
        <p:spPr/>
        <p:txBody>
          <a:bodyPr>
            <a:normAutofit fontScale="92500" lnSpcReduction="10000"/>
          </a:bodyPr>
          <a:lstStyle/>
          <a:p>
            <a:pPr>
              <a:defRPr/>
            </a:pPr>
            <a:r>
              <a:rPr lang="en-US" dirty="0"/>
              <a:t>Other Potential Impacts on Loss Handling:</a:t>
            </a:r>
          </a:p>
          <a:p>
            <a:pPr lvl="1">
              <a:buFontTx/>
              <a:buChar char="-"/>
              <a:defRPr/>
            </a:pPr>
            <a:r>
              <a:rPr lang="en-US" dirty="0"/>
              <a:t>Mitigation (What about winter?)</a:t>
            </a:r>
          </a:p>
          <a:p>
            <a:pPr lvl="1">
              <a:buFontTx/>
              <a:buChar char="-"/>
              <a:defRPr/>
            </a:pPr>
            <a:r>
              <a:rPr lang="en-US" dirty="0"/>
              <a:t>Sustainability / Going Concern</a:t>
            </a:r>
          </a:p>
          <a:p>
            <a:pPr marL="0" indent="0">
              <a:buFontTx/>
              <a:buNone/>
              <a:defRPr/>
            </a:pPr>
            <a:endParaRPr lang="en-US" dirty="0"/>
          </a:p>
          <a:p>
            <a:pPr>
              <a:lnSpc>
                <a:spcPts val="2800"/>
              </a:lnSpc>
              <a:spcBef>
                <a:spcPts val="600"/>
              </a:spcBef>
              <a:buClr>
                <a:srgbClr val="E04E39"/>
              </a:buClr>
              <a:defRPr/>
            </a:pPr>
            <a:r>
              <a:rPr lang="en-US" altLang="en-US" dirty="0">
                <a:ea typeface="Segoe UI" panose="020B0502040204020203" pitchFamily="34" charset="0"/>
                <a:cs typeface="Calibri" panose="020F0502020204030204" pitchFamily="34" charset="0"/>
              </a:rPr>
              <a:t>Other Considerations for Measurement</a:t>
            </a:r>
          </a:p>
          <a:p>
            <a:pPr lvl="1">
              <a:lnSpc>
                <a:spcPts val="2200"/>
              </a:lnSpc>
              <a:spcBef>
                <a:spcPts val="400"/>
              </a:spcBef>
              <a:buFont typeface="Calibri" panose="020F0502020204030204" pitchFamily="34" charset="0"/>
              <a:buChar char="—"/>
              <a:defRPr/>
            </a:pPr>
            <a:r>
              <a:rPr lang="en-US" altLang="en-US" sz="1800" dirty="0">
                <a:ea typeface="Segoe UI" panose="020B0502040204020203" pitchFamily="34" charset="0"/>
                <a:cs typeface="Calibri" panose="020F0502020204030204" pitchFamily="34" charset="0"/>
              </a:rPr>
              <a:t>PPP Loan Forgiveness</a:t>
            </a:r>
          </a:p>
          <a:p>
            <a:pPr lvl="1">
              <a:lnSpc>
                <a:spcPts val="2200"/>
              </a:lnSpc>
              <a:spcBef>
                <a:spcPts val="400"/>
              </a:spcBef>
              <a:buFont typeface="Calibri" panose="020F0502020204030204" pitchFamily="34" charset="0"/>
              <a:buChar char="—"/>
              <a:defRPr/>
            </a:pPr>
            <a:r>
              <a:rPr lang="en-US" altLang="en-US" sz="1800" dirty="0">
                <a:ea typeface="Segoe UI" panose="020B0502040204020203" pitchFamily="34" charset="0"/>
                <a:cs typeface="Calibri" panose="020F0502020204030204" pitchFamily="34" charset="0"/>
              </a:rPr>
              <a:t>Rent Deferral or Refusals By Tenant to Pay</a:t>
            </a:r>
          </a:p>
          <a:p>
            <a:pPr lvl="1">
              <a:lnSpc>
                <a:spcPts val="2200"/>
              </a:lnSpc>
              <a:spcBef>
                <a:spcPts val="400"/>
              </a:spcBef>
              <a:buFont typeface="Calibri" panose="020F0502020204030204" pitchFamily="34" charset="0"/>
              <a:buChar char="—"/>
              <a:defRPr/>
            </a:pPr>
            <a:r>
              <a:rPr lang="en-US" altLang="en-US" sz="1800" dirty="0">
                <a:ea typeface="Segoe UI" panose="020B0502040204020203" pitchFamily="34" charset="0"/>
                <a:cs typeface="Calibri" panose="020F0502020204030204" pitchFamily="34" charset="0"/>
              </a:rPr>
              <a:t>Ongoing Periods of Time, When does the Period of Liability End?</a:t>
            </a:r>
          </a:p>
          <a:p>
            <a:pPr lvl="1">
              <a:lnSpc>
                <a:spcPts val="2200"/>
              </a:lnSpc>
              <a:spcBef>
                <a:spcPts val="400"/>
              </a:spcBef>
              <a:buFont typeface="Calibri" panose="020F0502020204030204" pitchFamily="34" charset="0"/>
              <a:buChar char="—"/>
              <a:defRPr/>
            </a:pPr>
            <a:r>
              <a:rPr lang="en-US" altLang="en-US" sz="1800" dirty="0">
                <a:ea typeface="Segoe UI" panose="020B0502040204020203" pitchFamily="34" charset="0"/>
                <a:cs typeface="Calibri" panose="020F0502020204030204" pitchFamily="34" charset="0"/>
              </a:rPr>
              <a:t>Ongoing Litigation</a:t>
            </a:r>
          </a:p>
          <a:p>
            <a:pPr lvl="1">
              <a:lnSpc>
                <a:spcPts val="2200"/>
              </a:lnSpc>
              <a:spcBef>
                <a:spcPts val="400"/>
              </a:spcBef>
              <a:buFont typeface="Calibri" panose="020F0502020204030204" pitchFamily="34" charset="0"/>
              <a:buChar char="—"/>
              <a:defRPr/>
            </a:pPr>
            <a:r>
              <a:rPr lang="en-US" altLang="en-US" sz="1800" dirty="0">
                <a:ea typeface="Segoe UI" panose="020B0502040204020203" pitchFamily="34" charset="0"/>
                <a:cs typeface="Calibri" panose="020F0502020204030204" pitchFamily="34" charset="0"/>
              </a:rPr>
              <a:t>Projection Bases</a:t>
            </a:r>
          </a:p>
          <a:p>
            <a:pPr lvl="1">
              <a:lnSpc>
                <a:spcPts val="2200"/>
              </a:lnSpc>
              <a:spcBef>
                <a:spcPts val="400"/>
              </a:spcBef>
              <a:buFont typeface="Calibri" panose="020F0502020204030204" pitchFamily="34" charset="0"/>
              <a:buChar char="—"/>
              <a:defRPr/>
            </a:pPr>
            <a:r>
              <a:rPr lang="en-US" altLang="en-US" sz="1800" dirty="0">
                <a:ea typeface="Segoe UI" panose="020B0502040204020203" pitchFamily="34" charset="0"/>
                <a:cs typeface="Calibri" panose="020F0502020204030204" pitchFamily="34" charset="0"/>
              </a:rPr>
              <a:t>Coverage Restrictions (monetary and duration)</a:t>
            </a:r>
          </a:p>
          <a:p>
            <a:pPr lvl="1">
              <a:lnSpc>
                <a:spcPts val="2200"/>
              </a:lnSpc>
              <a:spcBef>
                <a:spcPts val="400"/>
              </a:spcBef>
              <a:buFont typeface="Calibri" panose="020F0502020204030204" pitchFamily="34" charset="0"/>
              <a:buChar char="—"/>
              <a:defRPr/>
            </a:pPr>
            <a:r>
              <a:rPr lang="en-US" altLang="en-US" sz="1800" dirty="0">
                <a:ea typeface="Segoe UI" panose="020B0502040204020203" pitchFamily="34" charset="0"/>
                <a:cs typeface="Calibri" panose="020F0502020204030204" pitchFamily="34" charset="0"/>
              </a:rPr>
              <a:t>Reinsurance Considerations</a:t>
            </a:r>
          </a:p>
          <a:p>
            <a:endParaRPr lang="en-US" dirty="0"/>
          </a:p>
        </p:txBody>
      </p:sp>
    </p:spTree>
    <p:extLst>
      <p:ext uri="{BB962C8B-B14F-4D97-AF65-F5344CB8AC3E}">
        <p14:creationId xmlns:p14="http://schemas.microsoft.com/office/powerpoint/2010/main" val="2752109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457200"/>
            <a:ext cx="8534400" cy="923330"/>
          </a:xfrm>
          <a:prstGeom prst="rect">
            <a:avLst/>
          </a:prstGeom>
          <a:noFill/>
        </p:spPr>
        <p:txBody>
          <a:bodyPr wrap="square" rtlCol="0">
            <a:spAutoFit/>
          </a:bodyPr>
          <a:lstStyle/>
          <a:p>
            <a:pPr algn="ctr"/>
            <a:r>
              <a:rPr lang="en-US" sz="5400" dirty="0"/>
              <a:t>Q &amp; A</a:t>
            </a:r>
          </a:p>
        </p:txBody>
      </p:sp>
      <p:sp>
        <p:nvSpPr>
          <p:cNvPr id="4" name="TextBox 3"/>
          <p:cNvSpPr txBox="1"/>
          <p:nvPr/>
        </p:nvSpPr>
        <p:spPr>
          <a:xfrm>
            <a:off x="1676400" y="1676401"/>
            <a:ext cx="8991600" cy="1569660"/>
          </a:xfrm>
          <a:prstGeom prst="rect">
            <a:avLst/>
          </a:prstGeom>
          <a:noFill/>
        </p:spPr>
        <p:txBody>
          <a:bodyPr wrap="square" rtlCol="0">
            <a:spAutoFit/>
          </a:bodyPr>
          <a:lstStyle/>
          <a:p>
            <a:pPr algn="ctr"/>
            <a:r>
              <a:rPr lang="en-US" sz="2400" dirty="0"/>
              <a:t>Tim Voncina </a:t>
            </a:r>
          </a:p>
          <a:p>
            <a:pPr algn="ctr"/>
            <a:r>
              <a:rPr lang="en-US" sz="2400" dirty="0"/>
              <a:t>Partner </a:t>
            </a:r>
          </a:p>
          <a:p>
            <a:pPr algn="ctr"/>
            <a:r>
              <a:rPr lang="en-US" sz="2400" dirty="0"/>
              <a:t>Baker Tilly </a:t>
            </a:r>
          </a:p>
          <a:p>
            <a:pPr algn="ctr"/>
            <a:r>
              <a:rPr lang="en-US" sz="2400" dirty="0"/>
              <a:t>Tim.Voncina@bakertilly.com</a:t>
            </a:r>
          </a:p>
        </p:txBody>
      </p:sp>
      <p:sp>
        <p:nvSpPr>
          <p:cNvPr id="5" name="TextBox 4"/>
          <p:cNvSpPr txBox="1"/>
          <p:nvPr/>
        </p:nvSpPr>
        <p:spPr>
          <a:xfrm>
            <a:off x="1905000" y="3716593"/>
            <a:ext cx="8763000" cy="1569660"/>
          </a:xfrm>
          <a:prstGeom prst="rect">
            <a:avLst/>
          </a:prstGeom>
          <a:noFill/>
        </p:spPr>
        <p:txBody>
          <a:bodyPr wrap="square" rtlCol="0">
            <a:spAutoFit/>
          </a:bodyPr>
          <a:lstStyle/>
          <a:p>
            <a:pPr algn="ctr"/>
            <a:r>
              <a:rPr lang="en-US" sz="2400" dirty="0"/>
              <a:t>Donald </a:t>
            </a:r>
            <a:r>
              <a:rPr lang="en-US" sz="2400" dirty="0" err="1"/>
              <a:t>Patick</a:t>
            </a:r>
            <a:r>
              <a:rPr lang="en-US" sz="2400" dirty="0"/>
              <a:t> Eckler</a:t>
            </a:r>
          </a:p>
          <a:p>
            <a:pPr algn="ctr"/>
            <a:r>
              <a:rPr lang="en-US" sz="2400" dirty="0"/>
              <a:t>Partner</a:t>
            </a:r>
          </a:p>
          <a:p>
            <a:pPr algn="ctr"/>
            <a:r>
              <a:rPr lang="en-US" sz="2400" dirty="0"/>
              <a:t>Pretzel &amp; Stouffer, Chartered </a:t>
            </a:r>
          </a:p>
          <a:p>
            <a:pPr algn="ctr"/>
            <a:r>
              <a:rPr lang="en-US" sz="2400" dirty="0"/>
              <a:t>DEckler@pretzel-stouffer.com</a:t>
            </a:r>
          </a:p>
        </p:txBody>
      </p:sp>
    </p:spTree>
    <p:extLst>
      <p:ext uri="{BB962C8B-B14F-4D97-AF65-F5344CB8AC3E}">
        <p14:creationId xmlns:p14="http://schemas.microsoft.com/office/powerpoint/2010/main" val="3664424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07690"/>
            <a:ext cx="10515600" cy="4869273"/>
          </a:xfrm>
        </p:spPr>
        <p:txBody>
          <a:bodyPr/>
          <a:lstStyle/>
          <a:p>
            <a:endParaRPr lang="en-US" altLang="en-US" dirty="0"/>
          </a:p>
          <a:p>
            <a:pPr marL="0" indent="0">
              <a:buNone/>
            </a:pPr>
            <a:r>
              <a:rPr lang="en-US" altLang="en-US" sz="4000" dirty="0"/>
              <a:t>Starting in March 2020, the U.S., state, and local governments began declaring states of emergency and enacting various types of “stay at home” orders, including business closures and restrictions.</a:t>
            </a:r>
          </a:p>
          <a:p>
            <a:endParaRPr lang="en-US" dirty="0"/>
          </a:p>
        </p:txBody>
      </p:sp>
      <p:sp>
        <p:nvSpPr>
          <p:cNvPr id="4" name="Title 1"/>
          <p:cNvSpPr>
            <a:spLocks noGrp="1"/>
          </p:cNvSpPr>
          <p:nvPr>
            <p:ph type="title"/>
          </p:nvPr>
        </p:nvSpPr>
        <p:spPr/>
        <p:txBody>
          <a:bodyPr/>
          <a:lstStyle/>
          <a:p>
            <a:pPr algn="ctr"/>
            <a:r>
              <a:rPr lang="en-US" altLang="en-US" dirty="0"/>
              <a:t>The COVID-19 Landscape</a:t>
            </a:r>
          </a:p>
        </p:txBody>
      </p:sp>
    </p:spTree>
    <p:extLst>
      <p:ext uri="{BB962C8B-B14F-4D97-AF65-F5344CB8AC3E}">
        <p14:creationId xmlns:p14="http://schemas.microsoft.com/office/powerpoint/2010/main" val="3423457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COVID-19 and Business Interruption Claims</a:t>
            </a:r>
            <a:endParaRPr lang="en-US" b="1" dirty="0"/>
          </a:p>
        </p:txBody>
      </p:sp>
      <p:sp>
        <p:nvSpPr>
          <p:cNvPr id="3" name="Content Placeholder 2"/>
          <p:cNvSpPr>
            <a:spLocks noGrp="1"/>
          </p:cNvSpPr>
          <p:nvPr>
            <p:ph idx="1"/>
          </p:nvPr>
        </p:nvSpPr>
        <p:spPr/>
        <p:txBody>
          <a:bodyPr/>
          <a:lstStyle/>
          <a:p>
            <a:pPr marL="0" indent="0">
              <a:buNone/>
            </a:pPr>
            <a:r>
              <a:rPr lang="en-US" altLang="en-US" sz="4000" dirty="0"/>
              <a:t>In late March, the American Property Casualty Insurance Association (APCIA) estimated that the business income losses for small business (with 100 or fewer employees) could fall between $220-383 billion per month</a:t>
            </a:r>
          </a:p>
          <a:p>
            <a:endParaRPr lang="en-US" dirty="0"/>
          </a:p>
        </p:txBody>
      </p:sp>
    </p:spTree>
    <p:extLst>
      <p:ext uri="{BB962C8B-B14F-4D97-AF65-F5344CB8AC3E}">
        <p14:creationId xmlns:p14="http://schemas.microsoft.com/office/powerpoint/2010/main" val="1183545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Business Interruption: Basics</a:t>
            </a:r>
            <a:endParaRPr lang="en-US" b="1" dirty="0"/>
          </a:p>
        </p:txBody>
      </p:sp>
      <p:sp>
        <p:nvSpPr>
          <p:cNvPr id="3" name="Content Placeholder 2"/>
          <p:cNvSpPr>
            <a:spLocks noGrp="1"/>
          </p:cNvSpPr>
          <p:nvPr>
            <p:ph idx="1"/>
          </p:nvPr>
        </p:nvSpPr>
        <p:spPr/>
        <p:txBody>
          <a:bodyPr/>
          <a:lstStyle/>
          <a:p>
            <a:pPr marL="0" indent="0" algn="just">
              <a:buNone/>
              <a:defRPr/>
            </a:pPr>
            <a:r>
              <a:rPr lang="en-US" dirty="0"/>
              <a:t> </a:t>
            </a:r>
            <a:r>
              <a:rPr lang="en-US" sz="4400" dirty="0"/>
              <a:t>What is Business Interruption Coverage? </a:t>
            </a:r>
          </a:p>
          <a:p>
            <a:pPr lvl="1" algn="just">
              <a:defRPr/>
            </a:pPr>
            <a:r>
              <a:rPr lang="en-US" sz="4000" dirty="0"/>
              <a:t>Basically, Business Interruption coverage replaces Business Income lost as a result of a covered loss.  </a:t>
            </a:r>
          </a:p>
          <a:p>
            <a:pPr lvl="1" algn="just">
              <a:defRPr/>
            </a:pPr>
            <a:r>
              <a:rPr lang="en-US" sz="4000" dirty="0"/>
              <a:t>Generally, it is part of a commercial property policy.</a:t>
            </a:r>
          </a:p>
          <a:p>
            <a:endParaRPr lang="en-US" sz="4000" dirty="0"/>
          </a:p>
        </p:txBody>
      </p:sp>
    </p:spTree>
    <p:extLst>
      <p:ext uri="{BB962C8B-B14F-4D97-AF65-F5344CB8AC3E}">
        <p14:creationId xmlns:p14="http://schemas.microsoft.com/office/powerpoint/2010/main" val="1456228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Sample Business Interruption Insuring Agreement</a:t>
            </a:r>
            <a:endParaRPr lang="en-US" b="1" dirty="0"/>
          </a:p>
        </p:txBody>
      </p:sp>
      <p:sp>
        <p:nvSpPr>
          <p:cNvPr id="3" name="Content Placeholder 2"/>
          <p:cNvSpPr>
            <a:spLocks noGrp="1"/>
          </p:cNvSpPr>
          <p:nvPr>
            <p:ph idx="1"/>
          </p:nvPr>
        </p:nvSpPr>
        <p:spPr/>
        <p:txBody>
          <a:bodyPr/>
          <a:lstStyle/>
          <a:p>
            <a:pPr marL="0" indent="0" algn="just">
              <a:buFontTx/>
              <a:buNone/>
            </a:pPr>
            <a:r>
              <a:rPr lang="en-US" altLang="en-US" dirty="0"/>
              <a:t>We will pay for the actual loss of Business Income you sustain due to the necessary “suspension” of your "operations” during the “period of restoration.” The “suspension” must be caused by </a:t>
            </a:r>
            <a:r>
              <a:rPr lang="en-US" altLang="en-US" b="1" dirty="0"/>
              <a:t>direct physical loss “of or damage</a:t>
            </a:r>
            <a:r>
              <a:rPr lang="en-US" altLang="en-US" dirty="0"/>
              <a:t> to property at premises which are described in the Declarations and for which a Business Income Limit Of Insurance is shown in the Declarations. The loss or damage must be caused by or result from a Covered Cause of Loss.</a:t>
            </a:r>
          </a:p>
          <a:p>
            <a:pPr marL="0" indent="0" algn="just">
              <a:buFontTx/>
              <a:buNone/>
            </a:pPr>
            <a:endParaRPr lang="en-US" altLang="en-US" dirty="0"/>
          </a:p>
          <a:p>
            <a:pPr marL="0" indent="0" algn="just">
              <a:buFontTx/>
              <a:buNone/>
            </a:pPr>
            <a:r>
              <a:rPr lang="en-US" altLang="en-US" dirty="0"/>
              <a:t>Form CP 00 30 12  (Emphasis added).</a:t>
            </a:r>
          </a:p>
          <a:p>
            <a:endParaRPr lang="en-US" dirty="0"/>
          </a:p>
        </p:txBody>
      </p:sp>
    </p:spTree>
    <p:extLst>
      <p:ext uri="{BB962C8B-B14F-4D97-AF65-F5344CB8AC3E}">
        <p14:creationId xmlns:p14="http://schemas.microsoft.com/office/powerpoint/2010/main" val="418416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Sample Virus Exclusion</a:t>
            </a:r>
            <a:endParaRPr lang="en-US" b="1" dirty="0"/>
          </a:p>
        </p:txBody>
      </p:sp>
      <p:sp>
        <p:nvSpPr>
          <p:cNvPr id="3" name="Content Placeholder 2"/>
          <p:cNvSpPr>
            <a:spLocks noGrp="1"/>
          </p:cNvSpPr>
          <p:nvPr>
            <p:ph idx="1"/>
          </p:nvPr>
        </p:nvSpPr>
        <p:spPr/>
        <p:txBody>
          <a:bodyPr>
            <a:normAutofit fontScale="77500" lnSpcReduction="20000"/>
          </a:bodyPr>
          <a:lstStyle/>
          <a:p>
            <a:pPr marL="0" indent="0">
              <a:buFontTx/>
              <a:buNone/>
            </a:pPr>
            <a:r>
              <a:rPr lang="en-US" altLang="en-US" b="1" dirty="0"/>
              <a:t>A. </a:t>
            </a:r>
            <a:r>
              <a:rPr lang="en-US" altLang="en-US" dirty="0"/>
              <a:t>This policy excludes loss or damage directly or indirectly caused by or resulting from any of the following. Such loss or damage is excluded regardless of any other cause or event that contributes concurrently or in any sequence to the loss:</a:t>
            </a:r>
          </a:p>
          <a:p>
            <a:pPr marL="0" indent="0">
              <a:buFontTx/>
              <a:buNone/>
            </a:pPr>
            <a:r>
              <a:rPr lang="en-US" altLang="en-US" dirty="0"/>
              <a:t>…</a:t>
            </a:r>
          </a:p>
          <a:p>
            <a:pPr marL="0" indent="0">
              <a:buFontTx/>
              <a:buNone/>
            </a:pPr>
            <a:r>
              <a:rPr lang="en-US" altLang="en-US" b="1" dirty="0"/>
              <a:t>9. Loss Due To Virus Or Bacteria </a:t>
            </a:r>
            <a:r>
              <a:rPr lang="en-US" altLang="en-US" dirty="0"/>
              <a:t>- This policy does not insure against loss or damage caused by or resulting from any virus, bacterium or other micro-organism that induces or is capable of inducing physical distress, illness or disease; however, this exclusion does not apply to loss or damage caused by or resulting from “fungus”, wet rot, dry rot. Such loss or damage is addressed in a separate exclusion in this policy.</a:t>
            </a:r>
          </a:p>
          <a:p>
            <a:pPr marL="0" indent="0">
              <a:buFontTx/>
              <a:buNone/>
            </a:pPr>
            <a:r>
              <a:rPr lang="en-US" altLang="en-US" dirty="0"/>
              <a:t>This exclusion applies to all coverage under all forms and endorsements that comprise this policy, including but not limited to forms or endorsements that cover property damage to buildings or personal property and forms or endorsements that cover gross earnings, extra expense or action of civil authority.</a:t>
            </a:r>
          </a:p>
          <a:p>
            <a:pPr marL="0" indent="0">
              <a:buFontTx/>
              <a:buNone/>
            </a:pPr>
            <a:r>
              <a:rPr lang="en-US" altLang="en-US" dirty="0"/>
              <a:t>With respect to any loss or damage subject to this exclusion, such exclusion supersedes any exclusion relating to “pollutants”.</a:t>
            </a:r>
          </a:p>
          <a:p>
            <a:endParaRPr lang="en-US" dirty="0"/>
          </a:p>
        </p:txBody>
      </p:sp>
    </p:spTree>
    <p:extLst>
      <p:ext uri="{BB962C8B-B14F-4D97-AF65-F5344CB8AC3E}">
        <p14:creationId xmlns:p14="http://schemas.microsoft.com/office/powerpoint/2010/main" val="2586188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4800" b="1" dirty="0"/>
              <a:t>COVID-19 Business Interruption Lawsuits</a:t>
            </a:r>
            <a:endParaRPr lang="en-US" sz="4800" b="1" dirty="0"/>
          </a:p>
        </p:txBody>
      </p:sp>
      <p:sp>
        <p:nvSpPr>
          <p:cNvPr id="3" name="Content Placeholder 2"/>
          <p:cNvSpPr>
            <a:spLocks noGrp="1"/>
          </p:cNvSpPr>
          <p:nvPr>
            <p:ph idx="1"/>
          </p:nvPr>
        </p:nvSpPr>
        <p:spPr/>
        <p:txBody>
          <a:bodyPr/>
          <a:lstStyle/>
          <a:p>
            <a:pPr>
              <a:defRPr/>
            </a:pPr>
            <a:r>
              <a:rPr lang="en-US" sz="3200" dirty="0"/>
              <a:t>Most COVID-19 business interruption claims have been denied due to lack of direct physical loss and/or virus exclusions</a:t>
            </a:r>
          </a:p>
          <a:p>
            <a:pPr>
              <a:defRPr/>
            </a:pPr>
            <a:r>
              <a:rPr lang="en-US" sz="3200" dirty="0"/>
              <a:t>As of April 2021, more than 1,600 lawsuits regarding COVID-19 business interruption claims have been filed in courts nationwide</a:t>
            </a:r>
          </a:p>
          <a:p>
            <a:pPr>
              <a:defRPr/>
            </a:pPr>
            <a:r>
              <a:rPr lang="en-US" sz="3200" dirty="0"/>
              <a:t>To track this, one of the best places is the COVID Coverage Litigation Tracker, linked </a:t>
            </a:r>
            <a:r>
              <a:rPr lang="en-US" sz="3200" dirty="0">
                <a:hlinkClick r:id="rId2">
                  <a:extLst>
                    <a:ext uri="{A12FA001-AC4F-418D-AE19-62706E023703}">
                      <ahyp:hlinkClr xmlns:ahyp="http://schemas.microsoft.com/office/drawing/2018/hyperlinkcolor" val="tx"/>
                    </a:ext>
                  </a:extLst>
                </a:hlinkClick>
              </a:rPr>
              <a:t>here</a:t>
            </a:r>
            <a:r>
              <a:rPr lang="en-US" sz="3200" dirty="0"/>
              <a:t>.</a:t>
            </a:r>
          </a:p>
        </p:txBody>
      </p:sp>
    </p:spTree>
    <p:extLst>
      <p:ext uri="{BB962C8B-B14F-4D97-AF65-F5344CB8AC3E}">
        <p14:creationId xmlns:p14="http://schemas.microsoft.com/office/powerpoint/2010/main" val="2930090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4800" b="1" dirty="0"/>
              <a:t>COVID-19 Business Interruption Lawsuits</a:t>
            </a:r>
            <a:endParaRPr lang="en-US" sz="4800" b="1" dirty="0"/>
          </a:p>
        </p:txBody>
      </p:sp>
      <p:sp>
        <p:nvSpPr>
          <p:cNvPr id="3" name="Content Placeholder 2"/>
          <p:cNvSpPr>
            <a:spLocks noGrp="1"/>
          </p:cNvSpPr>
          <p:nvPr>
            <p:ph idx="1"/>
          </p:nvPr>
        </p:nvSpPr>
        <p:spPr/>
        <p:txBody>
          <a:bodyPr/>
          <a:lstStyle/>
          <a:p>
            <a:pPr algn="just">
              <a:defRPr/>
            </a:pPr>
            <a:r>
              <a:rPr lang="en-US" sz="3200" dirty="0"/>
              <a:t>There have been MDLs created:</a:t>
            </a:r>
          </a:p>
          <a:p>
            <a:pPr marL="0" indent="0" algn="just">
              <a:buNone/>
              <a:defRPr/>
            </a:pPr>
            <a:endParaRPr lang="en-US" sz="3200" dirty="0"/>
          </a:p>
          <a:p>
            <a:pPr lvl="1" algn="just">
              <a:defRPr/>
            </a:pPr>
            <a:r>
              <a:rPr lang="en-US" sz="2800" i="1" dirty="0"/>
              <a:t>I</a:t>
            </a:r>
            <a:r>
              <a:rPr lang="en-US" sz="2800" b="0" i="1" dirty="0">
                <a:effectLst/>
              </a:rPr>
              <a:t>n re Society Insurance Co. COVID-19 Business Interruption Protection Insurance Litigation </a:t>
            </a:r>
            <a:r>
              <a:rPr lang="en-US" sz="2800" b="0" i="0" dirty="0">
                <a:effectLst/>
              </a:rPr>
              <a:t>(MDL No. 2964), U.S. District Court for the Northern District of Illinois</a:t>
            </a:r>
          </a:p>
          <a:p>
            <a:pPr marL="457200" lvl="1" indent="0" algn="just">
              <a:buNone/>
              <a:defRPr/>
            </a:pPr>
            <a:endParaRPr lang="en-US" sz="2800" b="0" i="0" dirty="0">
              <a:effectLst/>
            </a:endParaRPr>
          </a:p>
          <a:p>
            <a:pPr lvl="1" algn="just">
              <a:defRPr/>
            </a:pPr>
            <a:r>
              <a:rPr lang="en-US" sz="2800" i="1" dirty="0"/>
              <a:t>In re Erie COVID-19 Business Interruption Protection Insurance Litigation </a:t>
            </a:r>
            <a:r>
              <a:rPr lang="en-US" sz="2800" dirty="0"/>
              <a:t>(MDL No. 2969), U.S. District Court for the Western District of Pennsylvania</a:t>
            </a:r>
          </a:p>
        </p:txBody>
      </p:sp>
    </p:spTree>
    <p:extLst>
      <p:ext uri="{BB962C8B-B14F-4D97-AF65-F5344CB8AC3E}">
        <p14:creationId xmlns:p14="http://schemas.microsoft.com/office/powerpoint/2010/main" val="5610197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5428AF2686EF44B31AE227482CD393" ma:contentTypeVersion="13" ma:contentTypeDescription="Create a new document." ma:contentTypeScope="" ma:versionID="c7fb589a40a5cf1e52bf09ff53ee29fc">
  <xsd:schema xmlns:xsd="http://www.w3.org/2001/XMLSchema" xmlns:xs="http://www.w3.org/2001/XMLSchema" xmlns:p="http://schemas.microsoft.com/office/2006/metadata/properties" xmlns:ns3="625ef8b6-d4a5-44a6-9aa1-8c5f9954f3df" xmlns:ns4="11de7546-ead7-4f4e-a4fe-2ea9c95ffd7a" targetNamespace="http://schemas.microsoft.com/office/2006/metadata/properties" ma:root="true" ma:fieldsID="aa2d0d0cf8409f809aa0cba4b04380a4" ns3:_="" ns4:_="">
    <xsd:import namespace="625ef8b6-d4a5-44a6-9aa1-8c5f9954f3df"/>
    <xsd:import namespace="11de7546-ead7-4f4e-a4fe-2ea9c95ffd7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5ef8b6-d4a5-44a6-9aa1-8c5f9954f3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de7546-ead7-4f4e-a4fe-2ea9c95ffd7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A07ADE-E702-4240-BF3B-901710E9674C}">
  <ds:schemaRefs>
    <ds:schemaRef ds:uri="http://www.w3.org/XML/1998/namespace"/>
    <ds:schemaRef ds:uri="625ef8b6-d4a5-44a6-9aa1-8c5f9954f3df"/>
    <ds:schemaRef ds:uri="http://purl.org/dc/elements/1.1/"/>
    <ds:schemaRef ds:uri="http://purl.org/dc/dcmityp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11de7546-ead7-4f4e-a4fe-2ea9c95ffd7a"/>
    <ds:schemaRef ds:uri="http://purl.org/dc/terms/"/>
  </ds:schemaRefs>
</ds:datastoreItem>
</file>

<file path=customXml/itemProps2.xml><?xml version="1.0" encoding="utf-8"?>
<ds:datastoreItem xmlns:ds="http://schemas.openxmlformats.org/officeDocument/2006/customXml" ds:itemID="{E941F168-C233-4EED-987E-7A1F8AD90CA7}">
  <ds:schemaRefs>
    <ds:schemaRef ds:uri="http://schemas.microsoft.com/sharepoint/v3/contenttype/forms"/>
  </ds:schemaRefs>
</ds:datastoreItem>
</file>

<file path=customXml/itemProps3.xml><?xml version="1.0" encoding="utf-8"?>
<ds:datastoreItem xmlns:ds="http://schemas.openxmlformats.org/officeDocument/2006/customXml" ds:itemID="{09801A10-DE60-4859-80EA-B64D1475DF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5ef8b6-d4a5-44a6-9aa1-8c5f9954f3df"/>
    <ds:schemaRef ds:uri="11de7546-ead7-4f4e-a4fe-2ea9c95ffd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18927</TotalTime>
  <Words>2167</Words>
  <Application>Microsoft Office PowerPoint</Application>
  <PresentationFormat>Widescreen</PresentationFormat>
  <Paragraphs>155</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Wingdings</vt:lpstr>
      <vt:lpstr>Office Theme</vt:lpstr>
      <vt:lpstr>Thank you for joining today’s webinar. We will begin promptly at  12:00 PM EASTERN TIME.  Wednesday,  April 22, 2021 </vt:lpstr>
      <vt:lpstr>PowerPoint Presentation</vt:lpstr>
      <vt:lpstr>The COVID-19 Landscape</vt:lpstr>
      <vt:lpstr>COVID-19 and Business Interruption Claims</vt:lpstr>
      <vt:lpstr>Business Interruption: Basics</vt:lpstr>
      <vt:lpstr>Sample Business Interruption Insuring Agreement</vt:lpstr>
      <vt:lpstr>Sample Virus Exclusion</vt:lpstr>
      <vt:lpstr>COVID-19 Business Interruption Lawsuits</vt:lpstr>
      <vt:lpstr>COVID-19 Business Interruption Lawsuits</vt:lpstr>
      <vt:lpstr>Somewhat Related  Business Interruption Lawsuit</vt:lpstr>
      <vt:lpstr>Decisions in Favor of the Insurer</vt:lpstr>
      <vt:lpstr>MDL Decision Allowing Lawsuits to Proceed</vt:lpstr>
      <vt:lpstr>Decision Allowing Lawsuits to Proceed</vt:lpstr>
      <vt:lpstr>The UK</vt:lpstr>
      <vt:lpstr>Where Do We Go From Here?</vt:lpstr>
      <vt:lpstr>The Traditional View</vt:lpstr>
      <vt:lpstr>In a typical year, we see BI claims submitted for : </vt:lpstr>
      <vt:lpstr>…And Then Along Comes COVID-19</vt:lpstr>
      <vt:lpstr>Basic Considerations</vt:lpstr>
      <vt:lpstr>How about losses occurring before/during/ after COVID-19 ? </vt:lpstr>
      <vt:lpstr>Other considerations for “The New Normal” </vt:lpstr>
      <vt:lpstr>Government Funds – CARES Act and PPP</vt:lpstr>
      <vt:lpstr>Additional Measurement Considerations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Thank you for joining today’s webinar. We will begin promptly at  12:00 PM EASTERN TIME.  Wednesday,  Date</dc:title>
  <dc:creator>Marc Graham</dc:creator>
  <cp:lastModifiedBy>Hoessler, Brad</cp:lastModifiedBy>
  <cp:revision>60</cp:revision>
  <dcterms:created xsi:type="dcterms:W3CDTF">2017-01-10T20:50:07Z</dcterms:created>
  <dcterms:modified xsi:type="dcterms:W3CDTF">2021-04-16T20:40:04Z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0x010100AA5428AF2686EF44B31AE227482CD393</vt:lpwstr>
  </property>
</Properties>
</file>