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7"/>
  </p:handout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83" r:id="rId15"/>
    <p:sldId id="272" r:id="rId16"/>
    <p:sldId id="273" r:id="rId17"/>
    <p:sldId id="276" r:id="rId18"/>
    <p:sldId id="278" r:id="rId19"/>
    <p:sldId id="279" r:id="rId20"/>
    <p:sldId id="277" r:id="rId21"/>
    <p:sldId id="274" r:id="rId22"/>
    <p:sldId id="281" r:id="rId23"/>
    <p:sldId id="282" r:id="rId24"/>
    <p:sldId id="275" r:id="rId25"/>
    <p:sldId id="258"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F3FD"/>
    <a:srgbClr val="6EDB0B"/>
    <a:srgbClr val="EFF5FF"/>
    <a:srgbClr val="EBF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BC319A-2328-440D-9793-180F9AFAFFE2}" v="2" dt="2021-04-08T15:04:25.7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20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7646798-DEDD-4ADE-9177-615C55F0FCF8}"/>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075" name="Rectangle 3">
            <a:extLst>
              <a:ext uri="{FF2B5EF4-FFF2-40B4-BE49-F238E27FC236}">
                <a16:creationId xmlns:a16="http://schemas.microsoft.com/office/drawing/2014/main" id="{1BB32A84-0CD2-406E-A482-1E13869D7936}"/>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a:extLst>
              <a:ext uri="{FF2B5EF4-FFF2-40B4-BE49-F238E27FC236}">
                <a16:creationId xmlns:a16="http://schemas.microsoft.com/office/drawing/2014/main" id="{EF88EC53-C286-43DE-BAD2-F2DD844119FB}"/>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077" name="Rectangle 5">
            <a:extLst>
              <a:ext uri="{FF2B5EF4-FFF2-40B4-BE49-F238E27FC236}">
                <a16:creationId xmlns:a16="http://schemas.microsoft.com/office/drawing/2014/main" id="{911C8C91-90AE-47AB-8E85-FCD40CD4C153}"/>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C80E48F-A720-4347-ADFC-6718E3E08C7F}"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2BAE7FCB-8BF3-4370-B044-E34AAD0A186C}"/>
              </a:ext>
            </a:extLst>
          </p:cNvPr>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6148" name="Rectangle 4">
            <a:extLst>
              <a:ext uri="{FF2B5EF4-FFF2-40B4-BE49-F238E27FC236}">
                <a16:creationId xmlns:a16="http://schemas.microsoft.com/office/drawing/2014/main" id="{72587D78-AD56-4F84-A56F-ADFAB84BA166}"/>
              </a:ext>
            </a:extLst>
          </p:cNvPr>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6149" name="Rectangle 5">
            <a:extLst>
              <a:ext uri="{FF2B5EF4-FFF2-40B4-BE49-F238E27FC236}">
                <a16:creationId xmlns:a16="http://schemas.microsoft.com/office/drawing/2014/main" id="{F70E4102-4BB3-4E3F-8E6A-DFA878B2941F}"/>
              </a:ext>
            </a:extLst>
          </p:cNvPr>
          <p:cNvSpPr>
            <a:spLocks noGrp="1" noChangeArrowheads="1"/>
          </p:cNvSpPr>
          <p:nvPr>
            <p:ph type="dt" sz="half" idx="2"/>
          </p:nvPr>
        </p:nvSpPr>
        <p:spPr/>
        <p:txBody>
          <a:bodyPr/>
          <a:lstStyle>
            <a:lvl1pPr>
              <a:defRPr/>
            </a:lvl1pPr>
          </a:lstStyle>
          <a:p>
            <a:endParaRPr lang="en-US" altLang="en-US"/>
          </a:p>
        </p:txBody>
      </p:sp>
      <p:sp>
        <p:nvSpPr>
          <p:cNvPr id="6150" name="Rectangle 6">
            <a:extLst>
              <a:ext uri="{FF2B5EF4-FFF2-40B4-BE49-F238E27FC236}">
                <a16:creationId xmlns:a16="http://schemas.microsoft.com/office/drawing/2014/main" id="{4F42D87D-A5EC-44D5-BBA8-C359D5873B6A}"/>
              </a:ext>
            </a:extLst>
          </p:cNvPr>
          <p:cNvSpPr>
            <a:spLocks noGrp="1" noChangeArrowheads="1"/>
          </p:cNvSpPr>
          <p:nvPr>
            <p:ph type="ftr" sz="quarter" idx="3"/>
          </p:nvPr>
        </p:nvSpPr>
        <p:spPr/>
        <p:txBody>
          <a:bodyPr/>
          <a:lstStyle>
            <a:lvl1pPr>
              <a:defRPr/>
            </a:lvl1pPr>
          </a:lstStyle>
          <a:p>
            <a:endParaRPr lang="en-US" altLang="en-US" dirty="0"/>
          </a:p>
        </p:txBody>
      </p:sp>
      <p:sp>
        <p:nvSpPr>
          <p:cNvPr id="6151" name="Rectangle 7">
            <a:extLst>
              <a:ext uri="{FF2B5EF4-FFF2-40B4-BE49-F238E27FC236}">
                <a16:creationId xmlns:a16="http://schemas.microsoft.com/office/drawing/2014/main" id="{2A320599-B7CB-4BE3-B650-76C5C106BCDF}"/>
              </a:ext>
            </a:extLst>
          </p:cNvPr>
          <p:cNvSpPr>
            <a:spLocks noGrp="1" noChangeArrowheads="1"/>
          </p:cNvSpPr>
          <p:nvPr>
            <p:ph type="sldNum" sz="quarter" idx="4"/>
          </p:nvPr>
        </p:nvSpPr>
        <p:spPr/>
        <p:txBody>
          <a:bodyPr/>
          <a:lstStyle>
            <a:lvl1pPr>
              <a:defRPr/>
            </a:lvl1pPr>
          </a:lstStyle>
          <a:p>
            <a:fld id="{6177495F-A343-4B7C-B6F4-0059AE4C4F54}"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79BA8-97E3-499E-9AF6-F45B5E35B42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BF635D-1664-4C7B-B254-510CA80EF3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3DDC07-AF85-4B49-8FBF-AFB2817DF363}"/>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623AAE76-4541-42E7-ACEC-0AAE1B2858C6}"/>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CB2ABD7-9F77-4AD1-B853-6E08CCF59BFC}"/>
              </a:ext>
            </a:extLst>
          </p:cNvPr>
          <p:cNvSpPr>
            <a:spLocks noGrp="1"/>
          </p:cNvSpPr>
          <p:nvPr>
            <p:ph type="sldNum" sz="quarter" idx="12"/>
          </p:nvPr>
        </p:nvSpPr>
        <p:spPr/>
        <p:txBody>
          <a:bodyPr/>
          <a:lstStyle>
            <a:lvl1pPr>
              <a:defRPr/>
            </a:lvl1pPr>
          </a:lstStyle>
          <a:p>
            <a:fld id="{91EFFEE3-B85D-401D-8981-362007DF8D3E}" type="slidenum">
              <a:rPr lang="en-US" altLang="en-US"/>
              <a:pPr/>
              <a:t>‹#›</a:t>
            </a:fld>
            <a:endParaRPr lang="en-US" altLang="en-US"/>
          </a:p>
        </p:txBody>
      </p:sp>
    </p:spTree>
    <p:extLst>
      <p:ext uri="{BB962C8B-B14F-4D97-AF65-F5344CB8AC3E}">
        <p14:creationId xmlns:p14="http://schemas.microsoft.com/office/powerpoint/2010/main" val="3695033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284049-4E3B-43B5-91F4-523AE359F12B}"/>
              </a:ext>
            </a:extLst>
          </p:cNvPr>
          <p:cNvSpPr>
            <a:spLocks noGrp="1"/>
          </p:cNvSpPr>
          <p:nvPr>
            <p:ph type="title" orient="vert"/>
          </p:nvPr>
        </p:nvSpPr>
        <p:spPr>
          <a:xfrm>
            <a:off x="6629400" y="1371600"/>
            <a:ext cx="2057400" cy="48006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7418F63-DDD7-4BC3-B39E-576E079FAF28}"/>
              </a:ext>
            </a:extLst>
          </p:cNvPr>
          <p:cNvSpPr>
            <a:spLocks noGrp="1"/>
          </p:cNvSpPr>
          <p:nvPr>
            <p:ph type="body" orient="vert" idx="1"/>
          </p:nvPr>
        </p:nvSpPr>
        <p:spPr>
          <a:xfrm>
            <a:off x="457200" y="1371600"/>
            <a:ext cx="6019800" cy="4800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295223-2E0A-4BAD-9BA3-01E4405A87E7}"/>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9502A4A-6317-43FB-99AE-554760B7C7F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A980B14-EFB7-46B6-B96B-6F2A9216BCEA}"/>
              </a:ext>
            </a:extLst>
          </p:cNvPr>
          <p:cNvSpPr>
            <a:spLocks noGrp="1"/>
          </p:cNvSpPr>
          <p:nvPr>
            <p:ph type="sldNum" sz="quarter" idx="12"/>
          </p:nvPr>
        </p:nvSpPr>
        <p:spPr/>
        <p:txBody>
          <a:bodyPr/>
          <a:lstStyle>
            <a:lvl1pPr>
              <a:defRPr/>
            </a:lvl1pPr>
          </a:lstStyle>
          <a:p>
            <a:fld id="{C22175C9-CF71-4597-A247-7405D0ADF21C}" type="slidenum">
              <a:rPr lang="en-US" altLang="en-US"/>
              <a:pPr/>
              <a:t>‹#›</a:t>
            </a:fld>
            <a:endParaRPr lang="en-US" altLang="en-US"/>
          </a:p>
        </p:txBody>
      </p:sp>
    </p:spTree>
    <p:extLst>
      <p:ext uri="{BB962C8B-B14F-4D97-AF65-F5344CB8AC3E}">
        <p14:creationId xmlns:p14="http://schemas.microsoft.com/office/powerpoint/2010/main" val="1828294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D9EDE-A79E-4F4C-96DB-DC76F4681A33}"/>
              </a:ext>
            </a:extLst>
          </p:cNvPr>
          <p:cNvSpPr>
            <a:spLocks noGrp="1"/>
          </p:cNvSpPr>
          <p:nvPr>
            <p:ph type="title"/>
          </p:nvPr>
        </p:nvSpPr>
        <p:spPr>
          <a:xfrm>
            <a:off x="1524000" y="1676400"/>
            <a:ext cx="5791200" cy="762000"/>
          </a:xfrm>
        </p:spPr>
        <p:txBody>
          <a:bodyPr/>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2336849F-5E85-496E-B91F-4FA291FF293D}"/>
              </a:ext>
            </a:extLst>
          </p:cNvPr>
          <p:cNvSpPr>
            <a:spLocks noGrp="1"/>
          </p:cNvSpPr>
          <p:nvPr>
            <p:ph idx="1"/>
          </p:nvPr>
        </p:nvSpPr>
        <p:spPr>
          <a:xfrm>
            <a:off x="419100" y="2590800"/>
            <a:ext cx="8305800" cy="3581400"/>
          </a:xfrm>
        </p:spPr>
        <p:txBody>
          <a:bodyPr/>
          <a:lstStyle/>
          <a:p>
            <a:pPr lvl="0"/>
            <a:r>
              <a:rPr lang="en-US" dirty="0"/>
              <a:t>Click to edit Master text styles</a:t>
            </a:r>
          </a:p>
          <a:p>
            <a:pPr lvl="1"/>
            <a:r>
              <a:rPr lang="en-US" dirty="0"/>
              <a:t>Second level</a:t>
            </a:r>
          </a:p>
          <a:p>
            <a:pPr lvl="2"/>
            <a:r>
              <a:rPr lang="en-US"/>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65422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87D76-534E-4801-B86A-85DAF8EBDF8E}"/>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A8A3335-6F56-4B76-BB57-6941319751D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F7B2DE50-C606-4C6B-88DE-B58E930B397B}"/>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4BFC9C85-25E5-4AF0-8F50-2F0B52859A11}"/>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037A9CC9-8D00-4F34-8365-1CB5CAB7850E}"/>
              </a:ext>
            </a:extLst>
          </p:cNvPr>
          <p:cNvSpPr>
            <a:spLocks noGrp="1"/>
          </p:cNvSpPr>
          <p:nvPr>
            <p:ph type="sldNum" sz="quarter" idx="12"/>
          </p:nvPr>
        </p:nvSpPr>
        <p:spPr/>
        <p:txBody>
          <a:bodyPr/>
          <a:lstStyle>
            <a:lvl1pPr>
              <a:defRPr/>
            </a:lvl1pPr>
          </a:lstStyle>
          <a:p>
            <a:fld id="{11359F73-5B89-4C83-B178-9EC4D35DD2CC}" type="slidenum">
              <a:rPr lang="en-US" altLang="en-US"/>
              <a:pPr/>
              <a:t>‹#›</a:t>
            </a:fld>
            <a:endParaRPr lang="en-US" altLang="en-US"/>
          </a:p>
        </p:txBody>
      </p:sp>
    </p:spTree>
    <p:extLst>
      <p:ext uri="{BB962C8B-B14F-4D97-AF65-F5344CB8AC3E}">
        <p14:creationId xmlns:p14="http://schemas.microsoft.com/office/powerpoint/2010/main" val="3015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13D71-2C21-4D1B-97EB-986ABCF0FA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B226E3-EC90-46F9-9C5E-A929A0D1E7CE}"/>
              </a:ext>
            </a:extLst>
          </p:cNvPr>
          <p:cNvSpPr>
            <a:spLocks noGrp="1"/>
          </p:cNvSpPr>
          <p:nvPr>
            <p:ph sz="half" idx="1"/>
          </p:nvPr>
        </p:nvSpPr>
        <p:spPr>
          <a:xfrm>
            <a:off x="457200" y="20574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47C4208-ADDE-431A-9A14-DE1FC9C67DA5}"/>
              </a:ext>
            </a:extLst>
          </p:cNvPr>
          <p:cNvSpPr>
            <a:spLocks noGrp="1"/>
          </p:cNvSpPr>
          <p:nvPr>
            <p:ph sz="half" idx="2"/>
          </p:nvPr>
        </p:nvSpPr>
        <p:spPr>
          <a:xfrm>
            <a:off x="4648200" y="20574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D18025F-F335-444C-B603-1B6739D32D01}"/>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E0C6295C-4872-4686-AA99-4775D194105E}"/>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1221C8C-2125-4107-BF0D-14DE1B58F771}"/>
              </a:ext>
            </a:extLst>
          </p:cNvPr>
          <p:cNvSpPr>
            <a:spLocks noGrp="1"/>
          </p:cNvSpPr>
          <p:nvPr>
            <p:ph type="sldNum" sz="quarter" idx="12"/>
          </p:nvPr>
        </p:nvSpPr>
        <p:spPr/>
        <p:txBody>
          <a:bodyPr/>
          <a:lstStyle>
            <a:lvl1pPr>
              <a:defRPr/>
            </a:lvl1pPr>
          </a:lstStyle>
          <a:p>
            <a:fld id="{E3257F40-34F8-48DF-B4FE-E849FCDCA303}" type="slidenum">
              <a:rPr lang="en-US" altLang="en-US"/>
              <a:pPr/>
              <a:t>‹#›</a:t>
            </a:fld>
            <a:endParaRPr lang="en-US" altLang="en-US"/>
          </a:p>
        </p:txBody>
      </p:sp>
    </p:spTree>
    <p:extLst>
      <p:ext uri="{BB962C8B-B14F-4D97-AF65-F5344CB8AC3E}">
        <p14:creationId xmlns:p14="http://schemas.microsoft.com/office/powerpoint/2010/main" val="3148557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CD4F1-8524-4062-BEA5-F11942E5636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0CF9CD-77EF-4352-9569-61B3F09FACC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322F0B2-732E-4206-ADB4-F94EE9EE50E0}"/>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CAAF31-E7F3-4C47-93E1-CB6160BC7F5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A4DC8D-A085-4F24-B196-617C6F5B20EA}"/>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235ED9-76CD-4268-9205-94C2E299D7EA}"/>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1E96E096-EDC1-466B-9C16-9AD00453DEDA}"/>
              </a:ext>
            </a:extLst>
          </p:cNvPr>
          <p:cNvSpPr>
            <a:spLocks noGrp="1"/>
          </p:cNvSpPr>
          <p:nvPr>
            <p:ph type="ftr" sz="quarter" idx="11"/>
          </p:nvPr>
        </p:nvSpPr>
        <p:spPr/>
        <p:txBody>
          <a:bodyPr/>
          <a:lstStyle>
            <a:lvl1pPr>
              <a:defRPr/>
            </a:lvl1pPr>
          </a:lstStyle>
          <a:p>
            <a:endParaRPr lang="en-US" altLang="en-US" dirty="0"/>
          </a:p>
        </p:txBody>
      </p:sp>
      <p:sp>
        <p:nvSpPr>
          <p:cNvPr id="9" name="Slide Number Placeholder 8">
            <a:extLst>
              <a:ext uri="{FF2B5EF4-FFF2-40B4-BE49-F238E27FC236}">
                <a16:creationId xmlns:a16="http://schemas.microsoft.com/office/drawing/2014/main" id="{3118F627-70F1-4251-99D3-0CAFB26A6C52}"/>
              </a:ext>
            </a:extLst>
          </p:cNvPr>
          <p:cNvSpPr>
            <a:spLocks noGrp="1"/>
          </p:cNvSpPr>
          <p:nvPr>
            <p:ph type="sldNum" sz="quarter" idx="12"/>
          </p:nvPr>
        </p:nvSpPr>
        <p:spPr/>
        <p:txBody>
          <a:bodyPr/>
          <a:lstStyle>
            <a:lvl1pPr>
              <a:defRPr/>
            </a:lvl1pPr>
          </a:lstStyle>
          <a:p>
            <a:fld id="{A25B0C0D-0CB4-4E76-AF91-7D4A610B35A4}" type="slidenum">
              <a:rPr lang="en-US" altLang="en-US"/>
              <a:pPr/>
              <a:t>‹#›</a:t>
            </a:fld>
            <a:endParaRPr lang="en-US" altLang="en-US"/>
          </a:p>
        </p:txBody>
      </p:sp>
    </p:spTree>
    <p:extLst>
      <p:ext uri="{BB962C8B-B14F-4D97-AF65-F5344CB8AC3E}">
        <p14:creationId xmlns:p14="http://schemas.microsoft.com/office/powerpoint/2010/main" val="3729281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8258F-B09D-4017-BDAB-31146F05938B}"/>
              </a:ext>
            </a:extLst>
          </p:cNvPr>
          <p:cNvSpPr>
            <a:spLocks noGrp="1"/>
          </p:cNvSpPr>
          <p:nvPr>
            <p:ph type="title"/>
          </p:nvPr>
        </p:nvSpPr>
        <p:spPr>
          <a:xfrm>
            <a:off x="1524000" y="1828800"/>
            <a:ext cx="5791200" cy="914400"/>
          </a:xfrm>
        </p:spPr>
        <p:txBody>
          <a:bodyPr/>
          <a:lstStyle>
            <a:lvl1pPr>
              <a:defRPr sz="3600"/>
            </a:lvl1pPr>
          </a:lstStyle>
          <a:p>
            <a:r>
              <a:rPr lang="en-US" dirty="0"/>
              <a:t>Click to edit Master title style</a:t>
            </a:r>
          </a:p>
        </p:txBody>
      </p:sp>
      <p:sp>
        <p:nvSpPr>
          <p:cNvPr id="3" name="Date Placeholder 2">
            <a:extLst>
              <a:ext uri="{FF2B5EF4-FFF2-40B4-BE49-F238E27FC236}">
                <a16:creationId xmlns:a16="http://schemas.microsoft.com/office/drawing/2014/main" id="{6351F3A3-AC77-46BA-85D6-725066DAB9F0}"/>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2A2A2546-909D-4B86-84E8-C6ADCA7B3029}"/>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8C2DC0D1-E6BE-4D91-9F66-E3D4BC1B0597}"/>
              </a:ext>
            </a:extLst>
          </p:cNvPr>
          <p:cNvSpPr>
            <a:spLocks noGrp="1"/>
          </p:cNvSpPr>
          <p:nvPr>
            <p:ph type="sldNum" sz="quarter" idx="12"/>
          </p:nvPr>
        </p:nvSpPr>
        <p:spPr/>
        <p:txBody>
          <a:bodyPr/>
          <a:lstStyle>
            <a:lvl1pPr>
              <a:defRPr/>
            </a:lvl1pPr>
          </a:lstStyle>
          <a:p>
            <a:fld id="{8F7A48AA-6C2F-472D-8E2A-10E80BD2F565}" type="slidenum">
              <a:rPr lang="en-US" altLang="en-US"/>
              <a:pPr/>
              <a:t>‹#›</a:t>
            </a:fld>
            <a:endParaRPr lang="en-US" altLang="en-US"/>
          </a:p>
        </p:txBody>
      </p:sp>
    </p:spTree>
    <p:extLst>
      <p:ext uri="{BB962C8B-B14F-4D97-AF65-F5344CB8AC3E}">
        <p14:creationId xmlns:p14="http://schemas.microsoft.com/office/powerpoint/2010/main" val="106896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FB4716-941A-4540-96A9-6DB561E8626F}"/>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8B3899B2-7710-4080-B3C5-5D7D3C4E52CD}"/>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370AC40D-C1D1-4B3D-9191-CF411263A778}"/>
              </a:ext>
            </a:extLst>
          </p:cNvPr>
          <p:cNvSpPr>
            <a:spLocks noGrp="1"/>
          </p:cNvSpPr>
          <p:nvPr>
            <p:ph type="sldNum" sz="quarter" idx="12"/>
          </p:nvPr>
        </p:nvSpPr>
        <p:spPr/>
        <p:txBody>
          <a:bodyPr/>
          <a:lstStyle>
            <a:lvl1pPr>
              <a:defRPr/>
            </a:lvl1pPr>
          </a:lstStyle>
          <a:p>
            <a:fld id="{9B336A6C-4301-44DC-84AA-22106194C58F}" type="slidenum">
              <a:rPr lang="en-US" altLang="en-US"/>
              <a:pPr/>
              <a:t>‹#›</a:t>
            </a:fld>
            <a:endParaRPr lang="en-US" altLang="en-US"/>
          </a:p>
        </p:txBody>
      </p:sp>
    </p:spTree>
    <p:extLst>
      <p:ext uri="{BB962C8B-B14F-4D97-AF65-F5344CB8AC3E}">
        <p14:creationId xmlns:p14="http://schemas.microsoft.com/office/powerpoint/2010/main" val="529950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DA78C-DEFF-4E66-8F3D-9C7FDD2FB76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D9654F-ED1F-4B2B-A90A-57C928BF65A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3FA956D-2408-4E29-8D1D-08EB5BEB11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16F325-0B25-42B9-8891-B0CD76694F91}"/>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0D4F7AFC-17D1-4277-9285-39A10C266858}"/>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BA0FD028-E312-4F1D-A1B5-32726ED84FA3}"/>
              </a:ext>
            </a:extLst>
          </p:cNvPr>
          <p:cNvSpPr>
            <a:spLocks noGrp="1"/>
          </p:cNvSpPr>
          <p:nvPr>
            <p:ph type="sldNum" sz="quarter" idx="12"/>
          </p:nvPr>
        </p:nvSpPr>
        <p:spPr/>
        <p:txBody>
          <a:bodyPr/>
          <a:lstStyle>
            <a:lvl1pPr>
              <a:defRPr/>
            </a:lvl1pPr>
          </a:lstStyle>
          <a:p>
            <a:fld id="{A1E2564A-BCF6-4A98-9547-80D625F57642}" type="slidenum">
              <a:rPr lang="en-US" altLang="en-US"/>
              <a:pPr/>
              <a:t>‹#›</a:t>
            </a:fld>
            <a:endParaRPr lang="en-US" altLang="en-US"/>
          </a:p>
        </p:txBody>
      </p:sp>
    </p:spTree>
    <p:extLst>
      <p:ext uri="{BB962C8B-B14F-4D97-AF65-F5344CB8AC3E}">
        <p14:creationId xmlns:p14="http://schemas.microsoft.com/office/powerpoint/2010/main" val="2707168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F05C3-81A1-41D1-BF29-6AB76DCB8E2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E34B2C-013C-4179-B179-F3236573600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304894B-F82C-4804-89B2-CAAE5DD0A4E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EFD49C-FFCE-42A6-83F5-B21A274803A9}"/>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D2FA15BA-D367-4D89-A1D6-955E5191BB97}"/>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84E69E54-B6C9-470C-BC70-C9B8DB9077CA}"/>
              </a:ext>
            </a:extLst>
          </p:cNvPr>
          <p:cNvSpPr>
            <a:spLocks noGrp="1"/>
          </p:cNvSpPr>
          <p:nvPr>
            <p:ph type="sldNum" sz="quarter" idx="12"/>
          </p:nvPr>
        </p:nvSpPr>
        <p:spPr/>
        <p:txBody>
          <a:bodyPr/>
          <a:lstStyle>
            <a:lvl1pPr>
              <a:defRPr/>
            </a:lvl1pPr>
          </a:lstStyle>
          <a:p>
            <a:fld id="{5445FB70-3903-480D-B700-FA1C6E5FBCC7}" type="slidenum">
              <a:rPr lang="en-US" altLang="en-US"/>
              <a:pPr/>
              <a:t>‹#›</a:t>
            </a:fld>
            <a:endParaRPr lang="en-US" altLang="en-US"/>
          </a:p>
        </p:txBody>
      </p:sp>
    </p:spTree>
    <p:extLst>
      <p:ext uri="{BB962C8B-B14F-4D97-AF65-F5344CB8AC3E}">
        <p14:creationId xmlns:p14="http://schemas.microsoft.com/office/powerpoint/2010/main" val="2766233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E3B5B31-1C3D-450B-89D2-50EFE30A2F27}"/>
              </a:ext>
            </a:extLst>
          </p:cNvPr>
          <p:cNvSpPr>
            <a:spLocks noGrp="1" noChangeArrowheads="1"/>
          </p:cNvSpPr>
          <p:nvPr>
            <p:ph type="title"/>
          </p:nvPr>
        </p:nvSpPr>
        <p:spPr bwMode="auto">
          <a:xfrm>
            <a:off x="1524000" y="1371600"/>
            <a:ext cx="57912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8870B2C-04F4-4AA5-8516-7AC603ED07CB}"/>
              </a:ext>
            </a:extLst>
          </p:cNvPr>
          <p:cNvSpPr>
            <a:spLocks noGrp="1" noChangeArrowheads="1"/>
          </p:cNvSpPr>
          <p:nvPr>
            <p:ph type="body" idx="1"/>
          </p:nvPr>
        </p:nvSpPr>
        <p:spPr bwMode="auto">
          <a:xfrm>
            <a:off x="457200" y="20574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A39CF0C9-5976-49F7-85F2-5766B36DE809}"/>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a:extLst>
              <a:ext uri="{FF2B5EF4-FFF2-40B4-BE49-F238E27FC236}">
                <a16:creationId xmlns:a16="http://schemas.microsoft.com/office/drawing/2014/main" id="{8E941C81-18EE-4523-B60F-424B4FA69D7C}"/>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a:extLst>
              <a:ext uri="{FF2B5EF4-FFF2-40B4-BE49-F238E27FC236}">
                <a16:creationId xmlns:a16="http://schemas.microsoft.com/office/drawing/2014/main" id="{C41AF20C-05D0-4184-8FC7-D2A10EDFCBC9}"/>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3A94D36E-3D43-44F0-86AD-65B172C788F7}" type="slidenum">
              <a:rPr lang="en-US" altLang="en-US"/>
              <a:pPr/>
              <a:t>‹#›</a:t>
            </a:fld>
            <a:endParaRPr lang="en-US" altLang="en-US"/>
          </a:p>
        </p:txBody>
      </p:sp>
      <p:pic>
        <p:nvPicPr>
          <p:cNvPr id="1044" name="Picture 20">
            <a:extLst>
              <a:ext uri="{FF2B5EF4-FFF2-40B4-BE49-F238E27FC236}">
                <a16:creationId xmlns:a16="http://schemas.microsoft.com/office/drawing/2014/main" id="{D51DACA5-DD4A-4530-AEDA-F8EBB587CBF1}"/>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p:blipFill>
        <p:spPr bwMode="auto">
          <a:xfrm>
            <a:off x="0" y="6324600"/>
            <a:ext cx="9144000" cy="5334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146FA513-3A9C-445F-B02A-1AF812EC6AE2}"/>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438873" y="138811"/>
            <a:ext cx="3533775" cy="154305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rwaris@pretzel-stouffer.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934300D-CEEE-4CD0-A85D-87F05A79BBC7}"/>
              </a:ext>
            </a:extLst>
          </p:cNvPr>
          <p:cNvSpPr>
            <a:spLocks noGrp="1" noChangeArrowheads="1"/>
          </p:cNvSpPr>
          <p:nvPr>
            <p:ph type="ctrTitle"/>
          </p:nvPr>
        </p:nvSpPr>
        <p:spPr>
          <a:xfrm>
            <a:off x="685800" y="1828800"/>
            <a:ext cx="7772400" cy="1470025"/>
          </a:xfrm>
        </p:spPr>
        <p:txBody>
          <a:bodyPr/>
          <a:lstStyle/>
          <a:p>
            <a:r>
              <a:rPr lang="en-US" altLang="en-US" dirty="0"/>
              <a:t>YOU HAVE GOT TO HAVE GOOD FAITH</a:t>
            </a:r>
          </a:p>
        </p:txBody>
      </p:sp>
      <p:sp>
        <p:nvSpPr>
          <p:cNvPr id="2051" name="Rectangle 3">
            <a:extLst>
              <a:ext uri="{FF2B5EF4-FFF2-40B4-BE49-F238E27FC236}">
                <a16:creationId xmlns:a16="http://schemas.microsoft.com/office/drawing/2014/main" id="{50A768E1-BF7D-4160-BA54-DB29ABE5AFB7}"/>
              </a:ext>
            </a:extLst>
          </p:cNvPr>
          <p:cNvSpPr>
            <a:spLocks noGrp="1" noChangeArrowheads="1"/>
          </p:cNvSpPr>
          <p:nvPr>
            <p:ph type="subTitle" idx="1"/>
          </p:nvPr>
        </p:nvSpPr>
        <p:spPr>
          <a:xfrm>
            <a:off x="1371600" y="3296516"/>
            <a:ext cx="6400800" cy="1143000"/>
          </a:xfrm>
        </p:spPr>
        <p:txBody>
          <a:bodyPr/>
          <a:lstStyle/>
          <a:p>
            <a:r>
              <a:rPr lang="en-US" altLang="en-US" dirty="0"/>
              <a:t>Trends in handling of first party property claims to avoid bad faith</a:t>
            </a:r>
          </a:p>
        </p:txBody>
      </p:sp>
      <p:sp>
        <p:nvSpPr>
          <p:cNvPr id="2" name="TextBox 1">
            <a:extLst>
              <a:ext uri="{FF2B5EF4-FFF2-40B4-BE49-F238E27FC236}">
                <a16:creationId xmlns:a16="http://schemas.microsoft.com/office/drawing/2014/main" id="{53EBD0D6-DD1E-4BE4-B421-279FD9AD0AD5}"/>
              </a:ext>
            </a:extLst>
          </p:cNvPr>
          <p:cNvSpPr txBox="1"/>
          <p:nvPr/>
        </p:nvSpPr>
        <p:spPr>
          <a:xfrm>
            <a:off x="914400" y="4581875"/>
            <a:ext cx="7010400" cy="369332"/>
          </a:xfrm>
          <a:prstGeom prst="rect">
            <a:avLst/>
          </a:prstGeom>
          <a:noFill/>
        </p:spPr>
        <p:txBody>
          <a:bodyPr wrap="square" rtlCol="0">
            <a:spAutoFit/>
          </a:bodyPr>
          <a:lstStyle/>
          <a:p>
            <a:pPr algn="ctr"/>
            <a:r>
              <a:rPr lang="en-US" dirty="0"/>
              <a:t>Donald Patrick Eckler and Matthew J. Ligda</a:t>
            </a:r>
          </a:p>
        </p:txBody>
      </p:sp>
      <p:sp>
        <p:nvSpPr>
          <p:cNvPr id="6" name="TextBox 5">
            <a:extLst>
              <a:ext uri="{FF2B5EF4-FFF2-40B4-BE49-F238E27FC236}">
                <a16:creationId xmlns:a16="http://schemas.microsoft.com/office/drawing/2014/main" id="{BE773DBF-2B76-4DA5-B305-B73215F409EB}"/>
              </a:ext>
            </a:extLst>
          </p:cNvPr>
          <p:cNvSpPr txBox="1"/>
          <p:nvPr/>
        </p:nvSpPr>
        <p:spPr>
          <a:xfrm>
            <a:off x="914400" y="5131089"/>
            <a:ext cx="7010400" cy="369332"/>
          </a:xfrm>
          <a:prstGeom prst="rect">
            <a:avLst/>
          </a:prstGeom>
          <a:noFill/>
        </p:spPr>
        <p:txBody>
          <a:bodyPr wrap="square" rtlCol="0">
            <a:spAutoFit/>
          </a:bodyPr>
          <a:lstStyle/>
          <a:p>
            <a:pPr algn="ctr"/>
            <a:r>
              <a:rPr lang="en-US" dirty="0"/>
              <a:t>April 14,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CD37A-52A9-4E64-B060-3FF15398CF6A}"/>
              </a:ext>
            </a:extLst>
          </p:cNvPr>
          <p:cNvSpPr>
            <a:spLocks noGrp="1"/>
          </p:cNvSpPr>
          <p:nvPr>
            <p:ph type="title"/>
          </p:nvPr>
        </p:nvSpPr>
        <p:spPr>
          <a:xfrm>
            <a:off x="457200" y="1828800"/>
            <a:ext cx="8153400" cy="533400"/>
          </a:xfrm>
        </p:spPr>
        <p:txBody>
          <a:bodyPr/>
          <a:lstStyle/>
          <a:p>
            <a:r>
              <a:rPr lang="en-US" b="1" i="0" u="none" strike="noStrike" baseline="0" dirty="0"/>
              <a:t>Can Section 154.6 Be Used to Advance a 155 Claim?</a:t>
            </a:r>
            <a:endParaRPr lang="en-US" dirty="0"/>
          </a:p>
        </p:txBody>
      </p:sp>
      <p:sp>
        <p:nvSpPr>
          <p:cNvPr id="3" name="Content Placeholder 2">
            <a:extLst>
              <a:ext uri="{FF2B5EF4-FFF2-40B4-BE49-F238E27FC236}">
                <a16:creationId xmlns:a16="http://schemas.microsoft.com/office/drawing/2014/main" id="{A5DCA229-DD64-4CF0-ACFF-15F10A82DF04}"/>
              </a:ext>
            </a:extLst>
          </p:cNvPr>
          <p:cNvSpPr>
            <a:spLocks noGrp="1"/>
          </p:cNvSpPr>
          <p:nvPr>
            <p:ph idx="1"/>
          </p:nvPr>
        </p:nvSpPr>
        <p:spPr>
          <a:xfrm>
            <a:off x="457200" y="2743199"/>
            <a:ext cx="8153400" cy="3352801"/>
          </a:xfrm>
        </p:spPr>
        <p:txBody>
          <a:bodyPr/>
          <a:lstStyle/>
          <a:p>
            <a:pPr marL="0" indent="0" algn="just">
              <a:buNone/>
            </a:pPr>
            <a:r>
              <a:rPr lang="en-US" sz="2400" dirty="0"/>
              <a:t>Allegations that an insurer misled the insured about the contents of his policy, inadequately investigated his claim, refused to negotiate in good faith, refused to participate in the appraisal process in good faith and delayed payment after the appraisal process was complete are sufficient to state a claim under Section 155. See </a:t>
            </a:r>
            <a:r>
              <a:rPr lang="en-US" sz="2400" i="1" dirty="0"/>
              <a:t>McGee v. State Farm Fire &amp; Casualty Co.</a:t>
            </a:r>
            <a:r>
              <a:rPr lang="en-US" sz="2400" dirty="0"/>
              <a:t>, 315 Ill. App. 3d 673, 681-82 (2000); see also </a:t>
            </a:r>
            <a:r>
              <a:rPr lang="en-US" sz="2400" i="1" dirty="0"/>
              <a:t>Markel American Insurance Co. v. Dolan</a:t>
            </a:r>
            <a:r>
              <a:rPr lang="en-US" sz="2400" dirty="0"/>
              <a:t>, 787 F. Supp. 2d 776, 779 (N.D. Ill. 2011). </a:t>
            </a:r>
          </a:p>
        </p:txBody>
      </p:sp>
    </p:spTree>
    <p:extLst>
      <p:ext uri="{BB962C8B-B14F-4D97-AF65-F5344CB8AC3E}">
        <p14:creationId xmlns:p14="http://schemas.microsoft.com/office/powerpoint/2010/main" val="1571555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CD37A-52A9-4E64-B060-3FF15398CF6A}"/>
              </a:ext>
            </a:extLst>
          </p:cNvPr>
          <p:cNvSpPr>
            <a:spLocks noGrp="1"/>
          </p:cNvSpPr>
          <p:nvPr>
            <p:ph type="title"/>
          </p:nvPr>
        </p:nvSpPr>
        <p:spPr>
          <a:xfrm>
            <a:off x="457200" y="1828800"/>
            <a:ext cx="8153400" cy="533400"/>
          </a:xfrm>
        </p:spPr>
        <p:txBody>
          <a:bodyPr/>
          <a:lstStyle/>
          <a:p>
            <a:r>
              <a:rPr lang="en-US" b="1" i="0" u="none" strike="noStrike" baseline="0" dirty="0"/>
              <a:t>Can Section 154.6 Be Used to Advance a 155 Claim?</a:t>
            </a:r>
            <a:endParaRPr lang="en-US" dirty="0"/>
          </a:p>
        </p:txBody>
      </p:sp>
      <p:sp>
        <p:nvSpPr>
          <p:cNvPr id="3" name="Content Placeholder 2">
            <a:extLst>
              <a:ext uri="{FF2B5EF4-FFF2-40B4-BE49-F238E27FC236}">
                <a16:creationId xmlns:a16="http://schemas.microsoft.com/office/drawing/2014/main" id="{A5DCA229-DD64-4CF0-ACFF-15F10A82DF04}"/>
              </a:ext>
            </a:extLst>
          </p:cNvPr>
          <p:cNvSpPr>
            <a:spLocks noGrp="1"/>
          </p:cNvSpPr>
          <p:nvPr>
            <p:ph idx="1"/>
          </p:nvPr>
        </p:nvSpPr>
        <p:spPr>
          <a:xfrm>
            <a:off x="457200" y="2743199"/>
            <a:ext cx="8153400" cy="3352801"/>
          </a:xfrm>
        </p:spPr>
        <p:txBody>
          <a:bodyPr/>
          <a:lstStyle/>
          <a:p>
            <a:pPr marL="0" indent="0" algn="just">
              <a:buNone/>
            </a:pPr>
            <a:r>
              <a:rPr lang="en-US" sz="2400" dirty="0"/>
              <a:t>Some of the acts described in section 154.6 “are illustrative of conduct by an insurer that may give rise to a remedy for vexatious and unreasonable conduct under section 155.” </a:t>
            </a:r>
            <a:r>
              <a:rPr lang="en-US" sz="2400" i="1" dirty="0" err="1"/>
              <a:t>Zagorski</a:t>
            </a:r>
            <a:r>
              <a:rPr lang="en-US" sz="2400" i="1" dirty="0"/>
              <a:t> v. Allstate Insurance Co.</a:t>
            </a:r>
            <a:r>
              <a:rPr lang="en-US" sz="2400" dirty="0"/>
              <a:t>, 2016 IL App (5th) 140056, ¶ 26. </a:t>
            </a:r>
          </a:p>
        </p:txBody>
      </p:sp>
    </p:spTree>
    <p:extLst>
      <p:ext uri="{BB962C8B-B14F-4D97-AF65-F5344CB8AC3E}">
        <p14:creationId xmlns:p14="http://schemas.microsoft.com/office/powerpoint/2010/main" val="2032257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CD37A-52A9-4E64-B060-3FF15398CF6A}"/>
              </a:ext>
            </a:extLst>
          </p:cNvPr>
          <p:cNvSpPr>
            <a:spLocks noGrp="1"/>
          </p:cNvSpPr>
          <p:nvPr>
            <p:ph type="title"/>
          </p:nvPr>
        </p:nvSpPr>
        <p:spPr>
          <a:xfrm>
            <a:off x="457200" y="1828800"/>
            <a:ext cx="8153400" cy="533400"/>
          </a:xfrm>
        </p:spPr>
        <p:txBody>
          <a:bodyPr/>
          <a:lstStyle/>
          <a:p>
            <a:r>
              <a:rPr lang="en-US" b="1" i="0" u="none" strike="noStrike" baseline="0" dirty="0"/>
              <a:t>Can Section 154.6 Be Used to Advance a 155 Claim?</a:t>
            </a:r>
            <a:endParaRPr lang="en-US" dirty="0"/>
          </a:p>
        </p:txBody>
      </p:sp>
      <p:sp>
        <p:nvSpPr>
          <p:cNvPr id="3" name="Content Placeholder 2">
            <a:extLst>
              <a:ext uri="{FF2B5EF4-FFF2-40B4-BE49-F238E27FC236}">
                <a16:creationId xmlns:a16="http://schemas.microsoft.com/office/drawing/2014/main" id="{A5DCA229-DD64-4CF0-ACFF-15F10A82DF04}"/>
              </a:ext>
            </a:extLst>
          </p:cNvPr>
          <p:cNvSpPr>
            <a:spLocks noGrp="1"/>
          </p:cNvSpPr>
          <p:nvPr>
            <p:ph idx="1"/>
          </p:nvPr>
        </p:nvSpPr>
        <p:spPr>
          <a:xfrm>
            <a:off x="457200" y="2743199"/>
            <a:ext cx="8153400" cy="3352801"/>
          </a:xfrm>
        </p:spPr>
        <p:txBody>
          <a:bodyPr/>
          <a:lstStyle/>
          <a:p>
            <a:pPr algn="just"/>
            <a:r>
              <a:rPr lang="en-US" sz="2400" dirty="0"/>
              <a:t>In </a:t>
            </a:r>
            <a:r>
              <a:rPr lang="en-US" sz="2400" i="1" dirty="0" err="1"/>
              <a:t>Kamin</a:t>
            </a:r>
            <a:r>
              <a:rPr lang="en-US" sz="2400" i="1" dirty="0"/>
              <a:t> v. Country Casualty Insurance Company</a:t>
            </a:r>
            <a:r>
              <a:rPr lang="en-US" sz="2400" dirty="0"/>
              <a:t>, 2021 IL App (3d) 190275, the court affirmed the dismissal of the bad faith claim brought by the insured because the plaintiff simply pled conclusory allegations of breach of Section 154.6 to support their Section 155 claim.</a:t>
            </a:r>
          </a:p>
          <a:p>
            <a:pPr algn="just"/>
            <a:r>
              <a:rPr lang="en-US" sz="2400" dirty="0"/>
              <a:t>It seems that if they had pled facts the dismissal may have been reversed.</a:t>
            </a:r>
          </a:p>
        </p:txBody>
      </p:sp>
    </p:spTree>
    <p:extLst>
      <p:ext uri="{BB962C8B-B14F-4D97-AF65-F5344CB8AC3E}">
        <p14:creationId xmlns:p14="http://schemas.microsoft.com/office/powerpoint/2010/main" val="4003573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CD37A-52A9-4E64-B060-3FF15398CF6A}"/>
              </a:ext>
            </a:extLst>
          </p:cNvPr>
          <p:cNvSpPr>
            <a:spLocks noGrp="1"/>
          </p:cNvSpPr>
          <p:nvPr>
            <p:ph type="title"/>
          </p:nvPr>
        </p:nvSpPr>
        <p:spPr>
          <a:xfrm>
            <a:off x="76200" y="1828800"/>
            <a:ext cx="8763000" cy="533400"/>
          </a:xfrm>
        </p:spPr>
        <p:txBody>
          <a:bodyPr/>
          <a:lstStyle/>
          <a:p>
            <a:r>
              <a:rPr lang="en-US" b="1" i="1" dirty="0" err="1"/>
              <a:t>Kamin</a:t>
            </a:r>
            <a:r>
              <a:rPr lang="en-US" b="1" i="1" dirty="0"/>
              <a:t> v. Country Casualty </a:t>
            </a:r>
            <a:br>
              <a:rPr lang="en-US" b="1" i="1" dirty="0"/>
            </a:br>
            <a:r>
              <a:rPr lang="en-US" b="1" i="1" dirty="0"/>
              <a:t>Insurance Company</a:t>
            </a:r>
            <a:endParaRPr lang="en-US" b="1" dirty="0"/>
          </a:p>
        </p:txBody>
      </p:sp>
      <p:sp>
        <p:nvSpPr>
          <p:cNvPr id="3" name="Content Placeholder 2">
            <a:extLst>
              <a:ext uri="{FF2B5EF4-FFF2-40B4-BE49-F238E27FC236}">
                <a16:creationId xmlns:a16="http://schemas.microsoft.com/office/drawing/2014/main" id="{A5DCA229-DD64-4CF0-ACFF-15F10A82DF04}"/>
              </a:ext>
            </a:extLst>
          </p:cNvPr>
          <p:cNvSpPr>
            <a:spLocks noGrp="1"/>
          </p:cNvSpPr>
          <p:nvPr>
            <p:ph idx="1"/>
          </p:nvPr>
        </p:nvSpPr>
        <p:spPr>
          <a:xfrm>
            <a:off x="457200" y="2743199"/>
            <a:ext cx="8153400" cy="3352801"/>
          </a:xfrm>
        </p:spPr>
        <p:txBody>
          <a:bodyPr/>
          <a:lstStyle/>
          <a:p>
            <a:pPr algn="just"/>
            <a:r>
              <a:rPr lang="en-US" sz="2000" dirty="0"/>
              <a:t>In </a:t>
            </a:r>
            <a:r>
              <a:rPr lang="en-US" sz="2000" i="1" dirty="0" err="1"/>
              <a:t>Kamin</a:t>
            </a:r>
            <a:r>
              <a:rPr lang="en-US" sz="2000" dirty="0"/>
              <a:t>, the insurer denied coverage based upon misrepresentations made by the insured about his use of a barn that was used and the whether he had been behind on his mortgage in the last five years.</a:t>
            </a:r>
          </a:p>
          <a:p>
            <a:pPr algn="just"/>
            <a:r>
              <a:rPr lang="en-US" sz="2000" dirty="0"/>
              <a:t>He contended, successfully, at trial that though he was “wrong” he did not lie.</a:t>
            </a:r>
          </a:p>
          <a:p>
            <a:pPr algn="just"/>
            <a:r>
              <a:rPr lang="en-US" sz="2000" dirty="0"/>
              <a:t>Depending on the policy language it is usually not enough to have a misrepresentation by the insured, the insurer usually has to show willfulness by the insured.</a:t>
            </a:r>
          </a:p>
        </p:txBody>
      </p:sp>
    </p:spTree>
    <p:extLst>
      <p:ext uri="{BB962C8B-B14F-4D97-AF65-F5344CB8AC3E}">
        <p14:creationId xmlns:p14="http://schemas.microsoft.com/office/powerpoint/2010/main" val="4191887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CD37A-52A9-4E64-B060-3FF15398CF6A}"/>
              </a:ext>
            </a:extLst>
          </p:cNvPr>
          <p:cNvSpPr>
            <a:spLocks noGrp="1"/>
          </p:cNvSpPr>
          <p:nvPr>
            <p:ph type="title"/>
          </p:nvPr>
        </p:nvSpPr>
        <p:spPr>
          <a:xfrm>
            <a:off x="76200" y="1828800"/>
            <a:ext cx="8763000" cy="533400"/>
          </a:xfrm>
        </p:spPr>
        <p:txBody>
          <a:bodyPr/>
          <a:lstStyle/>
          <a:p>
            <a:r>
              <a:rPr lang="en-US" b="1" dirty="0"/>
              <a:t>Dealing with policy limit and </a:t>
            </a:r>
            <a:br>
              <a:rPr lang="en-US" b="1" dirty="0"/>
            </a:br>
            <a:r>
              <a:rPr lang="en-US" b="1" dirty="0"/>
              <a:t>excess demands</a:t>
            </a:r>
          </a:p>
        </p:txBody>
      </p:sp>
      <p:sp>
        <p:nvSpPr>
          <p:cNvPr id="3" name="Content Placeholder 2">
            <a:extLst>
              <a:ext uri="{FF2B5EF4-FFF2-40B4-BE49-F238E27FC236}">
                <a16:creationId xmlns:a16="http://schemas.microsoft.com/office/drawing/2014/main" id="{A5DCA229-DD64-4CF0-ACFF-15F10A82DF04}"/>
              </a:ext>
            </a:extLst>
          </p:cNvPr>
          <p:cNvSpPr>
            <a:spLocks noGrp="1"/>
          </p:cNvSpPr>
          <p:nvPr>
            <p:ph idx="1"/>
          </p:nvPr>
        </p:nvSpPr>
        <p:spPr>
          <a:xfrm>
            <a:off x="457200" y="2743199"/>
            <a:ext cx="8153400" cy="3352801"/>
          </a:xfrm>
        </p:spPr>
        <p:txBody>
          <a:bodyPr/>
          <a:lstStyle/>
          <a:p>
            <a:pPr algn="just"/>
            <a:r>
              <a:rPr lang="en-US" sz="1800" dirty="0">
                <a:effectLst/>
                <a:ea typeface="Times New Roman" panose="02020603050405020304" pitchFamily="18" charset="0"/>
              </a:rPr>
              <a:t>Have a </a:t>
            </a:r>
            <a:r>
              <a:rPr lang="en-US" sz="1800" i="1" dirty="0">
                <a:effectLst/>
                <a:ea typeface="Times New Roman" panose="02020603050405020304" pitchFamily="18" charset="0"/>
              </a:rPr>
              <a:t>bona fide</a:t>
            </a:r>
            <a:r>
              <a:rPr lang="en-US" sz="1800" dirty="0">
                <a:effectLst/>
                <a:ea typeface="Times New Roman" panose="02020603050405020304" pitchFamily="18" charset="0"/>
              </a:rPr>
              <a:t> basis to dispute coverage or extent of coverage, or both.</a:t>
            </a:r>
          </a:p>
          <a:p>
            <a:pPr marL="0" indent="0" algn="just">
              <a:buNone/>
            </a:pPr>
            <a:endParaRPr lang="en-US" sz="1800" dirty="0">
              <a:effectLst/>
              <a:ea typeface="Times New Roman" panose="02020603050405020304" pitchFamily="18" charset="0"/>
            </a:endParaRPr>
          </a:p>
          <a:p>
            <a:pPr algn="just"/>
            <a:r>
              <a:rPr lang="en-US" sz="1800" dirty="0">
                <a:effectLst/>
                <a:ea typeface="Times New Roman" panose="02020603050405020304" pitchFamily="18" charset="0"/>
              </a:rPr>
              <a:t>If an insurer refuses all benefits sought under a policy while objecting only to coverage for some of the benefits, it will be susceptible to a finding that it violated Section 155. See </a:t>
            </a:r>
            <a:r>
              <a:rPr lang="en-US" sz="1800" i="1" dirty="0">
                <a:effectLst/>
                <a:ea typeface="Times New Roman" panose="02020603050405020304" pitchFamily="18" charset="0"/>
              </a:rPr>
              <a:t>Millers Mut. Ins. </a:t>
            </a:r>
            <a:r>
              <a:rPr lang="en-US" sz="1800" i="1" dirty="0" err="1">
                <a:effectLst/>
                <a:ea typeface="Times New Roman" panose="02020603050405020304" pitchFamily="18" charset="0"/>
              </a:rPr>
              <a:t>Ass’n</a:t>
            </a:r>
            <a:r>
              <a:rPr lang="en-US" sz="1800" i="1" dirty="0">
                <a:effectLst/>
                <a:ea typeface="Times New Roman" panose="02020603050405020304" pitchFamily="18" charset="0"/>
              </a:rPr>
              <a:t> v. House</a:t>
            </a:r>
            <a:r>
              <a:rPr lang="en-US" sz="1800" dirty="0">
                <a:effectLst/>
                <a:ea typeface="Times New Roman" panose="02020603050405020304" pitchFamily="18" charset="0"/>
              </a:rPr>
              <a:t>, 286 Ill.App.3d 378 (5th Dist. 1997).</a:t>
            </a:r>
          </a:p>
          <a:p>
            <a:pPr marL="0" indent="0" algn="just">
              <a:buNone/>
            </a:pPr>
            <a:endParaRPr lang="en-US" sz="1800" dirty="0">
              <a:effectLst/>
              <a:ea typeface="Times New Roman" panose="02020603050405020304" pitchFamily="18" charset="0"/>
            </a:endParaRPr>
          </a:p>
          <a:p>
            <a:pPr algn="just"/>
            <a:r>
              <a:rPr lang="en-US" sz="1800" dirty="0"/>
              <a:t>In </a:t>
            </a:r>
            <a:r>
              <a:rPr lang="en-US" sz="1800" i="1" dirty="0">
                <a:effectLst/>
              </a:rPr>
              <a:t>Hess v. Estate of </a:t>
            </a:r>
            <a:r>
              <a:rPr lang="en-US" sz="1800" i="1" dirty="0" err="1">
                <a:effectLst/>
              </a:rPr>
              <a:t>Klamm</a:t>
            </a:r>
            <a:r>
              <a:rPr lang="en-US" sz="1800" i="0" dirty="0">
                <a:effectLst/>
              </a:rPr>
              <a:t>, 2020 IL 124649, there was a dispute over the extent of liability coverage and the undisputed amount was paid and the remainder was litigated.  </a:t>
            </a:r>
          </a:p>
          <a:p>
            <a:pPr marL="0" indent="0" algn="just">
              <a:buNone/>
            </a:pPr>
            <a:br>
              <a:rPr lang="en-US" sz="1800" b="1" i="0" dirty="0">
                <a:solidFill>
                  <a:srgbClr val="373739"/>
                </a:solidFill>
                <a:effectLst/>
              </a:rPr>
            </a:br>
            <a:endParaRPr lang="en-US" sz="1800" dirty="0">
              <a:effectLst/>
              <a:ea typeface="Times New Roman" panose="02020603050405020304" pitchFamily="18" charset="0"/>
            </a:endParaRPr>
          </a:p>
          <a:p>
            <a:pPr algn="just"/>
            <a:endParaRPr lang="en-US" sz="2400" dirty="0"/>
          </a:p>
        </p:txBody>
      </p:sp>
    </p:spTree>
    <p:extLst>
      <p:ext uri="{BB962C8B-B14F-4D97-AF65-F5344CB8AC3E}">
        <p14:creationId xmlns:p14="http://schemas.microsoft.com/office/powerpoint/2010/main" val="4234007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CD37A-52A9-4E64-B060-3FF15398CF6A}"/>
              </a:ext>
            </a:extLst>
          </p:cNvPr>
          <p:cNvSpPr>
            <a:spLocks noGrp="1"/>
          </p:cNvSpPr>
          <p:nvPr>
            <p:ph type="title"/>
          </p:nvPr>
        </p:nvSpPr>
        <p:spPr>
          <a:xfrm>
            <a:off x="76200" y="1828800"/>
            <a:ext cx="8763000" cy="533400"/>
          </a:xfrm>
        </p:spPr>
        <p:txBody>
          <a:bodyPr/>
          <a:lstStyle/>
          <a:p>
            <a:r>
              <a:rPr lang="en-US" b="1" i="0" u="none" strike="noStrike" baseline="0" dirty="0"/>
              <a:t>Manner to Handle Claims</a:t>
            </a:r>
            <a:endParaRPr lang="en-US" b="1" dirty="0"/>
          </a:p>
        </p:txBody>
      </p:sp>
      <p:sp>
        <p:nvSpPr>
          <p:cNvPr id="3" name="Content Placeholder 2">
            <a:extLst>
              <a:ext uri="{FF2B5EF4-FFF2-40B4-BE49-F238E27FC236}">
                <a16:creationId xmlns:a16="http://schemas.microsoft.com/office/drawing/2014/main" id="{A5DCA229-DD64-4CF0-ACFF-15F10A82DF04}"/>
              </a:ext>
            </a:extLst>
          </p:cNvPr>
          <p:cNvSpPr>
            <a:spLocks noGrp="1"/>
          </p:cNvSpPr>
          <p:nvPr>
            <p:ph idx="1"/>
          </p:nvPr>
        </p:nvSpPr>
        <p:spPr>
          <a:xfrm>
            <a:off x="457200" y="2362201"/>
            <a:ext cx="8153400" cy="3733800"/>
          </a:xfrm>
        </p:spPr>
        <p:txBody>
          <a:bodyPr/>
          <a:lstStyle/>
          <a:p>
            <a:pPr algn="just"/>
            <a:r>
              <a:rPr lang="en-US" sz="1800" b="0" i="0" u="none" strike="noStrike" baseline="0" dirty="0"/>
              <a:t>Analyze the claim material to determine available coverage positions, conduct the necessary investigation promptly.</a:t>
            </a:r>
          </a:p>
          <a:p>
            <a:pPr marL="0" indent="0" algn="just">
              <a:buNone/>
            </a:pPr>
            <a:r>
              <a:rPr lang="en-US" sz="1800" b="0" i="0" u="none" strike="noStrike" baseline="0" dirty="0"/>
              <a:t>								</a:t>
            </a:r>
          </a:p>
          <a:p>
            <a:pPr algn="just"/>
            <a:r>
              <a:rPr lang="en-US" sz="1800" b="0" i="0" u="none" strike="noStrike" baseline="0" dirty="0"/>
              <a:t>Be responsive to inquiries from claimants and counsel.  If you do not have an answer immediately, send correspondence that you are investigating or analyzing their position and then get back to them.</a:t>
            </a:r>
          </a:p>
          <a:p>
            <a:pPr algn="just"/>
            <a:endParaRPr lang="en-US" sz="1800" b="0" i="0" u="none" strike="noStrike" baseline="0" dirty="0"/>
          </a:p>
          <a:p>
            <a:pPr algn="just"/>
            <a:r>
              <a:rPr lang="en-US" sz="1800" b="0" i="0" u="none" strike="noStrike" baseline="0" dirty="0"/>
              <a:t>Irrespective of the disagreement, be courteous.</a:t>
            </a:r>
          </a:p>
          <a:p>
            <a:pPr algn="just"/>
            <a:endParaRPr lang="en-US" sz="1800" b="0" i="0" u="none" strike="noStrike" baseline="0" dirty="0"/>
          </a:p>
          <a:p>
            <a:pPr algn="just"/>
            <a:r>
              <a:rPr lang="en-US" sz="1800" b="0" i="0" u="none" strike="noStrike" baseline="0" dirty="0"/>
              <a:t>Document. Document. Document.</a:t>
            </a:r>
          </a:p>
          <a:p>
            <a:pPr marL="0" indent="0" algn="just">
              <a:buNone/>
            </a:pPr>
            <a:endParaRPr lang="en-US" sz="1800" b="0" i="0" u="none" strike="noStrike" baseline="0" dirty="0"/>
          </a:p>
          <a:p>
            <a:pPr algn="just"/>
            <a:r>
              <a:rPr lang="en-US" sz="1800" dirty="0"/>
              <a:t>Take recorded statements and utilize examinations under oath.</a:t>
            </a:r>
            <a:endParaRPr lang="en-US" sz="1800" b="0" i="0" u="none" strike="noStrike" baseline="0" dirty="0"/>
          </a:p>
        </p:txBody>
      </p:sp>
    </p:spTree>
    <p:extLst>
      <p:ext uri="{BB962C8B-B14F-4D97-AF65-F5344CB8AC3E}">
        <p14:creationId xmlns:p14="http://schemas.microsoft.com/office/powerpoint/2010/main" val="2812022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95E85-0CA1-4B52-8157-A62D997A5AE2}"/>
              </a:ext>
            </a:extLst>
          </p:cNvPr>
          <p:cNvSpPr>
            <a:spLocks noGrp="1"/>
          </p:cNvSpPr>
          <p:nvPr>
            <p:ph type="title"/>
          </p:nvPr>
        </p:nvSpPr>
        <p:spPr>
          <a:xfrm>
            <a:off x="1524000" y="2057400"/>
            <a:ext cx="5486400" cy="685800"/>
          </a:xfrm>
        </p:spPr>
        <p:txBody>
          <a:bodyPr/>
          <a:lstStyle/>
          <a:p>
            <a:r>
              <a:rPr lang="en-US" b="1" dirty="0"/>
              <a:t>Typical Issues in Bad Faith Property Claims</a:t>
            </a:r>
            <a:br>
              <a:rPr lang="en-US" dirty="0"/>
            </a:br>
            <a:endParaRPr lang="en-US" dirty="0"/>
          </a:p>
        </p:txBody>
      </p:sp>
      <p:sp>
        <p:nvSpPr>
          <p:cNvPr id="3" name="Content Placeholder 2">
            <a:extLst>
              <a:ext uri="{FF2B5EF4-FFF2-40B4-BE49-F238E27FC236}">
                <a16:creationId xmlns:a16="http://schemas.microsoft.com/office/drawing/2014/main" id="{7DA39F50-15A8-4C48-BD36-E2DF850AB676}"/>
              </a:ext>
            </a:extLst>
          </p:cNvPr>
          <p:cNvSpPr>
            <a:spLocks noGrp="1"/>
          </p:cNvSpPr>
          <p:nvPr>
            <p:ph idx="1"/>
          </p:nvPr>
        </p:nvSpPr>
        <p:spPr>
          <a:xfrm>
            <a:off x="419100" y="2743200"/>
            <a:ext cx="8305800" cy="3429000"/>
          </a:xfrm>
        </p:spPr>
        <p:txBody>
          <a:bodyPr/>
          <a:lstStyle/>
          <a:p>
            <a:pPr algn="just"/>
            <a:r>
              <a:rPr lang="en-US" sz="1600" dirty="0"/>
              <a:t>Denials, Collapse, Late Notice - Wind and Hail, Code Upgrades, Mold. </a:t>
            </a:r>
          </a:p>
          <a:p>
            <a:pPr marL="0" indent="0" algn="just">
              <a:buNone/>
            </a:pPr>
            <a:endParaRPr lang="en-US" sz="1600" b="0" i="0" u="none" strike="noStrike" baseline="0" dirty="0"/>
          </a:p>
          <a:p>
            <a:pPr marL="457200" lvl="1" indent="0" algn="just">
              <a:buNone/>
            </a:pPr>
            <a:r>
              <a:rPr lang="en-US" sz="2000" b="1" i="0" u="none" strike="noStrike" baseline="0" dirty="0"/>
              <a:t>What to </a:t>
            </a:r>
            <a:r>
              <a:rPr lang="en-US" sz="2000" b="1" dirty="0"/>
              <a:t>Do if a Bad Faith Claim is likely? </a:t>
            </a:r>
            <a:endParaRPr lang="en-US" sz="1600" b="0" i="0" u="none" strike="noStrike" baseline="0" dirty="0"/>
          </a:p>
          <a:p>
            <a:pPr algn="just"/>
            <a:r>
              <a:rPr lang="en-US" sz="1600" b="0" i="0" u="none" strike="noStrike" baseline="0" dirty="0"/>
              <a:t>If there are any questions as to causation or the extent of covered damages bring in a roofing or engineering expert.  </a:t>
            </a:r>
          </a:p>
          <a:p>
            <a:pPr algn="just"/>
            <a:endParaRPr lang="en-US" sz="1600" dirty="0"/>
          </a:p>
          <a:p>
            <a:pPr algn="just"/>
            <a:r>
              <a:rPr lang="en-US" sz="1600" b="0" i="0" u="none" strike="noStrike" baseline="0" dirty="0"/>
              <a:t>Avoid documenting opinions as to what is or is not covered until the investigation is complete.  Reversal of prior opinions, even if preliminary can constitute Bad Faith. </a:t>
            </a:r>
          </a:p>
          <a:p>
            <a:pPr algn="just"/>
            <a:endParaRPr lang="en-US" sz="1600" dirty="0"/>
          </a:p>
          <a:p>
            <a:pPr marL="0" indent="0" algn="just">
              <a:buNone/>
            </a:pPr>
            <a:r>
              <a:rPr lang="en-US" sz="1600" dirty="0"/>
              <a:t>	</a:t>
            </a:r>
            <a:r>
              <a:rPr lang="en-US" sz="1800" b="1" dirty="0"/>
              <a:t>Consult an Attorney </a:t>
            </a:r>
            <a:endParaRPr lang="en-US" sz="1600" b="0" i="0" u="none" strike="noStrike" baseline="0" dirty="0"/>
          </a:p>
          <a:p>
            <a:pPr algn="just"/>
            <a:r>
              <a:rPr lang="en-US" sz="1600" dirty="0"/>
              <a:t>Exclusions: Design, wear and tear, decay hidden from view, prejudice to insurer, application of codes based on the extent of repair.  All Factual Questions.   </a:t>
            </a:r>
          </a:p>
          <a:p>
            <a:pPr algn="just"/>
            <a:endParaRPr lang="en-US" sz="1600" dirty="0"/>
          </a:p>
          <a:p>
            <a:pPr algn="just"/>
            <a:endParaRPr lang="en-US" sz="1600" b="0" i="0" u="none" strike="noStrike" baseline="0" dirty="0"/>
          </a:p>
          <a:p>
            <a:pPr algn="just"/>
            <a:endParaRPr lang="en-US" sz="1600" b="0" i="0" u="none" strike="noStrike" baseline="0" dirty="0"/>
          </a:p>
          <a:p>
            <a:endParaRPr lang="en-US" dirty="0"/>
          </a:p>
        </p:txBody>
      </p:sp>
    </p:spTree>
    <p:extLst>
      <p:ext uri="{BB962C8B-B14F-4D97-AF65-F5344CB8AC3E}">
        <p14:creationId xmlns:p14="http://schemas.microsoft.com/office/powerpoint/2010/main" val="3649036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EC109-A37D-43D0-9C3C-A146029474C6}"/>
              </a:ext>
            </a:extLst>
          </p:cNvPr>
          <p:cNvSpPr>
            <a:spLocks noGrp="1"/>
          </p:cNvSpPr>
          <p:nvPr>
            <p:ph type="title"/>
          </p:nvPr>
        </p:nvSpPr>
        <p:spPr/>
        <p:txBody>
          <a:bodyPr/>
          <a:lstStyle/>
          <a:p>
            <a:r>
              <a:rPr lang="en-US" b="1" dirty="0"/>
              <a:t>Where do we see Bad Faith Claims? </a:t>
            </a:r>
          </a:p>
        </p:txBody>
      </p:sp>
      <p:sp>
        <p:nvSpPr>
          <p:cNvPr id="3" name="Content Placeholder 2">
            <a:extLst>
              <a:ext uri="{FF2B5EF4-FFF2-40B4-BE49-F238E27FC236}">
                <a16:creationId xmlns:a16="http://schemas.microsoft.com/office/drawing/2014/main" id="{54D95F14-EBCF-4EB9-A448-118750E062FA}"/>
              </a:ext>
            </a:extLst>
          </p:cNvPr>
          <p:cNvSpPr>
            <a:spLocks noGrp="1"/>
          </p:cNvSpPr>
          <p:nvPr>
            <p:ph idx="1"/>
          </p:nvPr>
        </p:nvSpPr>
        <p:spPr/>
        <p:txBody>
          <a:bodyPr/>
          <a:lstStyle/>
          <a:p>
            <a:r>
              <a:rPr lang="en-US" sz="1600" dirty="0"/>
              <a:t>Claims that are denied.  Any value.  Fact vs. Notice Pleading </a:t>
            </a:r>
          </a:p>
          <a:p>
            <a:endParaRPr lang="en-US" sz="1600" dirty="0"/>
          </a:p>
          <a:p>
            <a:r>
              <a:rPr lang="en-US" sz="1600" dirty="0"/>
              <a:t>Collapse Claims – high value catastrophic losses. Mostly roofing cases, many are bowstring truss buildings or buildings with cantilevered roofs.  </a:t>
            </a:r>
          </a:p>
          <a:p>
            <a:endParaRPr lang="en-US" sz="1600" dirty="0"/>
          </a:p>
          <a:p>
            <a:r>
              <a:rPr lang="en-US" sz="1600" dirty="0"/>
              <a:t> Late Notice – Wind and Hail – Usually roofing – usually a PA is guiding the insured – will frequently steer the insured to a Bad Faith Lawyer. </a:t>
            </a:r>
          </a:p>
          <a:p>
            <a:endParaRPr lang="en-US" sz="1600" dirty="0"/>
          </a:p>
          <a:p>
            <a:r>
              <a:rPr lang="en-US" sz="1600" dirty="0"/>
              <a:t>Code Upgrades – roofing or fire suppression – engineer/architect involved for insured usually a PA. </a:t>
            </a:r>
          </a:p>
          <a:p>
            <a:endParaRPr lang="en-US" sz="1600" dirty="0"/>
          </a:p>
          <a:p>
            <a:r>
              <a:rPr lang="en-US" sz="1600" dirty="0"/>
              <a:t>Mold – less common – usually a delay in repairs  due to some other dispute – </a:t>
            </a:r>
          </a:p>
          <a:p>
            <a:endParaRPr lang="en-US" sz="1600" dirty="0"/>
          </a:p>
        </p:txBody>
      </p:sp>
    </p:spTree>
    <p:extLst>
      <p:ext uri="{BB962C8B-B14F-4D97-AF65-F5344CB8AC3E}">
        <p14:creationId xmlns:p14="http://schemas.microsoft.com/office/powerpoint/2010/main" val="2099926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9BFE6-0B41-4B0F-B2B6-C7B458D07F3B}"/>
              </a:ext>
            </a:extLst>
          </p:cNvPr>
          <p:cNvSpPr>
            <a:spLocks noGrp="1"/>
          </p:cNvSpPr>
          <p:nvPr>
            <p:ph type="title"/>
          </p:nvPr>
        </p:nvSpPr>
        <p:spPr/>
        <p:txBody>
          <a:bodyPr/>
          <a:lstStyle/>
          <a:p>
            <a:r>
              <a:rPr lang="en-US" b="1" dirty="0"/>
              <a:t>Causation</a:t>
            </a:r>
          </a:p>
        </p:txBody>
      </p:sp>
      <p:sp>
        <p:nvSpPr>
          <p:cNvPr id="3" name="Content Placeholder 2">
            <a:extLst>
              <a:ext uri="{FF2B5EF4-FFF2-40B4-BE49-F238E27FC236}">
                <a16:creationId xmlns:a16="http://schemas.microsoft.com/office/drawing/2014/main" id="{2066567B-2D7E-424A-906C-B24DC4840F1B}"/>
              </a:ext>
            </a:extLst>
          </p:cNvPr>
          <p:cNvSpPr>
            <a:spLocks noGrp="1"/>
          </p:cNvSpPr>
          <p:nvPr>
            <p:ph idx="1"/>
          </p:nvPr>
        </p:nvSpPr>
        <p:spPr/>
        <p:txBody>
          <a:bodyPr/>
          <a:lstStyle/>
          <a:p>
            <a:r>
              <a:rPr lang="en-US" sz="1600" dirty="0"/>
              <a:t>Not all claims require experts.  Some losses will be obvious and will not require expert review. </a:t>
            </a:r>
          </a:p>
          <a:p>
            <a:endParaRPr lang="en-US" sz="1600" dirty="0"/>
          </a:p>
          <a:p>
            <a:r>
              <a:rPr lang="en-US" sz="1600" dirty="0"/>
              <a:t>Other losses are less obvious.  When in doubt as to causation bring in an expert.</a:t>
            </a:r>
          </a:p>
          <a:p>
            <a:pPr marL="0" indent="0">
              <a:buNone/>
            </a:pPr>
            <a:r>
              <a:rPr lang="en-US" sz="1600" dirty="0"/>
              <a:t>  </a:t>
            </a:r>
          </a:p>
          <a:p>
            <a:r>
              <a:rPr lang="en-US" sz="1600" dirty="0"/>
              <a:t>Experts should document the alleged damages – You can never have too many pictures.  </a:t>
            </a:r>
          </a:p>
          <a:p>
            <a:pPr marL="0" indent="0">
              <a:buNone/>
            </a:pPr>
            <a:endParaRPr lang="en-US" sz="1600" dirty="0"/>
          </a:p>
          <a:p>
            <a:r>
              <a:rPr lang="en-US" sz="1600" dirty="0"/>
              <a:t>Experts provide a basis to allow or deny the claim. </a:t>
            </a:r>
          </a:p>
          <a:p>
            <a:endParaRPr lang="en-US" sz="1600" dirty="0"/>
          </a:p>
          <a:p>
            <a:r>
              <a:rPr lang="en-US" sz="1600" dirty="0"/>
              <a:t>You will get accused of Bad Faith anyway.  </a:t>
            </a:r>
          </a:p>
          <a:p>
            <a:endParaRPr lang="en-US" sz="1600" dirty="0"/>
          </a:p>
        </p:txBody>
      </p:sp>
    </p:spTree>
    <p:extLst>
      <p:ext uri="{BB962C8B-B14F-4D97-AF65-F5344CB8AC3E}">
        <p14:creationId xmlns:p14="http://schemas.microsoft.com/office/powerpoint/2010/main" val="649226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B471E-2A0E-48C4-85C1-8119C7DC8B54}"/>
              </a:ext>
            </a:extLst>
          </p:cNvPr>
          <p:cNvSpPr>
            <a:spLocks noGrp="1"/>
          </p:cNvSpPr>
          <p:nvPr>
            <p:ph type="title"/>
          </p:nvPr>
        </p:nvSpPr>
        <p:spPr>
          <a:xfrm>
            <a:off x="1524000" y="1676400"/>
            <a:ext cx="5791200" cy="1371600"/>
          </a:xfrm>
        </p:spPr>
        <p:txBody>
          <a:bodyPr/>
          <a:lstStyle/>
          <a:p>
            <a:r>
              <a:rPr lang="en-US" b="1" dirty="0"/>
              <a:t>Preliminary Opinions and Careful Claim Notes</a:t>
            </a:r>
            <a:br>
              <a:rPr lang="en-US" b="1" dirty="0"/>
            </a:br>
            <a:endParaRPr lang="en-US" b="1" dirty="0"/>
          </a:p>
        </p:txBody>
      </p:sp>
      <p:sp>
        <p:nvSpPr>
          <p:cNvPr id="3" name="Content Placeholder 2">
            <a:extLst>
              <a:ext uri="{FF2B5EF4-FFF2-40B4-BE49-F238E27FC236}">
                <a16:creationId xmlns:a16="http://schemas.microsoft.com/office/drawing/2014/main" id="{8B9C952C-C67D-40F6-9AEF-9A6B4BF36D23}"/>
              </a:ext>
            </a:extLst>
          </p:cNvPr>
          <p:cNvSpPr>
            <a:spLocks noGrp="1"/>
          </p:cNvSpPr>
          <p:nvPr>
            <p:ph idx="1"/>
          </p:nvPr>
        </p:nvSpPr>
        <p:spPr/>
        <p:txBody>
          <a:bodyPr/>
          <a:lstStyle/>
          <a:p>
            <a:r>
              <a:rPr lang="en-US" sz="1600" dirty="0"/>
              <a:t>“</a:t>
            </a:r>
            <a:r>
              <a:rPr lang="en-US" sz="1600" b="1" dirty="0"/>
              <a:t>The hail damage total is $425,000.  I think we should get an engineer to look at this one</a:t>
            </a:r>
            <a:r>
              <a:rPr lang="en-US" sz="1600" dirty="0"/>
              <a:t>.” </a:t>
            </a:r>
          </a:p>
          <a:p>
            <a:endParaRPr lang="en-US" sz="1600" dirty="0"/>
          </a:p>
          <a:p>
            <a:r>
              <a:rPr lang="en-US" sz="1600" b="1" dirty="0"/>
              <a:t>“This isn’t covered – lets bring in an engineer”</a:t>
            </a:r>
            <a:r>
              <a:rPr lang="en-US" sz="1600" dirty="0"/>
              <a:t>  </a:t>
            </a:r>
          </a:p>
          <a:p>
            <a:endParaRPr lang="en-US" sz="1600" dirty="0"/>
          </a:p>
          <a:p>
            <a:r>
              <a:rPr lang="en-US" sz="1600" dirty="0"/>
              <a:t>Regardless of what the claim handler meant with this statement or what the engineers ultimately find, these types of statements are going to be used as evidence of a bad faith attempt by the insurer to avoid a large loss or using the experts to backstop an off the cuff coverage position. </a:t>
            </a:r>
          </a:p>
          <a:p>
            <a:endParaRPr lang="en-US" sz="1600" dirty="0"/>
          </a:p>
          <a:p>
            <a:r>
              <a:rPr lang="en-US" sz="1600" dirty="0"/>
              <a:t>Words do make a difference.  The “alleged damages”, the “disputed damages”, the “potential damages if causation is proven”.  “causation is unclear”, “coverage is unclear.”  </a:t>
            </a:r>
          </a:p>
        </p:txBody>
      </p:sp>
    </p:spTree>
    <p:extLst>
      <p:ext uri="{BB962C8B-B14F-4D97-AF65-F5344CB8AC3E}">
        <p14:creationId xmlns:p14="http://schemas.microsoft.com/office/powerpoint/2010/main" val="2461962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CD37A-52A9-4E64-B060-3FF15398CF6A}"/>
              </a:ext>
            </a:extLst>
          </p:cNvPr>
          <p:cNvSpPr>
            <a:spLocks noGrp="1"/>
          </p:cNvSpPr>
          <p:nvPr>
            <p:ph type="title"/>
          </p:nvPr>
        </p:nvSpPr>
        <p:spPr>
          <a:xfrm>
            <a:off x="457200" y="1828800"/>
            <a:ext cx="8153400" cy="533400"/>
          </a:xfrm>
        </p:spPr>
        <p:txBody>
          <a:bodyPr/>
          <a:lstStyle/>
          <a:p>
            <a:r>
              <a:rPr lang="en-US" b="1" i="0" u="none" strike="noStrike" baseline="0" dirty="0"/>
              <a:t>Statutes and Regulations </a:t>
            </a:r>
            <a:br>
              <a:rPr lang="en-US" b="1" i="0" u="none" strike="noStrike" baseline="0" dirty="0"/>
            </a:br>
            <a:r>
              <a:rPr lang="en-US" b="1" i="0" u="none" strike="noStrike" baseline="0" dirty="0"/>
              <a:t>Related to Good Faith</a:t>
            </a:r>
            <a:endParaRPr lang="en-US" dirty="0"/>
          </a:p>
        </p:txBody>
      </p:sp>
      <p:sp>
        <p:nvSpPr>
          <p:cNvPr id="3" name="Content Placeholder 2">
            <a:extLst>
              <a:ext uri="{FF2B5EF4-FFF2-40B4-BE49-F238E27FC236}">
                <a16:creationId xmlns:a16="http://schemas.microsoft.com/office/drawing/2014/main" id="{A5DCA229-DD64-4CF0-ACFF-15F10A82DF04}"/>
              </a:ext>
            </a:extLst>
          </p:cNvPr>
          <p:cNvSpPr>
            <a:spLocks noGrp="1"/>
          </p:cNvSpPr>
          <p:nvPr>
            <p:ph idx="1"/>
          </p:nvPr>
        </p:nvSpPr>
        <p:spPr>
          <a:xfrm>
            <a:off x="457200" y="2667000"/>
            <a:ext cx="8153400" cy="3505200"/>
          </a:xfrm>
        </p:spPr>
        <p:txBody>
          <a:bodyPr/>
          <a:lstStyle/>
          <a:p>
            <a:r>
              <a:rPr lang="en-US" sz="2000" b="0" i="0" u="none" strike="noStrike" baseline="0" dirty="0"/>
              <a:t>215 ILCS 5/155 - applies to litigation only</a:t>
            </a:r>
          </a:p>
          <a:p>
            <a:pPr marL="0" indent="0">
              <a:buNone/>
            </a:pPr>
            <a:endParaRPr lang="en-US" sz="2000" b="0" i="0" u="none" strike="noStrike" baseline="0" dirty="0"/>
          </a:p>
          <a:p>
            <a:r>
              <a:rPr lang="en-US" sz="2000" b="0" i="0" u="none" strike="noStrike" baseline="0" dirty="0"/>
              <a:t>215 ILCS 5/154.5</a:t>
            </a:r>
          </a:p>
          <a:p>
            <a:endParaRPr lang="en-US" sz="2000" b="0" i="0" u="none" strike="noStrike" baseline="0" dirty="0"/>
          </a:p>
          <a:p>
            <a:r>
              <a:rPr lang="en-US" sz="2000" b="0" i="0" u="none" strike="noStrike" baseline="0" dirty="0"/>
              <a:t>215 ILCS 5/154.6</a:t>
            </a:r>
          </a:p>
          <a:p>
            <a:pPr marL="0" indent="0">
              <a:buNone/>
            </a:pPr>
            <a:endParaRPr lang="en-US" sz="2000" b="0" i="0" u="none" strike="noStrike" baseline="0" dirty="0"/>
          </a:p>
          <a:p>
            <a:r>
              <a:rPr lang="fr-FR" sz="2000" b="0" i="0" u="none" strike="noStrike" baseline="0" dirty="0"/>
              <a:t>Illinois Administrative Code, </a:t>
            </a:r>
            <a:r>
              <a:rPr lang="fr-FR" sz="2000" b="0" i="0" u="none" strike="noStrike" baseline="0" dirty="0" err="1"/>
              <a:t>Title</a:t>
            </a:r>
            <a:r>
              <a:rPr lang="fr-FR" sz="2000" b="0" i="0" u="none" strike="noStrike" baseline="0" dirty="0"/>
              <a:t> 50, </a:t>
            </a:r>
            <a:r>
              <a:rPr lang="fr-FR" sz="2000" b="0" i="0" u="none" strike="noStrike" baseline="0" dirty="0" err="1"/>
              <a:t>Chapter</a:t>
            </a:r>
            <a:r>
              <a:rPr lang="fr-FR" sz="2000" b="0" i="0" u="none" strike="noStrike" baseline="0" dirty="0"/>
              <a:t> 1, </a:t>
            </a:r>
            <a:r>
              <a:rPr lang="fr-FR" sz="2000" b="0" i="0" u="none" strike="noStrike" baseline="0" dirty="0" err="1"/>
              <a:t>Subchapter</a:t>
            </a:r>
            <a:r>
              <a:rPr lang="fr-FR" sz="2000" b="0" i="0" u="none" strike="noStrike" baseline="0" dirty="0"/>
              <a:t> 1, Part 919</a:t>
            </a:r>
          </a:p>
          <a:p>
            <a:endParaRPr lang="en-US" sz="2000" b="0" i="0" u="none" strike="noStrike" baseline="0" dirty="0"/>
          </a:p>
          <a:p>
            <a:r>
              <a:rPr lang="en-US" sz="2000" b="0" i="0" u="none" strike="noStrike" baseline="0" dirty="0"/>
              <a:t>Essentially, these are all the Golden Rule.</a:t>
            </a:r>
          </a:p>
        </p:txBody>
      </p:sp>
    </p:spTree>
    <p:extLst>
      <p:ext uri="{BB962C8B-B14F-4D97-AF65-F5344CB8AC3E}">
        <p14:creationId xmlns:p14="http://schemas.microsoft.com/office/powerpoint/2010/main" val="24967635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B92B8-5D80-424D-B2D0-F8C32265050E}"/>
              </a:ext>
            </a:extLst>
          </p:cNvPr>
          <p:cNvSpPr>
            <a:spLocks noGrp="1"/>
          </p:cNvSpPr>
          <p:nvPr>
            <p:ph type="title"/>
          </p:nvPr>
        </p:nvSpPr>
        <p:spPr/>
        <p:txBody>
          <a:bodyPr/>
          <a:lstStyle/>
          <a:p>
            <a:r>
              <a:rPr lang="en-US" b="1" dirty="0"/>
              <a:t>Why Do I Want a Litigation Attorney? </a:t>
            </a:r>
            <a:r>
              <a:rPr lang="en-US" dirty="0"/>
              <a:t>	</a:t>
            </a:r>
          </a:p>
        </p:txBody>
      </p:sp>
      <p:sp>
        <p:nvSpPr>
          <p:cNvPr id="3" name="Content Placeholder 2">
            <a:extLst>
              <a:ext uri="{FF2B5EF4-FFF2-40B4-BE49-F238E27FC236}">
                <a16:creationId xmlns:a16="http://schemas.microsoft.com/office/drawing/2014/main" id="{BB6DC8BE-AC4E-49CF-A1F4-4370EE51095A}"/>
              </a:ext>
            </a:extLst>
          </p:cNvPr>
          <p:cNvSpPr>
            <a:spLocks noGrp="1"/>
          </p:cNvSpPr>
          <p:nvPr>
            <p:ph idx="1"/>
          </p:nvPr>
        </p:nvSpPr>
        <p:spPr/>
        <p:txBody>
          <a:bodyPr/>
          <a:lstStyle/>
          <a:p>
            <a:r>
              <a:rPr lang="en-US" sz="1600" dirty="0"/>
              <a:t>Most First Party Property Disputes Involve Questions of Fact That Can Not be Determined by a Dispositive Motion. </a:t>
            </a:r>
          </a:p>
          <a:p>
            <a:endParaRPr lang="en-US" sz="1600" dirty="0"/>
          </a:p>
          <a:p>
            <a:pPr lvl="1"/>
            <a:r>
              <a:rPr lang="en-US" sz="1800" dirty="0"/>
              <a:t>Did the roof collapse due to: improper design? </a:t>
            </a:r>
          </a:p>
          <a:p>
            <a:pPr lvl="1"/>
            <a:r>
              <a:rPr lang="en-US" sz="1800" dirty="0"/>
              <a:t>Decay – hidden from view or in plain sight?  Was wear and tear a factor?  </a:t>
            </a:r>
          </a:p>
          <a:p>
            <a:pPr lvl="1"/>
            <a:r>
              <a:rPr lang="en-US" sz="1800" dirty="0"/>
              <a:t>Was the insurer prejudiced by the delay in reporting the wind/hail damage? What is the extent of the repairs?  Do they require code compliance? </a:t>
            </a:r>
          </a:p>
          <a:p>
            <a:pPr lvl="1"/>
            <a:endParaRPr lang="en-US" sz="1800" dirty="0"/>
          </a:p>
          <a:p>
            <a:pPr marL="457200" lvl="1" indent="0">
              <a:buNone/>
            </a:pPr>
            <a:r>
              <a:rPr lang="en-US" sz="1800" dirty="0"/>
              <a:t>In a Bad Faith Claim they will depose – Everyone. </a:t>
            </a:r>
            <a:r>
              <a:rPr lang="en-US" sz="1200" dirty="0"/>
              <a:t> </a:t>
            </a:r>
          </a:p>
          <a:p>
            <a:pPr lvl="1"/>
            <a:r>
              <a:rPr lang="en-US" sz="1800" dirty="0"/>
              <a:t>Who will sit next to me when I get deposed?  What will I be asked? </a:t>
            </a:r>
          </a:p>
          <a:p>
            <a:pPr lvl="1"/>
            <a:endParaRPr lang="en-US" sz="1200" dirty="0"/>
          </a:p>
        </p:txBody>
      </p:sp>
    </p:spTree>
    <p:extLst>
      <p:ext uri="{BB962C8B-B14F-4D97-AF65-F5344CB8AC3E}">
        <p14:creationId xmlns:p14="http://schemas.microsoft.com/office/powerpoint/2010/main" val="1662840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22285-460E-4863-94C6-3685CCDF8EF0}"/>
              </a:ext>
            </a:extLst>
          </p:cNvPr>
          <p:cNvSpPr>
            <a:spLocks noGrp="1"/>
          </p:cNvSpPr>
          <p:nvPr>
            <p:ph type="title"/>
          </p:nvPr>
        </p:nvSpPr>
        <p:spPr/>
        <p:txBody>
          <a:bodyPr/>
          <a:lstStyle/>
          <a:p>
            <a:r>
              <a:rPr lang="en-US" b="1" dirty="0"/>
              <a:t>Section 154.6 means you are not alone</a:t>
            </a:r>
          </a:p>
        </p:txBody>
      </p:sp>
      <p:sp>
        <p:nvSpPr>
          <p:cNvPr id="3" name="Content Placeholder 2">
            <a:extLst>
              <a:ext uri="{FF2B5EF4-FFF2-40B4-BE49-F238E27FC236}">
                <a16:creationId xmlns:a16="http://schemas.microsoft.com/office/drawing/2014/main" id="{2537A8F1-59D2-40C8-8409-01CF339B44C9}"/>
              </a:ext>
            </a:extLst>
          </p:cNvPr>
          <p:cNvSpPr>
            <a:spLocks noGrp="1"/>
          </p:cNvSpPr>
          <p:nvPr>
            <p:ph idx="1"/>
          </p:nvPr>
        </p:nvSpPr>
        <p:spPr/>
        <p:txBody>
          <a:bodyPr/>
          <a:lstStyle/>
          <a:p>
            <a:pPr marL="0" marR="0" indent="0">
              <a:spcBef>
                <a:spcPts val="0"/>
              </a:spcBef>
              <a:spcAft>
                <a:spcPts val="0"/>
              </a:spcAft>
              <a:buNone/>
            </a:pPr>
            <a:r>
              <a:rPr lang="en-US" sz="1600" dirty="0">
                <a:latin typeface="+mj-lt"/>
                <a:ea typeface="Calibri" panose="020F0502020204030204" pitchFamily="34" charset="0"/>
              </a:rPr>
              <a:t>As the courts continue to expand the application of Section 154.6 to private causes of action for Bad Faith the insured’s attorneys have expanded the scope of discovery.  </a:t>
            </a:r>
          </a:p>
          <a:p>
            <a:pPr marL="0" marR="0" indent="0">
              <a:spcBef>
                <a:spcPts val="0"/>
              </a:spcBef>
              <a:spcAft>
                <a:spcPts val="0"/>
              </a:spcAft>
              <a:buNone/>
            </a:pPr>
            <a:endParaRPr lang="en-US" sz="1600" dirty="0">
              <a:latin typeface="+mj-lt"/>
              <a:ea typeface="Calibri" panose="020F0502020204030204" pitchFamily="34" charset="0"/>
            </a:endParaRPr>
          </a:p>
          <a:p>
            <a:pPr marL="0" marR="0" indent="0">
              <a:spcBef>
                <a:spcPts val="0"/>
              </a:spcBef>
              <a:spcAft>
                <a:spcPts val="0"/>
              </a:spcAft>
              <a:buNone/>
            </a:pPr>
            <a:r>
              <a:rPr lang="en-US" sz="1600" dirty="0">
                <a:latin typeface="+mj-lt"/>
                <a:ea typeface="Calibri" panose="020F0502020204030204" pitchFamily="34" charset="0"/>
              </a:rPr>
              <a:t>Section 155 tends to focus on the individual claim and how it was handled.  </a:t>
            </a:r>
          </a:p>
          <a:p>
            <a:pPr marL="0" marR="0" indent="0">
              <a:spcBef>
                <a:spcPts val="0"/>
              </a:spcBef>
              <a:spcAft>
                <a:spcPts val="0"/>
              </a:spcAft>
              <a:buNone/>
            </a:pPr>
            <a:endParaRPr lang="en-US" sz="1600" dirty="0">
              <a:latin typeface="+mj-lt"/>
              <a:ea typeface="Calibri" panose="020F0502020204030204" pitchFamily="34" charset="0"/>
            </a:endParaRPr>
          </a:p>
          <a:p>
            <a:pPr marL="0" marR="0" indent="0">
              <a:spcBef>
                <a:spcPts val="0"/>
              </a:spcBef>
              <a:spcAft>
                <a:spcPts val="0"/>
              </a:spcAft>
              <a:buNone/>
            </a:pPr>
            <a:r>
              <a:rPr lang="en-US" sz="1600" dirty="0">
                <a:latin typeface="+mj-lt"/>
                <a:ea typeface="Calibri" panose="020F0502020204030204" pitchFamily="34" charset="0"/>
              </a:rPr>
              <a:t>Section 154.6 will focus on how the insurer handles </a:t>
            </a:r>
            <a:r>
              <a:rPr lang="en-US" sz="1600" b="1" dirty="0">
                <a:latin typeface="+mj-lt"/>
                <a:ea typeface="Calibri" panose="020F0502020204030204" pitchFamily="34" charset="0"/>
              </a:rPr>
              <a:t>types of claims</a:t>
            </a:r>
            <a:r>
              <a:rPr lang="en-US" sz="1600" dirty="0">
                <a:latin typeface="+mj-lt"/>
                <a:ea typeface="Calibri" panose="020F0502020204030204" pitchFamily="34" charset="0"/>
              </a:rPr>
              <a:t>.  </a:t>
            </a:r>
          </a:p>
          <a:p>
            <a:pPr marL="0" marR="0" indent="0">
              <a:spcBef>
                <a:spcPts val="0"/>
              </a:spcBef>
              <a:spcAft>
                <a:spcPts val="0"/>
              </a:spcAft>
              <a:buNone/>
            </a:pPr>
            <a:endParaRPr lang="en-US" sz="1600" dirty="0">
              <a:latin typeface="+mj-lt"/>
              <a:ea typeface="Calibri" panose="020F0502020204030204" pitchFamily="34" charset="0"/>
            </a:endParaRPr>
          </a:p>
          <a:p>
            <a:pPr marL="0" marR="0" indent="0">
              <a:spcBef>
                <a:spcPts val="0"/>
              </a:spcBef>
              <a:spcAft>
                <a:spcPts val="0"/>
              </a:spcAft>
              <a:buNone/>
            </a:pPr>
            <a:r>
              <a:rPr lang="en-US" sz="1600" dirty="0">
                <a:latin typeface="+mj-lt"/>
                <a:ea typeface="Calibri" panose="020F0502020204030204" pitchFamily="34" charset="0"/>
              </a:rPr>
              <a:t>This changes the scope of discovery greatly making the insurer document and defend not only the single claim at issue but also the type of claim.  </a:t>
            </a:r>
          </a:p>
          <a:p>
            <a:pPr marL="0" marR="0" indent="0">
              <a:spcBef>
                <a:spcPts val="0"/>
              </a:spcBef>
              <a:spcAft>
                <a:spcPts val="0"/>
              </a:spcAft>
              <a:buNone/>
            </a:pPr>
            <a:endParaRPr lang="en-US" sz="1600" dirty="0">
              <a:latin typeface="+mj-lt"/>
              <a:ea typeface="Calibri" panose="020F0502020204030204" pitchFamily="34" charset="0"/>
            </a:endParaRPr>
          </a:p>
          <a:p>
            <a:pPr marL="0" marR="0" indent="0">
              <a:spcBef>
                <a:spcPts val="0"/>
              </a:spcBef>
              <a:spcAft>
                <a:spcPts val="0"/>
              </a:spcAft>
              <a:buNone/>
            </a:pPr>
            <a:r>
              <a:rPr lang="en-US" sz="1600" dirty="0">
                <a:latin typeface="+mj-lt"/>
                <a:ea typeface="Calibri" panose="020F0502020204030204" pitchFamily="34" charset="0"/>
              </a:rPr>
              <a:t>Discovery based on the case of </a:t>
            </a:r>
            <a:r>
              <a:rPr lang="en-US" sz="1600" dirty="0">
                <a:effectLst/>
                <a:latin typeface="+mj-lt"/>
                <a:ea typeface="Calibri" panose="020F0502020204030204" pitchFamily="34" charset="0"/>
              </a:rPr>
              <a:t>called </a:t>
            </a:r>
            <a:r>
              <a:rPr lang="en-US" sz="1600" i="1" dirty="0" err="1">
                <a:effectLst/>
                <a:latin typeface="+mj-lt"/>
                <a:ea typeface="Calibri" panose="020F0502020204030204" pitchFamily="34" charset="0"/>
              </a:rPr>
              <a:t>Zagorski</a:t>
            </a:r>
            <a:r>
              <a:rPr lang="en-US" sz="1600" i="1" dirty="0">
                <a:effectLst/>
                <a:latin typeface="+mj-lt"/>
                <a:ea typeface="Calibri" panose="020F0502020204030204" pitchFamily="34" charset="0"/>
              </a:rPr>
              <a:t> v. Allstate</a:t>
            </a:r>
            <a:r>
              <a:rPr lang="en-US" sz="1600" dirty="0">
                <a:effectLst/>
                <a:latin typeface="+mj-lt"/>
                <a:ea typeface="Calibri" panose="020F0502020204030204" pitchFamily="34" charset="0"/>
              </a:rPr>
              <a:t>, 2016 IL App (5</a:t>
            </a:r>
            <a:r>
              <a:rPr lang="en-US" sz="1600" baseline="30000" dirty="0">
                <a:effectLst/>
                <a:latin typeface="+mj-lt"/>
                <a:ea typeface="Calibri" panose="020F0502020204030204" pitchFamily="34" charset="0"/>
              </a:rPr>
              <a:t>th</a:t>
            </a:r>
            <a:r>
              <a:rPr lang="en-US" sz="1600" dirty="0">
                <a:effectLst/>
                <a:latin typeface="+mj-lt"/>
                <a:ea typeface="Calibri" panose="020F0502020204030204" pitchFamily="34" charset="0"/>
              </a:rPr>
              <a:t>) 140056 is becoming more popular as these cases advance. </a:t>
            </a:r>
            <a:endParaRPr lang="en-US" sz="1600" dirty="0">
              <a:latin typeface="+mj-lt"/>
              <a:ea typeface="Calibri" panose="020F0502020204030204" pitchFamily="34" charset="0"/>
            </a:endParaRPr>
          </a:p>
          <a:p>
            <a:pPr marL="0" marR="0" indent="0">
              <a:spcBef>
                <a:spcPts val="0"/>
              </a:spcBef>
              <a:spcAft>
                <a:spcPts val="0"/>
              </a:spcAft>
              <a:buNone/>
            </a:pPr>
            <a:endParaRPr lang="en-US" sz="1600" dirty="0">
              <a:effectLst/>
              <a:latin typeface="+mj-lt"/>
              <a:ea typeface="Calibri" panose="020F0502020204030204" pitchFamily="34" charset="0"/>
            </a:endParaRPr>
          </a:p>
          <a:p>
            <a:pPr marL="0" marR="0" indent="0">
              <a:spcBef>
                <a:spcPts val="0"/>
              </a:spcBef>
              <a:spcAft>
                <a:spcPts val="0"/>
              </a:spcAft>
              <a:buNone/>
            </a:pPr>
            <a:endParaRPr lang="en-US" sz="1800" dirty="0">
              <a:latin typeface="TimesNewRomanPSMT"/>
              <a:ea typeface="Calibri" panose="020F0502020204030204" pitchFamily="34" charset="0"/>
            </a:endParaRPr>
          </a:p>
          <a:p>
            <a:pPr marL="0" marR="0" indent="0">
              <a:spcBef>
                <a:spcPts val="0"/>
              </a:spcBef>
              <a:spcAft>
                <a:spcPts val="0"/>
              </a:spcAft>
              <a:buNone/>
            </a:pPr>
            <a:endParaRPr lang="en-US" sz="1800" dirty="0">
              <a:effectLst/>
              <a:latin typeface="TimesNewRomanPSMT"/>
              <a:ea typeface="Calibri" panose="020F0502020204030204" pitchFamily="34" charset="0"/>
            </a:endParaRPr>
          </a:p>
          <a:p>
            <a:pPr marL="0" marR="0" indent="0">
              <a:spcBef>
                <a:spcPts val="0"/>
              </a:spcBef>
              <a:spcAft>
                <a:spcPts val="0"/>
              </a:spcAft>
              <a:buNone/>
            </a:pPr>
            <a:endParaRPr lang="en-US" sz="1800" dirty="0">
              <a:latin typeface="TimesNewRomanPSMT"/>
              <a:ea typeface="Calibri" panose="020F0502020204030204" pitchFamily="34" charset="0"/>
            </a:endParaRPr>
          </a:p>
          <a:p>
            <a:pPr marL="0" marR="0" indent="0">
              <a:spcBef>
                <a:spcPts val="0"/>
              </a:spcBef>
              <a:spcAft>
                <a:spcPts val="0"/>
              </a:spcAft>
              <a:buNone/>
            </a:pPr>
            <a:endParaRPr lang="en-US" sz="1800" dirty="0">
              <a:effectLst/>
              <a:latin typeface="TimesNewRomanPSMT"/>
              <a:ea typeface="Calibri" panose="020F0502020204030204" pitchFamily="34" charset="0"/>
            </a:endParaRPr>
          </a:p>
          <a:p>
            <a:pPr marL="0" marR="0" indent="0">
              <a:spcBef>
                <a:spcPts val="0"/>
              </a:spcBef>
              <a:spcAft>
                <a:spcPts val="0"/>
              </a:spcAft>
              <a:buNone/>
            </a:pPr>
            <a:endParaRPr lang="en-US" sz="1800" dirty="0">
              <a:latin typeface="TimesNewRomanPSMT"/>
              <a:ea typeface="Calibri" panose="020F0502020204030204" pitchFamily="34" charset="0"/>
            </a:endParaRPr>
          </a:p>
          <a:p>
            <a:pPr marL="0" marR="0" indent="0">
              <a:spcBef>
                <a:spcPts val="0"/>
              </a:spcBef>
              <a:spcAft>
                <a:spcPts val="0"/>
              </a:spcAft>
              <a:buNone/>
            </a:pPr>
            <a:endParaRPr lang="en-US" sz="1800" dirty="0">
              <a:effectLst/>
              <a:latin typeface="TimesNewRomanPSMT"/>
              <a:ea typeface="Calibri" panose="020F0502020204030204" pitchFamily="34" charset="0"/>
            </a:endParaRPr>
          </a:p>
          <a:p>
            <a:pPr marL="0" marR="0" indent="0">
              <a:spcBef>
                <a:spcPts val="0"/>
              </a:spcBef>
              <a:spcAft>
                <a:spcPts val="0"/>
              </a:spcAft>
              <a:buNone/>
            </a:pPr>
            <a:endParaRPr lang="en-US" sz="1800" dirty="0">
              <a:latin typeface="TimesNewRomanPSMT"/>
              <a:ea typeface="Calibri" panose="020F0502020204030204" pitchFamily="34" charset="0"/>
            </a:endParaRPr>
          </a:p>
          <a:p>
            <a:pPr marL="0" marR="0" indent="0">
              <a:spcBef>
                <a:spcPts val="0"/>
              </a:spcBef>
              <a:spcAft>
                <a:spcPts val="0"/>
              </a:spcAft>
              <a:buNone/>
            </a:pPr>
            <a:endParaRPr lang="en-US" sz="1800" dirty="0">
              <a:effectLst/>
              <a:latin typeface="TimesNewRomanPSMT"/>
              <a:ea typeface="Calibri" panose="020F0502020204030204" pitchFamily="34" charset="0"/>
            </a:endParaRPr>
          </a:p>
          <a:p>
            <a:pPr marL="0" marR="0" indent="0">
              <a:spcBef>
                <a:spcPts val="0"/>
              </a:spcBef>
              <a:spcAft>
                <a:spcPts val="0"/>
              </a:spcAft>
              <a:buNone/>
            </a:pPr>
            <a:endParaRPr lang="en-US" sz="1800" dirty="0">
              <a:latin typeface="TimesNewRomanPSMT"/>
              <a:ea typeface="Calibri" panose="020F0502020204030204" pitchFamily="34" charset="0"/>
            </a:endParaRPr>
          </a:p>
          <a:p>
            <a:pPr marL="0" marR="0" indent="0">
              <a:spcBef>
                <a:spcPts val="0"/>
              </a:spcBef>
              <a:spcAft>
                <a:spcPts val="0"/>
              </a:spcAft>
              <a:buNone/>
            </a:pPr>
            <a:endParaRPr lang="en-US" sz="1800" dirty="0">
              <a:effectLst/>
              <a:latin typeface="TimesNewRomanPSMT"/>
              <a:ea typeface="Calibri" panose="020F0502020204030204" pitchFamily="34" charset="0"/>
            </a:endParaRPr>
          </a:p>
          <a:p>
            <a:pPr marL="0" marR="0" indent="0">
              <a:spcBef>
                <a:spcPts val="0"/>
              </a:spcBef>
              <a:spcAft>
                <a:spcPts val="0"/>
              </a:spcAft>
              <a:buNone/>
            </a:pPr>
            <a:endParaRPr lang="en-US" sz="1800" dirty="0">
              <a:latin typeface="TimesNewRomanPSMT"/>
              <a:ea typeface="Calibri" panose="020F0502020204030204" pitchFamily="34" charset="0"/>
            </a:endParaRPr>
          </a:p>
          <a:p>
            <a:pPr marL="0" marR="0" indent="0">
              <a:spcBef>
                <a:spcPts val="0"/>
              </a:spcBef>
              <a:spcAft>
                <a:spcPts val="0"/>
              </a:spcAft>
              <a:buNone/>
            </a:pPr>
            <a:endParaRPr lang="en-US" sz="1800" dirty="0">
              <a:effectLst/>
              <a:latin typeface="TimesNewRomanPSMT"/>
              <a:ea typeface="Calibri" panose="020F0502020204030204" pitchFamily="34" charset="0"/>
            </a:endParaRPr>
          </a:p>
          <a:p>
            <a:pPr marL="0" marR="0" indent="0">
              <a:spcBef>
                <a:spcPts val="0"/>
              </a:spcBef>
              <a:spcAft>
                <a:spcPts val="0"/>
              </a:spcAft>
              <a:buNone/>
            </a:pPr>
            <a:endParaRPr lang="en-US" sz="1800" dirty="0">
              <a:latin typeface="TimesNewRomanPSMT"/>
              <a:ea typeface="Calibri" panose="020F0502020204030204" pitchFamily="34" charset="0"/>
            </a:endParaRPr>
          </a:p>
          <a:p>
            <a:pPr marL="0" marR="0" indent="0">
              <a:spcBef>
                <a:spcPts val="0"/>
              </a:spcBef>
              <a:spcAft>
                <a:spcPts val="0"/>
              </a:spcAft>
              <a:buNone/>
            </a:pPr>
            <a:endParaRPr lang="en-US" sz="1800" dirty="0">
              <a:effectLst/>
              <a:latin typeface="TimesNewRomanPSMT"/>
              <a:ea typeface="Calibri" panose="020F0502020204030204" pitchFamily="34" charset="0"/>
            </a:endParaRPr>
          </a:p>
          <a:p>
            <a:endParaRPr lang="en-US" sz="1600" dirty="0"/>
          </a:p>
        </p:txBody>
      </p:sp>
    </p:spTree>
    <p:extLst>
      <p:ext uri="{BB962C8B-B14F-4D97-AF65-F5344CB8AC3E}">
        <p14:creationId xmlns:p14="http://schemas.microsoft.com/office/powerpoint/2010/main" val="38445965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193096-D43E-4371-88D5-C4BC647BF29A}"/>
              </a:ext>
            </a:extLst>
          </p:cNvPr>
          <p:cNvSpPr>
            <a:spLocks noGrp="1"/>
          </p:cNvSpPr>
          <p:nvPr>
            <p:ph idx="4294967295"/>
          </p:nvPr>
        </p:nvSpPr>
        <p:spPr>
          <a:xfrm>
            <a:off x="0" y="1752600"/>
            <a:ext cx="8305800" cy="4419600"/>
          </a:xfrm>
        </p:spPr>
        <p:txBody>
          <a:bodyPr/>
          <a:lstStyle/>
          <a:p>
            <a:pPr marL="0" marR="0">
              <a:spcBef>
                <a:spcPts val="0"/>
              </a:spcBef>
              <a:spcAft>
                <a:spcPts val="0"/>
              </a:spcAft>
            </a:pPr>
            <a:r>
              <a:rPr lang="en-US" sz="1600" dirty="0">
                <a:effectLst/>
                <a:latin typeface="+mj-lt"/>
                <a:ea typeface="Calibri" panose="020F0502020204030204" pitchFamily="34" charset="0"/>
              </a:rPr>
              <a:t>During the last five years has any Illinois court assessed attorney’s fees, costs, penalties, or fines against [Company] pursuant to 215 </a:t>
            </a:r>
            <a:r>
              <a:rPr lang="en-US" sz="1600" dirty="0" err="1">
                <a:effectLst/>
                <a:latin typeface="+mj-lt"/>
                <a:ea typeface="Calibri" panose="020F0502020204030204" pitchFamily="34" charset="0"/>
              </a:rPr>
              <a:t>ILCS</a:t>
            </a:r>
            <a:r>
              <a:rPr lang="en-US" sz="1600" dirty="0">
                <a:effectLst/>
                <a:latin typeface="+mj-lt"/>
                <a:ea typeface="Calibri" panose="020F0502020204030204" pitchFamily="34" charset="0"/>
              </a:rPr>
              <a:t> 5/155? If so, state the following:</a:t>
            </a:r>
          </a:p>
          <a:p>
            <a:pPr marL="0" marR="0" indent="0">
              <a:spcBef>
                <a:spcPts val="0"/>
              </a:spcBef>
              <a:spcAft>
                <a:spcPts val="0"/>
              </a:spcAft>
              <a:buNone/>
            </a:pPr>
            <a:endParaRPr lang="en-US" sz="1600" dirty="0">
              <a:latin typeface="+mj-lt"/>
              <a:ea typeface="Calibri" panose="020F0502020204030204" pitchFamily="34" charset="0"/>
            </a:endParaRPr>
          </a:p>
          <a:p>
            <a:pPr marL="0" marR="0" indent="0">
              <a:spcBef>
                <a:spcPts val="0"/>
              </a:spcBef>
              <a:spcAft>
                <a:spcPts val="0"/>
              </a:spcAft>
              <a:buNone/>
            </a:pPr>
            <a:r>
              <a:rPr lang="en-US" sz="1600" dirty="0">
                <a:effectLst/>
                <a:latin typeface="+mj-lt"/>
                <a:ea typeface="Calibri" panose="020F0502020204030204" pitchFamily="34" charset="0"/>
              </a:rPr>
              <a:t>a.         	the case name, number, and jurisdiction;</a:t>
            </a:r>
          </a:p>
          <a:p>
            <a:pPr marL="0" marR="0" indent="0">
              <a:spcBef>
                <a:spcPts val="0"/>
              </a:spcBef>
              <a:spcAft>
                <a:spcPts val="0"/>
              </a:spcAft>
              <a:buNone/>
            </a:pPr>
            <a:r>
              <a:rPr lang="en-US" sz="1600" dirty="0">
                <a:effectLst/>
                <a:latin typeface="+mj-lt"/>
                <a:ea typeface="Calibri" panose="020F0502020204030204" pitchFamily="34" charset="0"/>
              </a:rPr>
              <a:t>b.         	the amount of the fees, costs, penalties or fines; and</a:t>
            </a:r>
          </a:p>
          <a:p>
            <a:pPr marL="0" marR="0" indent="0">
              <a:spcBef>
                <a:spcPts val="0"/>
              </a:spcBef>
              <a:spcAft>
                <a:spcPts val="0"/>
              </a:spcAft>
              <a:buNone/>
            </a:pPr>
            <a:r>
              <a:rPr lang="en-US" sz="1600" dirty="0">
                <a:effectLst/>
                <a:latin typeface="+mj-lt"/>
                <a:ea typeface="Calibri" panose="020F0502020204030204" pitchFamily="34" charset="0"/>
              </a:rPr>
              <a:t>c.         	whether the fees, costs, penalties or fines were a result of denial of a       	collapse loss</a:t>
            </a:r>
            <a:r>
              <a:rPr lang="en-US" sz="1600" dirty="0">
                <a:latin typeface="+mj-lt"/>
                <a:ea typeface="Calibri" panose="020F0502020204030204" pitchFamily="34" charset="0"/>
              </a:rPr>
              <a:t> </a:t>
            </a:r>
            <a:r>
              <a:rPr lang="en-US" sz="1600" dirty="0">
                <a:effectLst/>
                <a:latin typeface="+mj-lt"/>
                <a:ea typeface="Calibri" panose="020F0502020204030204" pitchFamily="34" charset="0"/>
              </a:rPr>
              <a:t>claim.</a:t>
            </a:r>
            <a:endParaRPr lang="en-US" sz="1600" dirty="0">
              <a:latin typeface="+mj-lt"/>
              <a:ea typeface="Calibri" panose="020F0502020204030204" pitchFamily="34" charset="0"/>
            </a:endParaRPr>
          </a:p>
          <a:p>
            <a:pPr marL="914400" marR="0" indent="-457200">
              <a:spcBef>
                <a:spcPts val="0"/>
              </a:spcBef>
              <a:spcAft>
                <a:spcPts val="0"/>
              </a:spcAft>
            </a:pPr>
            <a:endParaRPr lang="en-US" sz="1600" dirty="0">
              <a:effectLst/>
              <a:latin typeface="+mj-lt"/>
              <a:ea typeface="Calibri" panose="020F0502020204030204" pitchFamily="34" charset="0"/>
            </a:endParaRPr>
          </a:p>
          <a:p>
            <a:pPr marL="0" marR="0" algn="just">
              <a:spcBef>
                <a:spcPts val="0"/>
              </a:spcBef>
              <a:spcAft>
                <a:spcPts val="0"/>
              </a:spcAft>
            </a:pPr>
            <a:r>
              <a:rPr lang="en-US" sz="1600" dirty="0">
                <a:effectLst/>
                <a:latin typeface="+mj-lt"/>
                <a:ea typeface="Calibri" panose="020F0502020204030204" pitchFamily="34" charset="0"/>
              </a:rPr>
              <a:t>During the last five years has [Company] been sued in Illinois by any insured alleging it failed to pay a [collapse] loss claim? If so, state:</a:t>
            </a:r>
          </a:p>
          <a:p>
            <a:pPr marL="0" marR="0" algn="just">
              <a:spcBef>
                <a:spcPts val="0"/>
              </a:spcBef>
              <a:spcAft>
                <a:spcPts val="0"/>
              </a:spcAft>
            </a:pPr>
            <a:endParaRPr lang="en-US" sz="1600" dirty="0">
              <a:effectLst/>
              <a:latin typeface="+mj-lt"/>
              <a:ea typeface="Calibri" panose="020F0502020204030204" pitchFamily="34" charset="0"/>
            </a:endParaRPr>
          </a:p>
          <a:p>
            <a:pPr marL="0" marR="0" indent="0">
              <a:spcBef>
                <a:spcPts val="0"/>
              </a:spcBef>
              <a:spcAft>
                <a:spcPts val="0"/>
              </a:spcAft>
              <a:buNone/>
            </a:pPr>
            <a:r>
              <a:rPr lang="en-US" sz="1600" dirty="0">
                <a:effectLst/>
                <a:latin typeface="+mj-lt"/>
                <a:ea typeface="Calibri" panose="020F0502020204030204" pitchFamily="34" charset="0"/>
              </a:rPr>
              <a:t>a.         the case name, number, and jurisdictions;</a:t>
            </a:r>
          </a:p>
          <a:p>
            <a:pPr marL="0" marR="0" indent="0">
              <a:spcBef>
                <a:spcPts val="0"/>
              </a:spcBef>
              <a:spcAft>
                <a:spcPts val="0"/>
              </a:spcAft>
              <a:buNone/>
            </a:pPr>
            <a:r>
              <a:rPr lang="en-US" sz="1600" dirty="0">
                <a:effectLst/>
                <a:latin typeface="+mj-lt"/>
                <a:ea typeface="Calibri" panose="020F0502020204030204" pitchFamily="34" charset="0"/>
              </a:rPr>
              <a:t>b.         the date the case was filed;</a:t>
            </a:r>
          </a:p>
          <a:p>
            <a:pPr marL="0" marR="0" indent="0">
              <a:spcBef>
                <a:spcPts val="0"/>
              </a:spcBef>
              <a:spcAft>
                <a:spcPts val="0"/>
              </a:spcAft>
              <a:buNone/>
            </a:pPr>
            <a:r>
              <a:rPr lang="en-US" sz="1600" dirty="0">
                <a:effectLst/>
                <a:latin typeface="+mj-lt"/>
                <a:ea typeface="Calibri" panose="020F0502020204030204" pitchFamily="34" charset="0"/>
              </a:rPr>
              <a:t>c.         the attorneys of records;</a:t>
            </a:r>
          </a:p>
          <a:p>
            <a:pPr marL="0" marR="0" indent="0">
              <a:spcBef>
                <a:spcPts val="0"/>
              </a:spcBef>
              <a:spcAft>
                <a:spcPts val="0"/>
              </a:spcAft>
              <a:buNone/>
            </a:pPr>
            <a:r>
              <a:rPr lang="en-US" sz="1600" dirty="0">
                <a:effectLst/>
                <a:latin typeface="+mj-lt"/>
                <a:ea typeface="Calibri" panose="020F0502020204030204" pitchFamily="34" charset="0"/>
              </a:rPr>
              <a:t>d.         whether the case was tried or settled; and</a:t>
            </a:r>
          </a:p>
          <a:p>
            <a:pPr marL="0" marR="0" indent="0">
              <a:spcBef>
                <a:spcPts val="0"/>
              </a:spcBef>
              <a:spcAft>
                <a:spcPts val="0"/>
              </a:spcAft>
              <a:buNone/>
            </a:pPr>
            <a:r>
              <a:rPr lang="en-US" sz="1600" dirty="0">
                <a:effectLst/>
                <a:latin typeface="+mj-lt"/>
                <a:ea typeface="Calibri" panose="020F0502020204030204" pitchFamily="34" charset="0"/>
              </a:rPr>
              <a:t>e.         the amount of any settlement or jury verdict.</a:t>
            </a:r>
          </a:p>
          <a:p>
            <a:pPr marL="0" marR="0" indent="0" algn="just">
              <a:spcBef>
                <a:spcPts val="0"/>
              </a:spcBef>
              <a:spcAft>
                <a:spcPts val="0"/>
              </a:spcAft>
              <a:buNone/>
            </a:pPr>
            <a:r>
              <a:rPr lang="en-US" sz="1600" b="1" dirty="0">
                <a:solidFill>
                  <a:srgbClr val="000000"/>
                </a:solidFill>
                <a:effectLst/>
                <a:latin typeface="+mj-lt"/>
                <a:ea typeface="Calibri" panose="020F0502020204030204" pitchFamily="34" charset="0"/>
              </a:rPr>
              <a:t> </a:t>
            </a:r>
            <a:endParaRPr lang="en-US" sz="1600" dirty="0">
              <a:solidFill>
                <a:srgbClr val="000000"/>
              </a:solidFill>
              <a:effectLst/>
              <a:latin typeface="+mj-lt"/>
              <a:ea typeface="Calibri" panose="020F0502020204030204" pitchFamily="34" charset="0"/>
            </a:endParaRPr>
          </a:p>
          <a:p>
            <a:pPr marL="0" marR="0" indent="0">
              <a:spcBef>
                <a:spcPts val="0"/>
              </a:spcBef>
              <a:spcAft>
                <a:spcPts val="0"/>
              </a:spcAft>
              <a:buNone/>
            </a:pPr>
            <a:r>
              <a:rPr lang="en-US" sz="1600" dirty="0">
                <a:effectLst/>
                <a:latin typeface="+mj-lt"/>
                <a:ea typeface="Calibri" panose="020F0502020204030204" pitchFamily="34" charset="0"/>
              </a:rPr>
              <a:t>         </a:t>
            </a:r>
            <a:endParaRPr lang="en-US" sz="1600" dirty="0">
              <a:latin typeface="+mj-lt"/>
            </a:endParaRPr>
          </a:p>
        </p:txBody>
      </p:sp>
    </p:spTree>
    <p:extLst>
      <p:ext uri="{BB962C8B-B14F-4D97-AF65-F5344CB8AC3E}">
        <p14:creationId xmlns:p14="http://schemas.microsoft.com/office/powerpoint/2010/main" val="38518014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549F59-44AE-4F85-8C83-B1C5066C7699}"/>
              </a:ext>
            </a:extLst>
          </p:cNvPr>
          <p:cNvSpPr>
            <a:spLocks noGrp="1"/>
          </p:cNvSpPr>
          <p:nvPr>
            <p:ph idx="1"/>
          </p:nvPr>
        </p:nvSpPr>
        <p:spPr/>
        <p:txBody>
          <a:bodyPr/>
          <a:lstStyle/>
          <a:p>
            <a:pPr marL="0" marR="0">
              <a:spcBef>
                <a:spcPts val="0"/>
              </a:spcBef>
              <a:spcAft>
                <a:spcPts val="0"/>
              </a:spcAft>
            </a:pPr>
            <a:r>
              <a:rPr lang="en-US" sz="1600" dirty="0">
                <a:effectLst/>
                <a:latin typeface="TimesNewRomanPSMT"/>
                <a:ea typeface="Calibri" panose="020F0502020204030204" pitchFamily="34" charset="0"/>
              </a:rPr>
              <a:t>  </a:t>
            </a:r>
            <a:r>
              <a:rPr lang="en-US" sz="1600" dirty="0">
                <a:effectLst/>
                <a:latin typeface="+mj-lt"/>
                <a:ea typeface="Calibri" panose="020F0502020204030204" pitchFamily="34" charset="0"/>
              </a:rPr>
              <a:t> During the last five years have any of [Company]’s insureds made any claim with the Illinois Department of Insurance alleging improper claims handling practices regarding a collapse loss claim? If so, please state:</a:t>
            </a:r>
          </a:p>
          <a:p>
            <a:pPr marL="0" marR="0">
              <a:spcBef>
                <a:spcPts val="0"/>
              </a:spcBef>
              <a:spcAft>
                <a:spcPts val="0"/>
              </a:spcAft>
            </a:pPr>
            <a:endParaRPr lang="en-US" sz="1600" dirty="0">
              <a:effectLst/>
              <a:latin typeface="+mj-lt"/>
              <a:ea typeface="Calibri" panose="020F0502020204030204" pitchFamily="34" charset="0"/>
            </a:endParaRPr>
          </a:p>
          <a:p>
            <a:pPr marL="457200" marR="0" indent="0">
              <a:spcBef>
                <a:spcPts val="0"/>
              </a:spcBef>
              <a:spcAft>
                <a:spcPts val="0"/>
              </a:spcAft>
              <a:buNone/>
            </a:pPr>
            <a:r>
              <a:rPr lang="en-US" sz="1600" dirty="0">
                <a:effectLst/>
                <a:latin typeface="+mj-lt"/>
                <a:ea typeface="Calibri" panose="020F0502020204030204" pitchFamily="34" charset="0"/>
              </a:rPr>
              <a:t>a.         the name and address of each claimant;</a:t>
            </a:r>
          </a:p>
          <a:p>
            <a:pPr marL="457200" marR="0" indent="0">
              <a:spcBef>
                <a:spcPts val="0"/>
              </a:spcBef>
              <a:spcAft>
                <a:spcPts val="0"/>
              </a:spcAft>
              <a:buNone/>
            </a:pPr>
            <a:r>
              <a:rPr lang="en-US" sz="1600" dirty="0">
                <a:effectLst/>
                <a:latin typeface="+mj-lt"/>
                <a:ea typeface="Calibri" panose="020F0502020204030204" pitchFamily="34" charset="0"/>
              </a:rPr>
              <a:t>b.         the date each claim was filed; and</a:t>
            </a:r>
          </a:p>
          <a:p>
            <a:pPr marL="457200" marR="0" indent="0">
              <a:spcBef>
                <a:spcPts val="0"/>
              </a:spcBef>
              <a:spcAft>
                <a:spcPts val="0"/>
              </a:spcAft>
              <a:buNone/>
            </a:pPr>
            <a:r>
              <a:rPr lang="en-US" sz="1600" dirty="0">
                <a:effectLst/>
                <a:latin typeface="+mj-lt"/>
                <a:ea typeface="Calibri" panose="020F0502020204030204" pitchFamily="34" charset="0"/>
              </a:rPr>
              <a:t>c.         the disposition of each claim.</a:t>
            </a:r>
          </a:p>
          <a:p>
            <a:endParaRPr lang="en-US" sz="1600" dirty="0"/>
          </a:p>
        </p:txBody>
      </p:sp>
    </p:spTree>
    <p:extLst>
      <p:ext uri="{BB962C8B-B14F-4D97-AF65-F5344CB8AC3E}">
        <p14:creationId xmlns:p14="http://schemas.microsoft.com/office/powerpoint/2010/main" val="2176167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968C2-63DF-40F5-A948-C5A96637BCAA}"/>
              </a:ext>
            </a:extLst>
          </p:cNvPr>
          <p:cNvSpPr>
            <a:spLocks noGrp="1"/>
          </p:cNvSpPr>
          <p:nvPr>
            <p:ph type="title"/>
          </p:nvPr>
        </p:nvSpPr>
        <p:spPr>
          <a:xfrm>
            <a:off x="1524000" y="2057400"/>
            <a:ext cx="5791200" cy="381000"/>
          </a:xfrm>
        </p:spPr>
        <p:txBody>
          <a:bodyPr/>
          <a:lstStyle/>
          <a:p>
            <a:r>
              <a:rPr lang="en-US" sz="2400" b="1" dirty="0"/>
              <a:t>Section 919.50: Required Practices for all Insurance Companies</a:t>
            </a:r>
            <a:br>
              <a:rPr lang="en-US" sz="3200" dirty="0"/>
            </a:br>
            <a:endParaRPr lang="en-US" dirty="0"/>
          </a:p>
        </p:txBody>
      </p:sp>
      <p:sp>
        <p:nvSpPr>
          <p:cNvPr id="3" name="Content Placeholder 2">
            <a:extLst>
              <a:ext uri="{FF2B5EF4-FFF2-40B4-BE49-F238E27FC236}">
                <a16:creationId xmlns:a16="http://schemas.microsoft.com/office/drawing/2014/main" id="{465F6EF9-97A5-444E-BACB-6780D3E3CCDC}"/>
              </a:ext>
            </a:extLst>
          </p:cNvPr>
          <p:cNvSpPr>
            <a:spLocks noGrp="1"/>
          </p:cNvSpPr>
          <p:nvPr>
            <p:ph idx="1"/>
          </p:nvPr>
        </p:nvSpPr>
        <p:spPr>
          <a:xfrm>
            <a:off x="419100" y="2438400"/>
            <a:ext cx="8305800" cy="3733800"/>
          </a:xfrm>
        </p:spPr>
        <p:txBody>
          <a:bodyPr/>
          <a:lstStyle/>
          <a:p>
            <a:r>
              <a:rPr lang="en-US" sz="1400" dirty="0"/>
              <a:t>a) The company shall affirm or deny liability on claims within a </a:t>
            </a:r>
            <a:r>
              <a:rPr lang="en-US" sz="1400" dirty="0">
                <a:highlight>
                  <a:srgbClr val="FFFF00"/>
                </a:highlight>
              </a:rPr>
              <a:t>reasonable time </a:t>
            </a:r>
            <a:r>
              <a:rPr lang="en-US" sz="1400" dirty="0"/>
              <a:t>and shall offer payment </a:t>
            </a:r>
            <a:r>
              <a:rPr lang="en-US" sz="1400" dirty="0">
                <a:highlight>
                  <a:srgbClr val="FFFF00"/>
                </a:highlight>
              </a:rPr>
              <a:t>within 30 days after affirmation </a:t>
            </a:r>
            <a:r>
              <a:rPr lang="en-US" sz="1400" dirty="0"/>
              <a:t>of liability, if the amount of the claim is determined and not in dispute. For those portions of the claim which are not in dispute and for which the payee is known, the company shall tender payment within said 30 days.</a:t>
            </a:r>
          </a:p>
          <a:p>
            <a:endParaRPr lang="en-US" sz="1400" dirty="0"/>
          </a:p>
          <a:p>
            <a:r>
              <a:rPr lang="en-US" sz="1400" dirty="0"/>
              <a:t>1) On first party claims if a settlement of a claim is less than the amount claimed, or if the claim is denied, the company shall provide to the insured a reasonable written explanation of the basis of the lower offer or denial </a:t>
            </a:r>
            <a:r>
              <a:rPr lang="en-US" sz="1400" dirty="0">
                <a:highlight>
                  <a:srgbClr val="FFFF00"/>
                </a:highlight>
              </a:rPr>
              <a:t>within 30 days after the investigation and determination of liability is completed</a:t>
            </a:r>
            <a:r>
              <a:rPr lang="en-US" sz="1400" dirty="0"/>
              <a:t>. This explanation shall clearly set forth the policy definition, limitation, exclusion or condition upon which denial was based. Notice of Availability of the Department of Insurance shall accompany this explanation. </a:t>
            </a:r>
          </a:p>
          <a:p>
            <a:endParaRPr lang="en-US" sz="1400" dirty="0"/>
          </a:p>
          <a:p>
            <a:r>
              <a:rPr lang="en-US" sz="1400" dirty="0"/>
              <a:t>2) Within </a:t>
            </a:r>
            <a:r>
              <a:rPr lang="en-US" sz="1400" dirty="0">
                <a:highlight>
                  <a:srgbClr val="FFFF00"/>
                </a:highlight>
              </a:rPr>
              <a:t>30 days after the initial determination of liability is made</a:t>
            </a:r>
            <a:r>
              <a:rPr lang="en-US" sz="1400" dirty="0"/>
              <a:t>, if the claim is denied, the company shall provide the third party a reasonable written explanation of the basis of the denial.</a:t>
            </a:r>
          </a:p>
          <a:p>
            <a:endParaRPr lang="en-US" sz="1600" dirty="0"/>
          </a:p>
        </p:txBody>
      </p:sp>
    </p:spTree>
    <p:extLst>
      <p:ext uri="{BB962C8B-B14F-4D97-AF65-F5344CB8AC3E}">
        <p14:creationId xmlns:p14="http://schemas.microsoft.com/office/powerpoint/2010/main" val="25653445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id="{ED486100-117B-4E9C-99AB-DD02F823F521}"/>
              </a:ext>
            </a:extLst>
          </p:cNvPr>
          <p:cNvSpPr>
            <a:spLocks noGrp="1" noChangeArrowheads="1"/>
          </p:cNvSpPr>
          <p:nvPr>
            <p:ph type="body" idx="1"/>
          </p:nvPr>
        </p:nvSpPr>
        <p:spPr>
          <a:xfrm>
            <a:off x="457200" y="2895600"/>
            <a:ext cx="3886200" cy="3276600"/>
          </a:xfrm>
        </p:spPr>
        <p:txBody>
          <a:bodyPr/>
          <a:lstStyle/>
          <a:p>
            <a:pPr algn="ctr">
              <a:lnSpc>
                <a:spcPct val="80000"/>
              </a:lnSpc>
              <a:buFontTx/>
              <a:buNone/>
            </a:pPr>
            <a:r>
              <a:rPr lang="en-US" altLang="en-US" sz="2200" dirty="0"/>
              <a:t>Donald Patrick Eckler</a:t>
            </a:r>
          </a:p>
          <a:p>
            <a:pPr algn="ctr">
              <a:lnSpc>
                <a:spcPct val="80000"/>
              </a:lnSpc>
              <a:buFontTx/>
              <a:buNone/>
            </a:pPr>
            <a:r>
              <a:rPr lang="en-US" altLang="en-US" sz="2200" dirty="0"/>
              <a:t>Pretzel-Stouffer, Chartered</a:t>
            </a:r>
          </a:p>
          <a:p>
            <a:pPr algn="ctr">
              <a:lnSpc>
                <a:spcPct val="80000"/>
              </a:lnSpc>
              <a:buFontTx/>
              <a:buNone/>
            </a:pPr>
            <a:r>
              <a:rPr lang="en-US" altLang="en-US" sz="2200" dirty="0"/>
              <a:t>One South Wacker</a:t>
            </a:r>
          </a:p>
          <a:p>
            <a:pPr algn="ctr">
              <a:lnSpc>
                <a:spcPct val="80000"/>
              </a:lnSpc>
              <a:buFontTx/>
              <a:buNone/>
            </a:pPr>
            <a:r>
              <a:rPr lang="en-US" altLang="en-US" sz="2200" dirty="0"/>
              <a:t>Suite 2500</a:t>
            </a:r>
          </a:p>
          <a:p>
            <a:pPr algn="ctr">
              <a:lnSpc>
                <a:spcPct val="80000"/>
              </a:lnSpc>
              <a:buFontTx/>
              <a:buNone/>
            </a:pPr>
            <a:r>
              <a:rPr lang="en-US" altLang="en-US" sz="2200" dirty="0"/>
              <a:t>Chicago, Illinois 60606</a:t>
            </a:r>
            <a:endParaRPr lang="es-ES" altLang="en-US" sz="2200" dirty="0"/>
          </a:p>
          <a:p>
            <a:pPr algn="ctr">
              <a:lnSpc>
                <a:spcPct val="80000"/>
              </a:lnSpc>
              <a:buFontTx/>
              <a:buNone/>
            </a:pPr>
            <a:r>
              <a:rPr lang="es-ES" altLang="en-US" sz="2200" dirty="0"/>
              <a:t>Tel: (312) 578-7653</a:t>
            </a:r>
          </a:p>
          <a:p>
            <a:pPr algn="ctr">
              <a:lnSpc>
                <a:spcPct val="80000"/>
              </a:lnSpc>
              <a:buFontTx/>
              <a:buNone/>
            </a:pPr>
            <a:r>
              <a:rPr lang="es-ES" altLang="en-US" sz="2200" dirty="0">
                <a:hlinkClick r:id="rId2"/>
              </a:rPr>
              <a:t>deckler@pretzel-stouffer.com</a:t>
            </a:r>
            <a:endParaRPr lang="es-ES" altLang="en-US" sz="2200" dirty="0"/>
          </a:p>
          <a:p>
            <a:pPr algn="ctr">
              <a:lnSpc>
                <a:spcPct val="80000"/>
              </a:lnSpc>
              <a:buFontTx/>
              <a:buNone/>
            </a:pPr>
            <a:endParaRPr lang="en-US" altLang="en-US" sz="2200" dirty="0"/>
          </a:p>
          <a:p>
            <a:pPr>
              <a:lnSpc>
                <a:spcPct val="80000"/>
              </a:lnSpc>
              <a:buFontTx/>
              <a:buNone/>
            </a:pPr>
            <a:endParaRPr lang="en-US" altLang="en-US" sz="2200" dirty="0"/>
          </a:p>
        </p:txBody>
      </p:sp>
      <p:sp>
        <p:nvSpPr>
          <p:cNvPr id="4" name="Rectangle 3">
            <a:extLst>
              <a:ext uri="{FF2B5EF4-FFF2-40B4-BE49-F238E27FC236}">
                <a16:creationId xmlns:a16="http://schemas.microsoft.com/office/drawing/2014/main" id="{F54A9A36-7345-4EA5-84BA-0ECC8E3B14FE}"/>
              </a:ext>
            </a:extLst>
          </p:cNvPr>
          <p:cNvSpPr txBox="1">
            <a:spLocks noChangeArrowheads="1"/>
          </p:cNvSpPr>
          <p:nvPr/>
        </p:nvSpPr>
        <p:spPr bwMode="auto">
          <a:xfrm>
            <a:off x="4876800" y="2858655"/>
            <a:ext cx="3810000"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80000"/>
              </a:lnSpc>
              <a:buFontTx/>
              <a:buNone/>
            </a:pPr>
            <a:r>
              <a:rPr lang="en-US" altLang="en-US" sz="2200" dirty="0"/>
              <a:t>Matthew J. Ligda</a:t>
            </a:r>
          </a:p>
          <a:p>
            <a:pPr algn="ctr">
              <a:lnSpc>
                <a:spcPct val="80000"/>
              </a:lnSpc>
              <a:buFontTx/>
              <a:buNone/>
            </a:pPr>
            <a:r>
              <a:rPr lang="en-US" altLang="en-US" sz="2200" dirty="0"/>
              <a:t>Pretzel-Stouffer, Chartered</a:t>
            </a:r>
          </a:p>
          <a:p>
            <a:pPr algn="ctr">
              <a:lnSpc>
                <a:spcPct val="80000"/>
              </a:lnSpc>
              <a:buFontTx/>
              <a:buNone/>
            </a:pPr>
            <a:r>
              <a:rPr lang="en-US" altLang="en-US" sz="2200" dirty="0"/>
              <a:t>One South Wacker</a:t>
            </a:r>
          </a:p>
          <a:p>
            <a:pPr algn="ctr">
              <a:lnSpc>
                <a:spcPct val="80000"/>
              </a:lnSpc>
              <a:buFontTx/>
              <a:buNone/>
            </a:pPr>
            <a:r>
              <a:rPr lang="en-US" altLang="en-US" sz="2200" dirty="0"/>
              <a:t>Suite 2500</a:t>
            </a:r>
          </a:p>
          <a:p>
            <a:pPr algn="ctr">
              <a:lnSpc>
                <a:spcPct val="80000"/>
              </a:lnSpc>
              <a:buFontTx/>
              <a:buNone/>
            </a:pPr>
            <a:r>
              <a:rPr lang="en-US" altLang="en-US" sz="2200" dirty="0"/>
              <a:t>Chicago, Illinois 60606</a:t>
            </a:r>
            <a:endParaRPr lang="es-ES" altLang="en-US" sz="2200" dirty="0"/>
          </a:p>
          <a:p>
            <a:pPr algn="ctr">
              <a:lnSpc>
                <a:spcPct val="80000"/>
              </a:lnSpc>
              <a:buFontTx/>
              <a:buNone/>
            </a:pPr>
            <a:r>
              <a:rPr lang="es-ES" altLang="en-US" sz="2200" dirty="0"/>
              <a:t>Tel: (312) 578-7442</a:t>
            </a:r>
          </a:p>
          <a:p>
            <a:pPr algn="ctr">
              <a:lnSpc>
                <a:spcPct val="80000"/>
              </a:lnSpc>
              <a:buFontTx/>
              <a:buNone/>
            </a:pPr>
            <a:r>
              <a:rPr lang="es-ES" altLang="en-US" sz="2200" dirty="0">
                <a:hlinkClick r:id="rId2"/>
              </a:rPr>
              <a:t>mligda@pretzel-stouffer.com</a:t>
            </a:r>
            <a:endParaRPr lang="es-ES" altLang="en-US" sz="2200" dirty="0"/>
          </a:p>
          <a:p>
            <a:pPr algn="ctr">
              <a:lnSpc>
                <a:spcPct val="80000"/>
              </a:lnSpc>
              <a:buFontTx/>
              <a:buNone/>
            </a:pPr>
            <a:endParaRPr lang="en-US" altLang="en-US" sz="2200" dirty="0"/>
          </a:p>
          <a:p>
            <a:pPr>
              <a:lnSpc>
                <a:spcPct val="80000"/>
              </a:lnSpc>
              <a:buFontTx/>
              <a:buNone/>
            </a:pPr>
            <a:endParaRPr lang="en-US" altLang="en-US"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CD37A-52A9-4E64-B060-3FF15398CF6A}"/>
              </a:ext>
            </a:extLst>
          </p:cNvPr>
          <p:cNvSpPr>
            <a:spLocks noGrp="1"/>
          </p:cNvSpPr>
          <p:nvPr>
            <p:ph type="title"/>
          </p:nvPr>
        </p:nvSpPr>
        <p:spPr>
          <a:xfrm>
            <a:off x="457200" y="1828800"/>
            <a:ext cx="8153400" cy="533400"/>
          </a:xfrm>
        </p:spPr>
        <p:txBody>
          <a:bodyPr/>
          <a:lstStyle/>
          <a:p>
            <a:r>
              <a:rPr lang="en-US" b="1" i="0" u="none" strike="noStrike" baseline="0" dirty="0"/>
              <a:t>What is bad faith under Section 155?</a:t>
            </a:r>
            <a:endParaRPr lang="en-US" dirty="0"/>
          </a:p>
        </p:txBody>
      </p:sp>
      <p:sp>
        <p:nvSpPr>
          <p:cNvPr id="3" name="Content Placeholder 2">
            <a:extLst>
              <a:ext uri="{FF2B5EF4-FFF2-40B4-BE49-F238E27FC236}">
                <a16:creationId xmlns:a16="http://schemas.microsoft.com/office/drawing/2014/main" id="{A5DCA229-DD64-4CF0-ACFF-15F10A82DF04}"/>
              </a:ext>
            </a:extLst>
          </p:cNvPr>
          <p:cNvSpPr>
            <a:spLocks noGrp="1"/>
          </p:cNvSpPr>
          <p:nvPr>
            <p:ph idx="1"/>
          </p:nvPr>
        </p:nvSpPr>
        <p:spPr>
          <a:xfrm>
            <a:off x="457200" y="2667000"/>
            <a:ext cx="8153400" cy="3505200"/>
          </a:xfrm>
        </p:spPr>
        <p:txBody>
          <a:bodyPr/>
          <a:lstStyle/>
          <a:p>
            <a:r>
              <a:rPr lang="en-US" sz="2000" b="0" i="0" u="none" strike="noStrike" baseline="0" dirty="0"/>
              <a:t>The text of Section 155 is:</a:t>
            </a:r>
          </a:p>
          <a:p>
            <a:endParaRPr lang="en-US" sz="2000" b="0" i="0" u="none" strike="noStrike" baseline="0" dirty="0"/>
          </a:p>
          <a:p>
            <a:pPr marL="0" indent="0" algn="just">
              <a:buNone/>
            </a:pPr>
            <a:r>
              <a:rPr lang="en-US" sz="2000" dirty="0"/>
              <a:t>“In any action by or against a company wherein there is in issue the liability of a company on a policy or policies of insurance or the amount of the loss payable thereunder, or for an unreasonable delay in settling a claim, and it appears to the court that such action or delay is vexatious or unreasonable, the court may allow as part of the taxable costs in the action reasonable attorney fees.”</a:t>
            </a:r>
            <a:endParaRPr lang="en-US" sz="2000" b="0" i="0" u="none" strike="noStrike" baseline="0" dirty="0"/>
          </a:p>
        </p:txBody>
      </p:sp>
    </p:spTree>
    <p:extLst>
      <p:ext uri="{BB962C8B-B14F-4D97-AF65-F5344CB8AC3E}">
        <p14:creationId xmlns:p14="http://schemas.microsoft.com/office/powerpoint/2010/main" val="225352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CD37A-52A9-4E64-B060-3FF15398CF6A}"/>
              </a:ext>
            </a:extLst>
          </p:cNvPr>
          <p:cNvSpPr>
            <a:spLocks noGrp="1"/>
          </p:cNvSpPr>
          <p:nvPr>
            <p:ph type="title"/>
          </p:nvPr>
        </p:nvSpPr>
        <p:spPr>
          <a:xfrm>
            <a:off x="457200" y="1828800"/>
            <a:ext cx="8153400" cy="533400"/>
          </a:xfrm>
        </p:spPr>
        <p:txBody>
          <a:bodyPr/>
          <a:lstStyle/>
          <a:p>
            <a:r>
              <a:rPr lang="en-US" b="1" i="0" u="none" strike="noStrike" baseline="0" dirty="0"/>
              <a:t>What is bad faith under Section 155?</a:t>
            </a:r>
            <a:endParaRPr lang="en-US" dirty="0"/>
          </a:p>
        </p:txBody>
      </p:sp>
      <p:sp>
        <p:nvSpPr>
          <p:cNvPr id="3" name="Content Placeholder 2">
            <a:extLst>
              <a:ext uri="{FF2B5EF4-FFF2-40B4-BE49-F238E27FC236}">
                <a16:creationId xmlns:a16="http://schemas.microsoft.com/office/drawing/2014/main" id="{A5DCA229-DD64-4CF0-ACFF-15F10A82DF04}"/>
              </a:ext>
            </a:extLst>
          </p:cNvPr>
          <p:cNvSpPr>
            <a:spLocks noGrp="1"/>
          </p:cNvSpPr>
          <p:nvPr>
            <p:ph idx="1"/>
          </p:nvPr>
        </p:nvSpPr>
        <p:spPr>
          <a:xfrm>
            <a:off x="457200" y="2667000"/>
            <a:ext cx="8153400" cy="3505200"/>
          </a:xfrm>
        </p:spPr>
        <p:txBody>
          <a:bodyPr/>
          <a:lstStyle/>
          <a:p>
            <a:r>
              <a:rPr lang="en-US" sz="1600" b="0" i="0" u="none" strike="noStrike" baseline="0" dirty="0"/>
              <a:t>In determining whether an insurance company has been vexatious and unreasonable, the court looks to the totality of the circumstances and not a single factor but it is “</a:t>
            </a:r>
            <a:r>
              <a:rPr lang="en-US" sz="1600" b="1" i="0" u="sng" strike="noStrike" baseline="0" dirty="0"/>
              <a:t>the attitude of the defendant which must be examined</a:t>
            </a:r>
            <a:r>
              <a:rPr lang="en-US" sz="1600" b="0" i="0" u="none" strike="noStrike" baseline="0" dirty="0"/>
              <a:t>.”  </a:t>
            </a:r>
            <a:r>
              <a:rPr lang="en-US" sz="1600" b="0" i="1" u="none" strike="noStrike" baseline="0" dirty="0"/>
              <a:t>Green v. International Insurance Company</a:t>
            </a:r>
            <a:r>
              <a:rPr lang="en-US" sz="1600" b="0" i="0" u="none" strike="noStrike" baseline="0" dirty="0"/>
              <a:t>, 238 Ill. App. 3d 929, 935 (2</a:t>
            </a:r>
            <a:r>
              <a:rPr lang="en-US" sz="1600" b="0" i="0" u="none" strike="noStrike" dirty="0"/>
              <a:t>nd</a:t>
            </a:r>
            <a:r>
              <a:rPr lang="en-US" sz="1600" b="0" i="0" u="none" strike="noStrike" baseline="0" dirty="0"/>
              <a:t> Dist. 1992) (emphasis added). </a:t>
            </a:r>
          </a:p>
          <a:p>
            <a:endParaRPr lang="en-US" sz="1600" b="0" i="0" u="none" strike="noStrike" baseline="0" dirty="0"/>
          </a:p>
          <a:p>
            <a:r>
              <a:rPr lang="en-US" sz="1600" b="0" i="0" u="none" strike="noStrike" baseline="0" dirty="0"/>
              <a:t>An attitude by an insurer which is not only vexatious, but “irritating, exasperating, and provoking” support relief under Section 155.  </a:t>
            </a:r>
            <a:r>
              <a:rPr lang="en-US" sz="1600" b="0" i="1" u="none" strike="noStrike" baseline="0" dirty="0" err="1"/>
              <a:t>Deverman</a:t>
            </a:r>
            <a:r>
              <a:rPr lang="en-US" sz="1600" b="0" i="1" u="none" strike="noStrike" baseline="0" dirty="0"/>
              <a:t> v. Country Mutual Insurance Company</a:t>
            </a:r>
            <a:r>
              <a:rPr lang="en-US" sz="1600" b="0" i="0" u="none" strike="noStrike" baseline="0" dirty="0"/>
              <a:t>, 56 Ill .App. 3d 122, 124 (4</a:t>
            </a:r>
            <a:r>
              <a:rPr lang="en-US" sz="1600" b="0" i="0" u="none" strike="noStrike" dirty="0"/>
              <a:t>th</a:t>
            </a:r>
            <a:r>
              <a:rPr lang="en-US" sz="1600" b="0" i="0" u="none" strike="noStrike" baseline="0" dirty="0"/>
              <a:t> Dist. 1978). </a:t>
            </a:r>
          </a:p>
          <a:p>
            <a:endParaRPr lang="en-US" sz="1600" b="0" i="0" u="none" strike="noStrike" baseline="0" dirty="0"/>
          </a:p>
          <a:p>
            <a:r>
              <a:rPr lang="en-US" sz="1600" b="0" i="0" u="none" strike="noStrike" baseline="0" dirty="0"/>
              <a:t>In dealing with insureds on first-party claims, claimants and claimants’ counsel on third-party claims, you can disagree, but you can’t be disagreeable.  </a:t>
            </a:r>
          </a:p>
        </p:txBody>
      </p:sp>
    </p:spTree>
    <p:extLst>
      <p:ext uri="{BB962C8B-B14F-4D97-AF65-F5344CB8AC3E}">
        <p14:creationId xmlns:p14="http://schemas.microsoft.com/office/powerpoint/2010/main" val="1973838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CD37A-52A9-4E64-B060-3FF15398CF6A}"/>
              </a:ext>
            </a:extLst>
          </p:cNvPr>
          <p:cNvSpPr>
            <a:spLocks noGrp="1"/>
          </p:cNvSpPr>
          <p:nvPr>
            <p:ph type="title"/>
          </p:nvPr>
        </p:nvSpPr>
        <p:spPr>
          <a:xfrm>
            <a:off x="457200" y="1828800"/>
            <a:ext cx="8153400" cy="533400"/>
          </a:xfrm>
        </p:spPr>
        <p:txBody>
          <a:bodyPr/>
          <a:lstStyle/>
          <a:p>
            <a:r>
              <a:rPr lang="en-US" b="1" i="0" u="none" strike="noStrike" baseline="0" dirty="0"/>
              <a:t>What is bad faith under Section 155?</a:t>
            </a:r>
            <a:endParaRPr lang="en-US" dirty="0"/>
          </a:p>
        </p:txBody>
      </p:sp>
      <p:sp>
        <p:nvSpPr>
          <p:cNvPr id="3" name="Content Placeholder 2">
            <a:extLst>
              <a:ext uri="{FF2B5EF4-FFF2-40B4-BE49-F238E27FC236}">
                <a16:creationId xmlns:a16="http://schemas.microsoft.com/office/drawing/2014/main" id="{A5DCA229-DD64-4CF0-ACFF-15F10A82DF04}"/>
              </a:ext>
            </a:extLst>
          </p:cNvPr>
          <p:cNvSpPr>
            <a:spLocks noGrp="1"/>
          </p:cNvSpPr>
          <p:nvPr>
            <p:ph idx="1"/>
          </p:nvPr>
        </p:nvSpPr>
        <p:spPr>
          <a:xfrm>
            <a:off x="457200" y="2514600"/>
            <a:ext cx="8153400" cy="3276600"/>
          </a:xfrm>
        </p:spPr>
        <p:txBody>
          <a:bodyPr/>
          <a:lstStyle/>
          <a:p>
            <a:pPr algn="just"/>
            <a:r>
              <a:rPr lang="en-US" sz="1600" dirty="0">
                <a:effectLst/>
                <a:ea typeface="Calibri" panose="020F0502020204030204" pitchFamily="34" charset="0"/>
              </a:rPr>
              <a:t>It is well settled that “assertions of legitimate policy defenses and denials based on a policy’s express wording are inappropriate for invoking” Section 155.  </a:t>
            </a:r>
            <a:r>
              <a:rPr lang="en-US" sz="1600" i="1" dirty="0" err="1">
                <a:effectLst/>
                <a:ea typeface="Calibri" panose="020F0502020204030204" pitchFamily="34" charset="0"/>
              </a:rPr>
              <a:t>Scudella</a:t>
            </a:r>
            <a:r>
              <a:rPr lang="en-US" sz="1600" i="1" dirty="0">
                <a:effectLst/>
                <a:ea typeface="Calibri" panose="020F0502020204030204" pitchFamily="34" charset="0"/>
              </a:rPr>
              <a:t> v. Illinois Farmers Insurance Co.,</a:t>
            </a:r>
            <a:r>
              <a:rPr lang="en-US" sz="1600" dirty="0">
                <a:effectLst/>
                <a:ea typeface="Calibri" panose="020F0502020204030204" pitchFamily="34" charset="0"/>
              </a:rPr>
              <a:t> 174 Ill. App.3d 245, 255 (1st Dist. 1988); </a:t>
            </a:r>
            <a:r>
              <a:rPr lang="en-US" sz="1600" i="1" dirty="0">
                <a:effectLst/>
                <a:ea typeface="Calibri" panose="020F0502020204030204" pitchFamily="34" charset="0"/>
              </a:rPr>
              <a:t>see also, Cummings Foods, Inc. v. Great Central Insurance Co., </a:t>
            </a:r>
            <a:r>
              <a:rPr lang="en-US" sz="1600" dirty="0">
                <a:effectLst/>
                <a:ea typeface="Calibri" panose="020F0502020204030204" pitchFamily="34" charset="0"/>
              </a:rPr>
              <a:t>108 Ill. App.3d 250 (4th Dist. 1982). </a:t>
            </a:r>
          </a:p>
          <a:p>
            <a:pPr marL="0" indent="0" algn="just">
              <a:buNone/>
            </a:pPr>
            <a:endParaRPr lang="en-US" sz="1600" dirty="0">
              <a:effectLst/>
              <a:ea typeface="Calibri" panose="020F0502020204030204" pitchFamily="34" charset="0"/>
            </a:endParaRPr>
          </a:p>
          <a:p>
            <a:pPr algn="just"/>
            <a:r>
              <a:rPr lang="en-US" sz="1600" dirty="0">
                <a:effectLst/>
                <a:ea typeface="Calibri" panose="020F0502020204030204" pitchFamily="34" charset="0"/>
              </a:rPr>
              <a:t>A </a:t>
            </a:r>
            <a:r>
              <a:rPr lang="en-US" sz="1600" i="1" dirty="0">
                <a:effectLst/>
                <a:ea typeface="Calibri" panose="020F0502020204030204" pitchFamily="34" charset="0"/>
              </a:rPr>
              <a:t>bona fide</a:t>
            </a:r>
            <a:r>
              <a:rPr lang="en-US" sz="1600" dirty="0">
                <a:effectLst/>
                <a:ea typeface="Calibri" panose="020F0502020204030204" pitchFamily="34" charset="0"/>
              </a:rPr>
              <a:t> dispute is one that is “‘[r]</a:t>
            </a:r>
            <a:r>
              <a:rPr lang="en-US" sz="1600" dirty="0" err="1">
                <a:effectLst/>
                <a:ea typeface="Calibri" panose="020F0502020204030204" pitchFamily="34" charset="0"/>
              </a:rPr>
              <a:t>eal</a:t>
            </a:r>
            <a:r>
              <a:rPr lang="en-US" sz="1600" dirty="0">
                <a:effectLst/>
                <a:ea typeface="Calibri" panose="020F0502020204030204" pitchFamily="34" charset="0"/>
              </a:rPr>
              <a:t>, actual, genuine, and not feigned.’” </a:t>
            </a:r>
            <a:r>
              <a:rPr lang="en-US" sz="1600" i="1" dirty="0">
                <a:effectLst/>
                <a:ea typeface="Calibri" panose="020F0502020204030204" pitchFamily="34" charset="0"/>
              </a:rPr>
              <a:t>Illinois Founders Insurance Co. v. Williams</a:t>
            </a:r>
            <a:r>
              <a:rPr lang="en-US" sz="1600" dirty="0">
                <a:effectLst/>
                <a:ea typeface="Calibri" panose="020F0502020204030204" pitchFamily="34" charset="0"/>
              </a:rPr>
              <a:t>, 2015 IL App (1st) 122481, ¶ 33, quoting </a:t>
            </a:r>
            <a:r>
              <a:rPr lang="en-US" sz="1600" i="1" dirty="0">
                <a:effectLst/>
                <a:ea typeface="Calibri" panose="020F0502020204030204" pitchFamily="34" charset="0"/>
              </a:rPr>
              <a:t>McGee v. State Farm Fire &amp; Casualty Co.</a:t>
            </a:r>
            <a:r>
              <a:rPr lang="en-US" sz="1600" dirty="0">
                <a:effectLst/>
                <a:ea typeface="Calibri" panose="020F0502020204030204" pitchFamily="34" charset="0"/>
              </a:rPr>
              <a:t>, 315 Ill. App. 3d 673, 683 (2nd Dist. 2000), quoting Black's Law Dictionary 177 (6th ed. 1990)). </a:t>
            </a:r>
          </a:p>
          <a:p>
            <a:pPr marL="0" indent="0" algn="just">
              <a:buNone/>
            </a:pPr>
            <a:endParaRPr lang="en-US" sz="1600" dirty="0">
              <a:effectLst/>
              <a:ea typeface="Calibri" panose="020F0502020204030204" pitchFamily="34" charset="0"/>
            </a:endParaRPr>
          </a:p>
          <a:p>
            <a:pPr algn="just"/>
            <a:r>
              <a:rPr lang="en-US" sz="1600" dirty="0">
                <a:effectLst/>
                <a:ea typeface="Calibri" panose="020F0502020204030204" pitchFamily="34" charset="0"/>
              </a:rPr>
              <a:t>In fact, where an insurer “reasonably </a:t>
            </a:r>
            <a:r>
              <a:rPr lang="en-US" sz="1600" dirty="0" err="1">
                <a:effectLst/>
                <a:ea typeface="Calibri" panose="020F0502020204030204" pitchFamily="34" charset="0"/>
              </a:rPr>
              <a:t>relie</a:t>
            </a:r>
            <a:r>
              <a:rPr lang="en-US" sz="1600" dirty="0">
                <a:effectLst/>
                <a:ea typeface="Calibri" panose="020F0502020204030204" pitchFamily="34" charset="0"/>
              </a:rPr>
              <a:t>[s] upon evidence sufficient to form a </a:t>
            </a:r>
            <a:r>
              <a:rPr lang="en-US" sz="1600" i="1" dirty="0">
                <a:effectLst/>
                <a:ea typeface="Calibri" panose="020F0502020204030204" pitchFamily="34" charset="0"/>
              </a:rPr>
              <a:t>bona fide</a:t>
            </a:r>
            <a:r>
              <a:rPr lang="en-US" sz="1600" dirty="0">
                <a:effectLst/>
                <a:ea typeface="Calibri" panose="020F0502020204030204" pitchFamily="34" charset="0"/>
              </a:rPr>
              <a:t> dispute,” that insurer has not acted unreasonably or vexatiously under section 155. </a:t>
            </a:r>
            <a:r>
              <a:rPr lang="en-US" sz="1600" i="1" dirty="0">
                <a:effectLst/>
                <a:ea typeface="Calibri" panose="020F0502020204030204" pitchFamily="34" charset="0"/>
              </a:rPr>
              <a:t>Id</a:t>
            </a:r>
            <a:r>
              <a:rPr lang="en-US" sz="1600" dirty="0">
                <a:effectLst/>
                <a:ea typeface="Calibri" panose="020F0502020204030204" pitchFamily="34" charset="0"/>
              </a:rPr>
              <a:t>. </a:t>
            </a:r>
            <a:endParaRPr lang="en-US" sz="1600" dirty="0"/>
          </a:p>
        </p:txBody>
      </p:sp>
    </p:spTree>
    <p:extLst>
      <p:ext uri="{BB962C8B-B14F-4D97-AF65-F5344CB8AC3E}">
        <p14:creationId xmlns:p14="http://schemas.microsoft.com/office/powerpoint/2010/main" val="3305163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CD37A-52A9-4E64-B060-3FF15398CF6A}"/>
              </a:ext>
            </a:extLst>
          </p:cNvPr>
          <p:cNvSpPr>
            <a:spLocks noGrp="1"/>
          </p:cNvSpPr>
          <p:nvPr>
            <p:ph type="title"/>
          </p:nvPr>
        </p:nvSpPr>
        <p:spPr>
          <a:xfrm>
            <a:off x="457200" y="1828800"/>
            <a:ext cx="8153400" cy="533400"/>
          </a:xfrm>
        </p:spPr>
        <p:txBody>
          <a:bodyPr/>
          <a:lstStyle/>
          <a:p>
            <a:r>
              <a:rPr lang="en-US" b="1" i="0" u="none" strike="noStrike" baseline="0" dirty="0"/>
              <a:t>What is Section 154.5?</a:t>
            </a:r>
            <a:endParaRPr lang="en-US" dirty="0"/>
          </a:p>
        </p:txBody>
      </p:sp>
      <p:sp>
        <p:nvSpPr>
          <p:cNvPr id="3" name="Content Placeholder 2">
            <a:extLst>
              <a:ext uri="{FF2B5EF4-FFF2-40B4-BE49-F238E27FC236}">
                <a16:creationId xmlns:a16="http://schemas.microsoft.com/office/drawing/2014/main" id="{A5DCA229-DD64-4CF0-ACFF-15F10A82DF04}"/>
              </a:ext>
            </a:extLst>
          </p:cNvPr>
          <p:cNvSpPr>
            <a:spLocks noGrp="1"/>
          </p:cNvSpPr>
          <p:nvPr>
            <p:ph idx="1"/>
          </p:nvPr>
        </p:nvSpPr>
        <p:spPr>
          <a:xfrm>
            <a:off x="457200" y="2514600"/>
            <a:ext cx="8153400" cy="3276600"/>
          </a:xfrm>
        </p:spPr>
        <p:txBody>
          <a:bodyPr/>
          <a:lstStyle/>
          <a:p>
            <a:pPr marL="0" indent="0" algn="just">
              <a:buNone/>
            </a:pPr>
            <a:r>
              <a:rPr lang="en-US" sz="2400" i="0" dirty="0">
                <a:solidFill>
                  <a:srgbClr val="212529"/>
                </a:solidFill>
                <a:effectLst/>
                <a:cs typeface="Calibri" panose="020F0502020204030204" pitchFamily="34" charset="0"/>
              </a:rPr>
              <a:t>It is an improper claims practice for any domestic, foreign or alien company transacting business in this State to commit any of the acts contained in Section 154.6 if:</a:t>
            </a:r>
          </a:p>
          <a:p>
            <a:pPr marL="400050" lvl="1" indent="0" algn="just">
              <a:buNone/>
            </a:pPr>
            <a:r>
              <a:rPr lang="en-US" sz="2400" dirty="0">
                <a:effectLst/>
                <a:cs typeface="Calibri" panose="020F0502020204030204" pitchFamily="34" charset="0"/>
              </a:rPr>
              <a:t>(a)</a:t>
            </a:r>
            <a:r>
              <a:rPr lang="en-US" sz="2400" dirty="0">
                <a:cs typeface="Calibri" panose="020F0502020204030204" pitchFamily="34" charset="0"/>
              </a:rPr>
              <a:t> it is committed knowingly in violation of this Act or any rules promulgated hereunder; or</a:t>
            </a:r>
          </a:p>
          <a:p>
            <a:pPr marL="400050" lvl="1" indent="0" algn="just">
              <a:buNone/>
            </a:pPr>
            <a:r>
              <a:rPr lang="en-US" sz="2400" dirty="0">
                <a:effectLst/>
                <a:cs typeface="Calibri" panose="020F0502020204030204" pitchFamily="34" charset="0"/>
              </a:rPr>
              <a:t>(b)</a:t>
            </a:r>
            <a:r>
              <a:rPr lang="en-US" sz="2400" dirty="0">
                <a:cs typeface="Calibri" panose="020F0502020204030204" pitchFamily="34" charset="0"/>
              </a:rPr>
              <a:t> It has been committed with such frequency to indicate a persistent tendency to engage in that type of conduct.</a:t>
            </a:r>
          </a:p>
        </p:txBody>
      </p:sp>
    </p:spTree>
    <p:extLst>
      <p:ext uri="{BB962C8B-B14F-4D97-AF65-F5344CB8AC3E}">
        <p14:creationId xmlns:p14="http://schemas.microsoft.com/office/powerpoint/2010/main" val="910588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CD37A-52A9-4E64-B060-3FF15398CF6A}"/>
              </a:ext>
            </a:extLst>
          </p:cNvPr>
          <p:cNvSpPr>
            <a:spLocks noGrp="1"/>
          </p:cNvSpPr>
          <p:nvPr>
            <p:ph type="title"/>
          </p:nvPr>
        </p:nvSpPr>
        <p:spPr>
          <a:xfrm>
            <a:off x="457200" y="1828800"/>
            <a:ext cx="8153400" cy="533400"/>
          </a:xfrm>
        </p:spPr>
        <p:txBody>
          <a:bodyPr/>
          <a:lstStyle/>
          <a:p>
            <a:r>
              <a:rPr lang="en-US" b="1" i="0" u="none" strike="noStrike" baseline="0" dirty="0"/>
              <a:t>What is Section 154.6?</a:t>
            </a:r>
            <a:endParaRPr lang="en-US" dirty="0"/>
          </a:p>
        </p:txBody>
      </p:sp>
      <p:sp>
        <p:nvSpPr>
          <p:cNvPr id="3" name="Content Placeholder 2">
            <a:extLst>
              <a:ext uri="{FF2B5EF4-FFF2-40B4-BE49-F238E27FC236}">
                <a16:creationId xmlns:a16="http://schemas.microsoft.com/office/drawing/2014/main" id="{A5DCA229-DD64-4CF0-ACFF-15F10A82DF04}"/>
              </a:ext>
            </a:extLst>
          </p:cNvPr>
          <p:cNvSpPr>
            <a:spLocks noGrp="1"/>
          </p:cNvSpPr>
          <p:nvPr>
            <p:ph idx="1"/>
          </p:nvPr>
        </p:nvSpPr>
        <p:spPr>
          <a:xfrm>
            <a:off x="457200" y="2514600"/>
            <a:ext cx="8153400" cy="3276600"/>
          </a:xfrm>
        </p:spPr>
        <p:txBody>
          <a:bodyPr/>
          <a:lstStyle/>
          <a:p>
            <a:pPr marL="0" indent="0" algn="just">
              <a:buNone/>
            </a:pPr>
            <a:r>
              <a:rPr lang="en-US" sz="2000" b="0" i="0" dirty="0">
                <a:effectLst/>
              </a:rPr>
              <a:t>Acts constituting improper claims practice.  Any of the following acts by a company, if committed without just cause and in violation of Section 154.5, constitutes an improper claims practice:</a:t>
            </a:r>
          </a:p>
          <a:p>
            <a:pPr marL="0" indent="0" algn="just">
              <a:buNone/>
            </a:pPr>
            <a:endParaRPr lang="en-US" sz="2000" b="0" i="0" dirty="0">
              <a:effectLst/>
            </a:endParaRPr>
          </a:p>
          <a:p>
            <a:pPr marL="400050" lvl="1" indent="0" algn="just">
              <a:buNone/>
            </a:pPr>
            <a:r>
              <a:rPr lang="en-US" sz="2000" b="0" i="0" dirty="0">
                <a:effectLst/>
              </a:rPr>
              <a:t>(a) Knowingly misrepresenting to claimants and insureds relevant facts or policy provisions relating to coverages at issue;</a:t>
            </a:r>
          </a:p>
          <a:p>
            <a:pPr marL="400050" lvl="1" indent="0" algn="just">
              <a:buNone/>
            </a:pPr>
            <a:endParaRPr lang="en-US" sz="2000" b="0" i="0" dirty="0">
              <a:effectLst/>
            </a:endParaRPr>
          </a:p>
          <a:p>
            <a:pPr marL="400050" lvl="1" indent="0" algn="just">
              <a:buNone/>
            </a:pPr>
            <a:r>
              <a:rPr lang="en-US" sz="2000" b="0" i="0" dirty="0">
                <a:effectLst/>
              </a:rPr>
              <a:t>(b) Failing to acknowledge with reasonable promptness pertinent communications with respect to claims arising under its policies; …</a:t>
            </a:r>
          </a:p>
        </p:txBody>
      </p:sp>
    </p:spTree>
    <p:extLst>
      <p:ext uri="{BB962C8B-B14F-4D97-AF65-F5344CB8AC3E}">
        <p14:creationId xmlns:p14="http://schemas.microsoft.com/office/powerpoint/2010/main" val="3595010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CD37A-52A9-4E64-B060-3FF15398CF6A}"/>
              </a:ext>
            </a:extLst>
          </p:cNvPr>
          <p:cNvSpPr>
            <a:spLocks noGrp="1"/>
          </p:cNvSpPr>
          <p:nvPr>
            <p:ph type="title"/>
          </p:nvPr>
        </p:nvSpPr>
        <p:spPr>
          <a:xfrm>
            <a:off x="457200" y="1828800"/>
            <a:ext cx="8153400" cy="533400"/>
          </a:xfrm>
        </p:spPr>
        <p:txBody>
          <a:bodyPr/>
          <a:lstStyle/>
          <a:p>
            <a:r>
              <a:rPr lang="en-US" b="1" i="0" u="none" strike="noStrike" baseline="0" dirty="0"/>
              <a:t>What is Section 154.6?</a:t>
            </a:r>
            <a:endParaRPr lang="en-US" dirty="0"/>
          </a:p>
        </p:txBody>
      </p:sp>
      <p:sp>
        <p:nvSpPr>
          <p:cNvPr id="3" name="Content Placeholder 2">
            <a:extLst>
              <a:ext uri="{FF2B5EF4-FFF2-40B4-BE49-F238E27FC236}">
                <a16:creationId xmlns:a16="http://schemas.microsoft.com/office/drawing/2014/main" id="{A5DCA229-DD64-4CF0-ACFF-15F10A82DF04}"/>
              </a:ext>
            </a:extLst>
          </p:cNvPr>
          <p:cNvSpPr>
            <a:spLocks noGrp="1"/>
          </p:cNvSpPr>
          <p:nvPr>
            <p:ph idx="1"/>
          </p:nvPr>
        </p:nvSpPr>
        <p:spPr>
          <a:xfrm>
            <a:off x="457200" y="2369127"/>
            <a:ext cx="8153400" cy="3276600"/>
          </a:xfrm>
        </p:spPr>
        <p:txBody>
          <a:bodyPr/>
          <a:lstStyle/>
          <a:p>
            <a:pPr marL="0" indent="0" algn="just">
              <a:buNone/>
            </a:pPr>
            <a:r>
              <a:rPr lang="en-US" sz="1800" b="0" i="0" dirty="0">
                <a:effectLst/>
              </a:rPr>
              <a:t>(e) Compelling policyholders to institute suits to recover amounts due under its policies by offering substantially less than the amounts ultimately recovered in suits brought by them; …</a:t>
            </a:r>
          </a:p>
          <a:p>
            <a:pPr marL="0" indent="0" algn="just">
              <a:buNone/>
            </a:pPr>
            <a:r>
              <a:rPr lang="en-US" sz="1800" b="0" i="0" dirty="0">
                <a:effectLst/>
              </a:rPr>
              <a:t>(h) Refusing to pay claims without conducting a reasonable investigation based on all available information;</a:t>
            </a:r>
          </a:p>
          <a:p>
            <a:pPr marL="0" indent="0" algn="just">
              <a:buNone/>
            </a:pPr>
            <a:r>
              <a:rPr lang="en-US" sz="1800" b="0" i="0" dirty="0">
                <a:effectLst/>
              </a:rPr>
              <a:t>(</a:t>
            </a:r>
            <a:r>
              <a:rPr lang="en-US" sz="1800" b="0" i="0" dirty="0" err="1">
                <a:effectLst/>
              </a:rPr>
              <a:t>i</a:t>
            </a:r>
            <a:r>
              <a:rPr lang="en-US" sz="1800" b="0" i="0" dirty="0">
                <a:effectLst/>
              </a:rPr>
              <a:t>) Failing to affirm or deny coverage of claims within a reasonable time after proof of loss statements have been completed;</a:t>
            </a:r>
          </a:p>
          <a:p>
            <a:pPr marL="0" indent="0" algn="just">
              <a:buNone/>
            </a:pPr>
            <a:r>
              <a:rPr lang="en-US" sz="1800" b="0" i="0" dirty="0">
                <a:effectLst/>
              </a:rPr>
              <a:t>(j) Attempting to settle a claim for less than the amount to which a reasonable person would believe the claimant was entitled, by reference to written or printed advertising material accompanying or made part of an application or establishing unreasonable caps or limits on paint or materials when estimating vehicle repairs;</a:t>
            </a:r>
          </a:p>
        </p:txBody>
      </p:sp>
    </p:spTree>
    <p:extLst>
      <p:ext uri="{BB962C8B-B14F-4D97-AF65-F5344CB8AC3E}">
        <p14:creationId xmlns:p14="http://schemas.microsoft.com/office/powerpoint/2010/main" val="2173039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CD37A-52A9-4E64-B060-3FF15398CF6A}"/>
              </a:ext>
            </a:extLst>
          </p:cNvPr>
          <p:cNvSpPr>
            <a:spLocks noGrp="1"/>
          </p:cNvSpPr>
          <p:nvPr>
            <p:ph type="title"/>
          </p:nvPr>
        </p:nvSpPr>
        <p:spPr>
          <a:xfrm>
            <a:off x="457200" y="1828800"/>
            <a:ext cx="8153400" cy="533400"/>
          </a:xfrm>
        </p:spPr>
        <p:txBody>
          <a:bodyPr/>
          <a:lstStyle/>
          <a:p>
            <a:r>
              <a:rPr lang="en-US" b="1" i="0" u="none" strike="noStrike" baseline="0" dirty="0"/>
              <a:t>Can Section 154.6 Be Used to Advance a 155 Claim?</a:t>
            </a:r>
            <a:endParaRPr lang="en-US" dirty="0"/>
          </a:p>
        </p:txBody>
      </p:sp>
      <p:sp>
        <p:nvSpPr>
          <p:cNvPr id="3" name="Content Placeholder 2">
            <a:extLst>
              <a:ext uri="{FF2B5EF4-FFF2-40B4-BE49-F238E27FC236}">
                <a16:creationId xmlns:a16="http://schemas.microsoft.com/office/drawing/2014/main" id="{A5DCA229-DD64-4CF0-ACFF-15F10A82DF04}"/>
              </a:ext>
            </a:extLst>
          </p:cNvPr>
          <p:cNvSpPr>
            <a:spLocks noGrp="1"/>
          </p:cNvSpPr>
          <p:nvPr>
            <p:ph idx="1"/>
          </p:nvPr>
        </p:nvSpPr>
        <p:spPr>
          <a:xfrm>
            <a:off x="457200" y="2743199"/>
            <a:ext cx="8153400" cy="3352801"/>
          </a:xfrm>
        </p:spPr>
        <p:txBody>
          <a:bodyPr/>
          <a:lstStyle/>
          <a:p>
            <a:r>
              <a:rPr lang="en-US" sz="2000" b="0" i="0" u="none" strike="noStrike" baseline="0" dirty="0"/>
              <a:t>Maybe.</a:t>
            </a:r>
          </a:p>
          <a:p>
            <a:pPr algn="just"/>
            <a:r>
              <a:rPr lang="en-US" sz="2000" dirty="0"/>
              <a:t>“Section 154.6 [of the Insurance Code] lists acts committed by an insurance company that constitute improper claims practices.” </a:t>
            </a:r>
            <a:r>
              <a:rPr lang="en-US" sz="2000" i="1" dirty="0"/>
              <a:t>Area Erectors, Inc. v. Travelers Property Casualty Co. of America</a:t>
            </a:r>
            <a:r>
              <a:rPr lang="en-US" sz="2000" dirty="0"/>
              <a:t>, 2012 IL App (1st) 111764, ¶ 30. </a:t>
            </a:r>
          </a:p>
          <a:p>
            <a:pPr algn="just"/>
            <a:r>
              <a:rPr lang="en-US" sz="2000" dirty="0"/>
              <a:t>Section 154.6 is regulatory in nature and “does not give rise to a private remedy or cause of action by a policyholder against an insurer.” </a:t>
            </a:r>
            <a:r>
              <a:rPr lang="en-US" sz="2000" i="1" dirty="0"/>
              <a:t>Id</a:t>
            </a:r>
            <a:r>
              <a:rPr lang="en-US" sz="2000" dirty="0"/>
              <a:t>. </a:t>
            </a:r>
          </a:p>
          <a:p>
            <a:pPr algn="just"/>
            <a:r>
              <a:rPr lang="en-US" sz="2000" dirty="0"/>
              <a:t>However, a private cause of action does exist under section 155 of the Illinois Insurance Code. </a:t>
            </a:r>
            <a:r>
              <a:rPr lang="en-US" sz="2000" i="1" dirty="0"/>
              <a:t>Id</a:t>
            </a:r>
            <a:r>
              <a:rPr lang="en-US" sz="2000" dirty="0"/>
              <a:t>. ¶ 31. </a:t>
            </a:r>
            <a:endParaRPr lang="en-US" sz="2000" b="0" i="0" u="none" strike="noStrike" baseline="0" dirty="0"/>
          </a:p>
        </p:txBody>
      </p:sp>
    </p:spTree>
    <p:extLst>
      <p:ext uri="{BB962C8B-B14F-4D97-AF65-F5344CB8AC3E}">
        <p14:creationId xmlns:p14="http://schemas.microsoft.com/office/powerpoint/2010/main" val="156228342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1744</TotalTime>
  <Words>2651</Words>
  <Application>Microsoft Office PowerPoint</Application>
  <PresentationFormat>On-screen Show (4:3)</PresentationFormat>
  <Paragraphs>191</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TimesNewRomanPSMT</vt:lpstr>
      <vt:lpstr>Default Design</vt:lpstr>
      <vt:lpstr>YOU HAVE GOT TO HAVE GOOD FAITH</vt:lpstr>
      <vt:lpstr>Statutes and Regulations  Related to Good Faith</vt:lpstr>
      <vt:lpstr>What is bad faith under Section 155?</vt:lpstr>
      <vt:lpstr>What is bad faith under Section 155?</vt:lpstr>
      <vt:lpstr>What is bad faith under Section 155?</vt:lpstr>
      <vt:lpstr>What is Section 154.5?</vt:lpstr>
      <vt:lpstr>What is Section 154.6?</vt:lpstr>
      <vt:lpstr>What is Section 154.6?</vt:lpstr>
      <vt:lpstr>Can Section 154.6 Be Used to Advance a 155 Claim?</vt:lpstr>
      <vt:lpstr>Can Section 154.6 Be Used to Advance a 155 Claim?</vt:lpstr>
      <vt:lpstr>Can Section 154.6 Be Used to Advance a 155 Claim?</vt:lpstr>
      <vt:lpstr>Can Section 154.6 Be Used to Advance a 155 Claim?</vt:lpstr>
      <vt:lpstr>Kamin v. Country Casualty  Insurance Company</vt:lpstr>
      <vt:lpstr>Dealing with policy limit and  excess demands</vt:lpstr>
      <vt:lpstr>Manner to Handle Claims</vt:lpstr>
      <vt:lpstr>Typical Issues in Bad Faith Property Claims </vt:lpstr>
      <vt:lpstr>Where do we see Bad Faith Claims? </vt:lpstr>
      <vt:lpstr>Causation</vt:lpstr>
      <vt:lpstr>Preliminary Opinions and Careful Claim Notes </vt:lpstr>
      <vt:lpstr>Why Do I Want a Litigation Attorney?  </vt:lpstr>
      <vt:lpstr>Section 154.6 means you are not alone</vt:lpstr>
      <vt:lpstr>PowerPoint Presentation</vt:lpstr>
      <vt:lpstr>PowerPoint Presentation</vt:lpstr>
      <vt:lpstr>Section 919.50: Required Practices for all Insurance Companies </vt:lpstr>
      <vt:lpstr>PowerPoint Presentation</vt:lpstr>
    </vt:vector>
  </TitlesOfParts>
  <Company>CCN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Carlos Rodriguez</dc:creator>
  <cp:lastModifiedBy>Eckler, Donald P.</cp:lastModifiedBy>
  <cp:revision>54</cp:revision>
  <dcterms:created xsi:type="dcterms:W3CDTF">2011-05-12T19:46:00Z</dcterms:created>
  <dcterms:modified xsi:type="dcterms:W3CDTF">2021-04-14T08:39:53Z</dcterms:modified>
</cp:coreProperties>
</file>