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31"/>
  </p:handoutMasterIdLst>
  <p:sldIdLst>
    <p:sldId id="256" r:id="rId2"/>
    <p:sldId id="299" r:id="rId3"/>
    <p:sldId id="300" r:id="rId4"/>
    <p:sldId id="325" r:id="rId5"/>
    <p:sldId id="301" r:id="rId6"/>
    <p:sldId id="337" r:id="rId7"/>
    <p:sldId id="342" r:id="rId8"/>
    <p:sldId id="326" r:id="rId9"/>
    <p:sldId id="333" r:id="rId10"/>
    <p:sldId id="327" r:id="rId11"/>
    <p:sldId id="328" r:id="rId12"/>
    <p:sldId id="329" r:id="rId13"/>
    <p:sldId id="332" r:id="rId14"/>
    <p:sldId id="330" r:id="rId15"/>
    <p:sldId id="331" r:id="rId16"/>
    <p:sldId id="351" r:id="rId17"/>
    <p:sldId id="352" r:id="rId18"/>
    <p:sldId id="343" r:id="rId19"/>
    <p:sldId id="335" r:id="rId20"/>
    <p:sldId id="340" r:id="rId21"/>
    <p:sldId id="346" r:id="rId22"/>
    <p:sldId id="347" r:id="rId23"/>
    <p:sldId id="348" r:id="rId24"/>
    <p:sldId id="334" r:id="rId25"/>
    <p:sldId id="344" r:id="rId26"/>
    <p:sldId id="345" r:id="rId27"/>
    <p:sldId id="349" r:id="rId28"/>
    <p:sldId id="350" r:id="rId29"/>
    <p:sldId id="261" r:id="rId3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521415D9-36F7-43E2-AB2F-B90AF26B5E84}">
      <p14:sectionLst xmlns:p14="http://schemas.microsoft.com/office/powerpoint/2010/main">
        <p14:section name="Default Section" id="{62E943B0-0CD5-4EC9-B34D-EFC0711485B0}">
          <p14:sldIdLst>
            <p14:sldId id="256"/>
            <p14:sldId id="299"/>
            <p14:sldId id="300"/>
            <p14:sldId id="325"/>
            <p14:sldId id="301"/>
            <p14:sldId id="337"/>
            <p14:sldId id="342"/>
            <p14:sldId id="326"/>
            <p14:sldId id="333"/>
            <p14:sldId id="327"/>
            <p14:sldId id="328"/>
            <p14:sldId id="329"/>
            <p14:sldId id="332"/>
            <p14:sldId id="330"/>
            <p14:sldId id="331"/>
            <p14:sldId id="351"/>
            <p14:sldId id="352"/>
            <p14:sldId id="343"/>
            <p14:sldId id="335"/>
            <p14:sldId id="340"/>
            <p14:sldId id="346"/>
            <p14:sldId id="347"/>
            <p14:sldId id="348"/>
            <p14:sldId id="334"/>
            <p14:sldId id="344"/>
            <p14:sldId id="345"/>
            <p14:sldId id="349"/>
            <p14:sldId id="350"/>
            <p14:sldId id="261"/>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1F3FD"/>
    <a:srgbClr val="6EDB0B"/>
    <a:srgbClr val="EFF5FF"/>
    <a:srgbClr val="EBF2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488" autoAdjust="0"/>
    <p:restoredTop sz="94660"/>
  </p:normalViewPr>
  <p:slideViewPr>
    <p:cSldViewPr>
      <p:cViewPr varScale="1">
        <p:scale>
          <a:sx n="59" d="100"/>
          <a:sy n="59" d="100"/>
        </p:scale>
        <p:origin x="1280" y="6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81" d="100"/>
          <a:sy n="81" d="100"/>
        </p:scale>
        <p:origin x="1200"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B7646798-DEDD-4ADE-9177-615C55F0FCF8}"/>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ltLang="en-US"/>
          </a:p>
        </p:txBody>
      </p:sp>
      <p:sp>
        <p:nvSpPr>
          <p:cNvPr id="3075" name="Rectangle 3">
            <a:extLst>
              <a:ext uri="{FF2B5EF4-FFF2-40B4-BE49-F238E27FC236}">
                <a16:creationId xmlns:a16="http://schemas.microsoft.com/office/drawing/2014/main" id="{1BB32A84-0CD2-406E-A482-1E13869D7936}"/>
              </a:ext>
            </a:extLst>
          </p:cNvPr>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en-US"/>
          </a:p>
        </p:txBody>
      </p:sp>
      <p:sp>
        <p:nvSpPr>
          <p:cNvPr id="3076" name="Rectangle 4">
            <a:extLst>
              <a:ext uri="{FF2B5EF4-FFF2-40B4-BE49-F238E27FC236}">
                <a16:creationId xmlns:a16="http://schemas.microsoft.com/office/drawing/2014/main" id="{EF88EC53-C286-43DE-BAD2-F2DD844119FB}"/>
              </a:ext>
            </a:extLst>
          </p:cNvPr>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ltLang="en-US"/>
          </a:p>
        </p:txBody>
      </p:sp>
      <p:sp>
        <p:nvSpPr>
          <p:cNvPr id="3077" name="Rectangle 5">
            <a:extLst>
              <a:ext uri="{FF2B5EF4-FFF2-40B4-BE49-F238E27FC236}">
                <a16:creationId xmlns:a16="http://schemas.microsoft.com/office/drawing/2014/main" id="{911C8C91-90AE-47AB-8E85-FCD40CD4C153}"/>
              </a:ext>
            </a:extLst>
          </p:cNvPr>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3C80E48F-A720-4347-ADFC-6718E3E08C7F}" type="slidenum">
              <a:rPr lang="en-US" altLang="en-US"/>
              <a:pPr/>
              <a:t>‹#›</a:t>
            </a:fld>
            <a:endParaRPr lang="en-US" alt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6147" name="Rectangle 3">
            <a:extLst>
              <a:ext uri="{FF2B5EF4-FFF2-40B4-BE49-F238E27FC236}">
                <a16:creationId xmlns:a16="http://schemas.microsoft.com/office/drawing/2014/main" id="{2BAE7FCB-8BF3-4370-B044-E34AAD0A186C}"/>
              </a:ext>
            </a:extLst>
          </p:cNvPr>
          <p:cNvSpPr>
            <a:spLocks noGrp="1" noChangeArrowheads="1"/>
          </p:cNvSpPr>
          <p:nvPr>
            <p:ph type="ctrTitle"/>
          </p:nvPr>
        </p:nvSpPr>
        <p:spPr>
          <a:xfrm>
            <a:off x="685800" y="2130425"/>
            <a:ext cx="7772400" cy="1470025"/>
          </a:xfrm>
        </p:spPr>
        <p:txBody>
          <a:bodyPr/>
          <a:lstStyle>
            <a:lvl1pPr>
              <a:defRPr/>
            </a:lvl1pPr>
          </a:lstStyle>
          <a:p>
            <a:pPr lvl="0"/>
            <a:r>
              <a:rPr lang="en-US" altLang="en-US" noProof="0"/>
              <a:t>Click to edit Master title style</a:t>
            </a:r>
          </a:p>
        </p:txBody>
      </p:sp>
      <p:sp>
        <p:nvSpPr>
          <p:cNvPr id="6148" name="Rectangle 4">
            <a:extLst>
              <a:ext uri="{FF2B5EF4-FFF2-40B4-BE49-F238E27FC236}">
                <a16:creationId xmlns:a16="http://schemas.microsoft.com/office/drawing/2014/main" id="{72587D78-AD56-4F84-A56F-ADFAB84BA166}"/>
              </a:ext>
            </a:extLst>
          </p:cNvPr>
          <p:cNvSpPr>
            <a:spLocks noGrp="1" noChangeArrowheads="1"/>
          </p:cNvSpPr>
          <p:nvPr>
            <p:ph type="subTitle" idx="1"/>
          </p:nvPr>
        </p:nvSpPr>
        <p:spPr>
          <a:xfrm>
            <a:off x="1371600" y="3886200"/>
            <a:ext cx="6400800" cy="1752600"/>
          </a:xfrm>
        </p:spPr>
        <p:txBody>
          <a:bodyPr/>
          <a:lstStyle>
            <a:lvl1pPr marL="0" indent="0" algn="ctr">
              <a:buFontTx/>
              <a:buNone/>
              <a:defRPr/>
            </a:lvl1pPr>
          </a:lstStyle>
          <a:p>
            <a:pPr lvl="0"/>
            <a:r>
              <a:rPr lang="en-US" altLang="en-US" noProof="0"/>
              <a:t>Click to edit Master subtitle style</a:t>
            </a:r>
          </a:p>
        </p:txBody>
      </p:sp>
      <p:sp>
        <p:nvSpPr>
          <p:cNvPr id="6149" name="Rectangle 5">
            <a:extLst>
              <a:ext uri="{FF2B5EF4-FFF2-40B4-BE49-F238E27FC236}">
                <a16:creationId xmlns:a16="http://schemas.microsoft.com/office/drawing/2014/main" id="{F70E4102-4BB3-4E3F-8E6A-DFA878B2941F}"/>
              </a:ext>
            </a:extLst>
          </p:cNvPr>
          <p:cNvSpPr>
            <a:spLocks noGrp="1" noChangeArrowheads="1"/>
          </p:cNvSpPr>
          <p:nvPr>
            <p:ph type="dt" sz="half" idx="2"/>
          </p:nvPr>
        </p:nvSpPr>
        <p:spPr/>
        <p:txBody>
          <a:bodyPr/>
          <a:lstStyle>
            <a:lvl1pPr>
              <a:defRPr/>
            </a:lvl1pPr>
          </a:lstStyle>
          <a:p>
            <a:endParaRPr lang="en-US" altLang="en-US"/>
          </a:p>
        </p:txBody>
      </p:sp>
      <p:sp>
        <p:nvSpPr>
          <p:cNvPr id="6150" name="Rectangle 6">
            <a:extLst>
              <a:ext uri="{FF2B5EF4-FFF2-40B4-BE49-F238E27FC236}">
                <a16:creationId xmlns:a16="http://schemas.microsoft.com/office/drawing/2014/main" id="{4F42D87D-A5EC-44D5-BBA8-C359D5873B6A}"/>
              </a:ext>
            </a:extLst>
          </p:cNvPr>
          <p:cNvSpPr>
            <a:spLocks noGrp="1" noChangeArrowheads="1"/>
          </p:cNvSpPr>
          <p:nvPr>
            <p:ph type="ftr" sz="quarter" idx="3"/>
          </p:nvPr>
        </p:nvSpPr>
        <p:spPr/>
        <p:txBody>
          <a:bodyPr/>
          <a:lstStyle>
            <a:lvl1pPr>
              <a:defRPr/>
            </a:lvl1pPr>
          </a:lstStyle>
          <a:p>
            <a:endParaRPr lang="en-US" altLang="en-US" dirty="0"/>
          </a:p>
        </p:txBody>
      </p:sp>
      <p:sp>
        <p:nvSpPr>
          <p:cNvPr id="6151" name="Rectangle 7">
            <a:extLst>
              <a:ext uri="{FF2B5EF4-FFF2-40B4-BE49-F238E27FC236}">
                <a16:creationId xmlns:a16="http://schemas.microsoft.com/office/drawing/2014/main" id="{2A320599-B7CB-4BE3-B650-76C5C106BCDF}"/>
              </a:ext>
            </a:extLst>
          </p:cNvPr>
          <p:cNvSpPr>
            <a:spLocks noGrp="1" noChangeArrowheads="1"/>
          </p:cNvSpPr>
          <p:nvPr>
            <p:ph type="sldNum" sz="quarter" idx="4"/>
          </p:nvPr>
        </p:nvSpPr>
        <p:spPr/>
        <p:txBody>
          <a:bodyPr/>
          <a:lstStyle>
            <a:lvl1pPr>
              <a:defRPr/>
            </a:lvl1pPr>
          </a:lstStyle>
          <a:p>
            <a:fld id="{6177495F-A343-4B7C-B6F4-0059AE4C4F54}" type="slidenum">
              <a:rPr lang="en-US" altLang="en-US"/>
              <a:pPr/>
              <a:t>‹#›</a:t>
            </a:fld>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579BA8-97E3-499E-9AF6-F45B5E35B42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3BF635D-1664-4C7B-B254-510CA80EF3E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33DDC07-AF85-4B49-8FBF-AFB2817DF363}"/>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623AAE76-4541-42E7-ACEC-0AAE1B2858C6}"/>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DCB2ABD7-9F77-4AD1-B853-6E08CCF59BFC}"/>
              </a:ext>
            </a:extLst>
          </p:cNvPr>
          <p:cNvSpPr>
            <a:spLocks noGrp="1"/>
          </p:cNvSpPr>
          <p:nvPr>
            <p:ph type="sldNum" sz="quarter" idx="12"/>
          </p:nvPr>
        </p:nvSpPr>
        <p:spPr/>
        <p:txBody>
          <a:bodyPr/>
          <a:lstStyle>
            <a:lvl1pPr>
              <a:defRPr/>
            </a:lvl1pPr>
          </a:lstStyle>
          <a:p>
            <a:fld id="{91EFFEE3-B85D-401D-8981-362007DF8D3E}" type="slidenum">
              <a:rPr lang="en-US" altLang="en-US"/>
              <a:pPr/>
              <a:t>‹#›</a:t>
            </a:fld>
            <a:endParaRPr lang="en-US" altLang="en-US"/>
          </a:p>
        </p:txBody>
      </p:sp>
    </p:spTree>
    <p:extLst>
      <p:ext uri="{BB962C8B-B14F-4D97-AF65-F5344CB8AC3E}">
        <p14:creationId xmlns:p14="http://schemas.microsoft.com/office/powerpoint/2010/main" val="36950334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0284049-4E3B-43B5-91F4-523AE359F12B}"/>
              </a:ext>
            </a:extLst>
          </p:cNvPr>
          <p:cNvSpPr>
            <a:spLocks noGrp="1"/>
          </p:cNvSpPr>
          <p:nvPr>
            <p:ph type="title" orient="vert"/>
          </p:nvPr>
        </p:nvSpPr>
        <p:spPr>
          <a:xfrm>
            <a:off x="6629400" y="1371600"/>
            <a:ext cx="2057400" cy="4800600"/>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7418F63-DDD7-4BC3-B39E-576E079FAF28}"/>
              </a:ext>
            </a:extLst>
          </p:cNvPr>
          <p:cNvSpPr>
            <a:spLocks noGrp="1"/>
          </p:cNvSpPr>
          <p:nvPr>
            <p:ph type="body" orient="vert" idx="1"/>
          </p:nvPr>
        </p:nvSpPr>
        <p:spPr>
          <a:xfrm>
            <a:off x="457200" y="1371600"/>
            <a:ext cx="6019800" cy="48006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5295223-2E0A-4BAD-9BA3-01E4405A87E7}"/>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E9502A4A-6317-43FB-99AE-554760B7C7FC}"/>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4A980B14-EFB7-46B6-B96B-6F2A9216BCEA}"/>
              </a:ext>
            </a:extLst>
          </p:cNvPr>
          <p:cNvSpPr>
            <a:spLocks noGrp="1"/>
          </p:cNvSpPr>
          <p:nvPr>
            <p:ph type="sldNum" sz="quarter" idx="12"/>
          </p:nvPr>
        </p:nvSpPr>
        <p:spPr/>
        <p:txBody>
          <a:bodyPr/>
          <a:lstStyle>
            <a:lvl1pPr>
              <a:defRPr/>
            </a:lvl1pPr>
          </a:lstStyle>
          <a:p>
            <a:fld id="{C22175C9-CF71-4597-A247-7405D0ADF21C}" type="slidenum">
              <a:rPr lang="en-US" altLang="en-US"/>
              <a:pPr/>
              <a:t>‹#›</a:t>
            </a:fld>
            <a:endParaRPr lang="en-US" altLang="en-US"/>
          </a:p>
        </p:txBody>
      </p:sp>
    </p:spTree>
    <p:extLst>
      <p:ext uri="{BB962C8B-B14F-4D97-AF65-F5344CB8AC3E}">
        <p14:creationId xmlns:p14="http://schemas.microsoft.com/office/powerpoint/2010/main" val="18282944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8D9EDE-A79E-4F4C-96DB-DC76F4681A33}"/>
              </a:ext>
            </a:extLst>
          </p:cNvPr>
          <p:cNvSpPr>
            <a:spLocks noGrp="1"/>
          </p:cNvSpPr>
          <p:nvPr>
            <p:ph type="title"/>
          </p:nvPr>
        </p:nvSpPr>
        <p:spPr>
          <a:xfrm>
            <a:off x="1524000" y="1676400"/>
            <a:ext cx="5791200" cy="762000"/>
          </a:xfrm>
        </p:spPr>
        <p:txBody>
          <a:bodyPr/>
          <a:lstStyle>
            <a:lvl1pPr>
              <a:defRPr sz="3200"/>
            </a:lvl1pPr>
          </a:lstStyle>
          <a:p>
            <a:r>
              <a:rPr lang="en-US" dirty="0"/>
              <a:t>Click to edit Master title style</a:t>
            </a:r>
          </a:p>
        </p:txBody>
      </p:sp>
      <p:sp>
        <p:nvSpPr>
          <p:cNvPr id="3" name="Content Placeholder 2">
            <a:extLst>
              <a:ext uri="{FF2B5EF4-FFF2-40B4-BE49-F238E27FC236}">
                <a16:creationId xmlns:a16="http://schemas.microsoft.com/office/drawing/2014/main" id="{2336849F-5E85-496E-B91F-4FA291FF293D}"/>
              </a:ext>
            </a:extLst>
          </p:cNvPr>
          <p:cNvSpPr>
            <a:spLocks noGrp="1"/>
          </p:cNvSpPr>
          <p:nvPr>
            <p:ph idx="1"/>
          </p:nvPr>
        </p:nvSpPr>
        <p:spPr>
          <a:xfrm>
            <a:off x="419100" y="2590800"/>
            <a:ext cx="8305800" cy="3581400"/>
          </a:xfrm>
        </p:spPr>
        <p:txBody>
          <a:bodyPr/>
          <a:lstStyle/>
          <a:p>
            <a:pPr lvl="0"/>
            <a:r>
              <a:rPr lang="en-US" dirty="0"/>
              <a:t>Click to edit Master text styles</a:t>
            </a:r>
          </a:p>
          <a:p>
            <a:pPr lvl="1"/>
            <a:r>
              <a:rPr lang="en-US" dirty="0"/>
              <a:t>Second level</a:t>
            </a:r>
          </a:p>
          <a:p>
            <a:pPr lvl="2"/>
            <a:r>
              <a:rPr lang="en-US"/>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7654227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587D76-534E-4801-B86A-85DAF8EBDF8E}"/>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A8A3335-6F56-4B76-BB57-6941319751D4}"/>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a:extLst>
              <a:ext uri="{FF2B5EF4-FFF2-40B4-BE49-F238E27FC236}">
                <a16:creationId xmlns:a16="http://schemas.microsoft.com/office/drawing/2014/main" id="{F7B2DE50-C606-4C6B-88DE-B58E930B397B}"/>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4BFC9C85-25E5-4AF0-8F50-2F0B52859A11}"/>
              </a:ext>
            </a:extLst>
          </p:cNvPr>
          <p:cNvSpPr>
            <a:spLocks noGrp="1"/>
          </p:cNvSpPr>
          <p:nvPr>
            <p:ph type="ftr" sz="quarter" idx="11"/>
          </p:nvPr>
        </p:nvSpPr>
        <p:spPr/>
        <p:txBody>
          <a:bodyPr/>
          <a:lstStyle>
            <a:lvl1pPr>
              <a:defRPr/>
            </a:lvl1pPr>
          </a:lstStyle>
          <a:p>
            <a:endParaRPr lang="en-US" altLang="en-US" dirty="0"/>
          </a:p>
        </p:txBody>
      </p:sp>
      <p:sp>
        <p:nvSpPr>
          <p:cNvPr id="6" name="Slide Number Placeholder 5">
            <a:extLst>
              <a:ext uri="{FF2B5EF4-FFF2-40B4-BE49-F238E27FC236}">
                <a16:creationId xmlns:a16="http://schemas.microsoft.com/office/drawing/2014/main" id="{037A9CC9-8D00-4F34-8365-1CB5CAB7850E}"/>
              </a:ext>
            </a:extLst>
          </p:cNvPr>
          <p:cNvSpPr>
            <a:spLocks noGrp="1"/>
          </p:cNvSpPr>
          <p:nvPr>
            <p:ph type="sldNum" sz="quarter" idx="12"/>
          </p:nvPr>
        </p:nvSpPr>
        <p:spPr/>
        <p:txBody>
          <a:bodyPr/>
          <a:lstStyle>
            <a:lvl1pPr>
              <a:defRPr/>
            </a:lvl1pPr>
          </a:lstStyle>
          <a:p>
            <a:fld id="{11359F73-5B89-4C83-B178-9EC4D35DD2CC}" type="slidenum">
              <a:rPr lang="en-US" altLang="en-US"/>
              <a:pPr/>
              <a:t>‹#›</a:t>
            </a:fld>
            <a:endParaRPr lang="en-US" altLang="en-US"/>
          </a:p>
        </p:txBody>
      </p:sp>
    </p:spTree>
    <p:extLst>
      <p:ext uri="{BB962C8B-B14F-4D97-AF65-F5344CB8AC3E}">
        <p14:creationId xmlns:p14="http://schemas.microsoft.com/office/powerpoint/2010/main" val="30150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113D71-2C21-4D1B-97EB-986ABCF0FA3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FB226E3-EC90-46F9-9C5E-A929A0D1E7CE}"/>
              </a:ext>
            </a:extLst>
          </p:cNvPr>
          <p:cNvSpPr>
            <a:spLocks noGrp="1"/>
          </p:cNvSpPr>
          <p:nvPr>
            <p:ph sz="half" idx="1"/>
          </p:nvPr>
        </p:nvSpPr>
        <p:spPr>
          <a:xfrm>
            <a:off x="457200" y="2057400"/>
            <a:ext cx="40386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47C4208-ADDE-431A-9A14-DE1FC9C67DA5}"/>
              </a:ext>
            </a:extLst>
          </p:cNvPr>
          <p:cNvSpPr>
            <a:spLocks noGrp="1"/>
          </p:cNvSpPr>
          <p:nvPr>
            <p:ph sz="half" idx="2"/>
          </p:nvPr>
        </p:nvSpPr>
        <p:spPr>
          <a:xfrm>
            <a:off x="4648200" y="2057400"/>
            <a:ext cx="40386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D18025F-F335-444C-B603-1B6739D32D01}"/>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E0C6295C-4872-4686-AA99-4775D194105E}"/>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51221C8C-2125-4107-BF0D-14DE1B58F771}"/>
              </a:ext>
            </a:extLst>
          </p:cNvPr>
          <p:cNvSpPr>
            <a:spLocks noGrp="1"/>
          </p:cNvSpPr>
          <p:nvPr>
            <p:ph type="sldNum" sz="quarter" idx="12"/>
          </p:nvPr>
        </p:nvSpPr>
        <p:spPr/>
        <p:txBody>
          <a:bodyPr/>
          <a:lstStyle>
            <a:lvl1pPr>
              <a:defRPr/>
            </a:lvl1pPr>
          </a:lstStyle>
          <a:p>
            <a:fld id="{E3257F40-34F8-48DF-B4FE-E849FCDCA303}" type="slidenum">
              <a:rPr lang="en-US" altLang="en-US"/>
              <a:pPr/>
              <a:t>‹#›</a:t>
            </a:fld>
            <a:endParaRPr lang="en-US" altLang="en-US"/>
          </a:p>
        </p:txBody>
      </p:sp>
    </p:spTree>
    <p:extLst>
      <p:ext uri="{BB962C8B-B14F-4D97-AF65-F5344CB8AC3E}">
        <p14:creationId xmlns:p14="http://schemas.microsoft.com/office/powerpoint/2010/main" val="31485572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8CD4F1-8524-4062-BEA5-F11942E5636F}"/>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40CF9CD-77EF-4352-9569-61B3F09FACC1}"/>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22F0B2-732E-4206-ADB4-F94EE9EE50E0}"/>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2CAAF31-E7F3-4C47-93E1-CB6160BC7F53}"/>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BA4DC8D-A085-4F24-B196-617C6F5B20EA}"/>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8235ED9-76CD-4268-9205-94C2E299D7EA}"/>
              </a:ext>
            </a:extLst>
          </p:cNvPr>
          <p:cNvSpPr>
            <a:spLocks noGrp="1"/>
          </p:cNvSpPr>
          <p:nvPr>
            <p:ph type="dt" sz="half" idx="10"/>
          </p:nvPr>
        </p:nvSpPr>
        <p:spPr/>
        <p:txBody>
          <a:bodyPr/>
          <a:lstStyle>
            <a:lvl1pPr>
              <a:defRPr/>
            </a:lvl1pPr>
          </a:lstStyle>
          <a:p>
            <a:endParaRPr lang="en-US" altLang="en-US"/>
          </a:p>
        </p:txBody>
      </p:sp>
      <p:sp>
        <p:nvSpPr>
          <p:cNvPr id="8" name="Footer Placeholder 7">
            <a:extLst>
              <a:ext uri="{FF2B5EF4-FFF2-40B4-BE49-F238E27FC236}">
                <a16:creationId xmlns:a16="http://schemas.microsoft.com/office/drawing/2014/main" id="{1E96E096-EDC1-466B-9C16-9AD00453DEDA}"/>
              </a:ext>
            </a:extLst>
          </p:cNvPr>
          <p:cNvSpPr>
            <a:spLocks noGrp="1"/>
          </p:cNvSpPr>
          <p:nvPr>
            <p:ph type="ftr" sz="quarter" idx="11"/>
          </p:nvPr>
        </p:nvSpPr>
        <p:spPr/>
        <p:txBody>
          <a:bodyPr/>
          <a:lstStyle>
            <a:lvl1pPr>
              <a:defRPr/>
            </a:lvl1pPr>
          </a:lstStyle>
          <a:p>
            <a:endParaRPr lang="en-US" altLang="en-US" dirty="0"/>
          </a:p>
        </p:txBody>
      </p:sp>
      <p:sp>
        <p:nvSpPr>
          <p:cNvPr id="9" name="Slide Number Placeholder 8">
            <a:extLst>
              <a:ext uri="{FF2B5EF4-FFF2-40B4-BE49-F238E27FC236}">
                <a16:creationId xmlns:a16="http://schemas.microsoft.com/office/drawing/2014/main" id="{3118F627-70F1-4251-99D3-0CAFB26A6C52}"/>
              </a:ext>
            </a:extLst>
          </p:cNvPr>
          <p:cNvSpPr>
            <a:spLocks noGrp="1"/>
          </p:cNvSpPr>
          <p:nvPr>
            <p:ph type="sldNum" sz="quarter" idx="12"/>
          </p:nvPr>
        </p:nvSpPr>
        <p:spPr/>
        <p:txBody>
          <a:bodyPr/>
          <a:lstStyle>
            <a:lvl1pPr>
              <a:defRPr/>
            </a:lvl1pPr>
          </a:lstStyle>
          <a:p>
            <a:fld id="{A25B0C0D-0CB4-4E76-AF91-7D4A610B35A4}" type="slidenum">
              <a:rPr lang="en-US" altLang="en-US"/>
              <a:pPr/>
              <a:t>‹#›</a:t>
            </a:fld>
            <a:endParaRPr lang="en-US" altLang="en-US"/>
          </a:p>
        </p:txBody>
      </p:sp>
    </p:spTree>
    <p:extLst>
      <p:ext uri="{BB962C8B-B14F-4D97-AF65-F5344CB8AC3E}">
        <p14:creationId xmlns:p14="http://schemas.microsoft.com/office/powerpoint/2010/main" val="37292810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68258F-B09D-4017-BDAB-31146F05938B}"/>
              </a:ext>
            </a:extLst>
          </p:cNvPr>
          <p:cNvSpPr>
            <a:spLocks noGrp="1"/>
          </p:cNvSpPr>
          <p:nvPr>
            <p:ph type="title"/>
          </p:nvPr>
        </p:nvSpPr>
        <p:spPr>
          <a:xfrm>
            <a:off x="1524000" y="1828800"/>
            <a:ext cx="5791200" cy="914400"/>
          </a:xfrm>
        </p:spPr>
        <p:txBody>
          <a:bodyPr/>
          <a:lstStyle>
            <a:lvl1pPr>
              <a:defRPr sz="3600"/>
            </a:lvl1pPr>
          </a:lstStyle>
          <a:p>
            <a:r>
              <a:rPr lang="en-US" dirty="0"/>
              <a:t>Click to edit Master title style</a:t>
            </a:r>
          </a:p>
        </p:txBody>
      </p:sp>
      <p:sp>
        <p:nvSpPr>
          <p:cNvPr id="3" name="Date Placeholder 2">
            <a:extLst>
              <a:ext uri="{FF2B5EF4-FFF2-40B4-BE49-F238E27FC236}">
                <a16:creationId xmlns:a16="http://schemas.microsoft.com/office/drawing/2014/main" id="{6351F3A3-AC77-46BA-85D6-725066DAB9F0}"/>
              </a:ext>
            </a:extLst>
          </p:cNvPr>
          <p:cNvSpPr>
            <a:spLocks noGrp="1"/>
          </p:cNvSpPr>
          <p:nvPr>
            <p:ph type="dt" sz="half" idx="10"/>
          </p:nvPr>
        </p:nvSpPr>
        <p:spPr/>
        <p:txBody>
          <a:bodyPr/>
          <a:lstStyle>
            <a:lvl1pPr>
              <a:defRPr/>
            </a:lvl1pPr>
          </a:lstStyle>
          <a:p>
            <a:endParaRPr lang="en-US" altLang="en-US"/>
          </a:p>
        </p:txBody>
      </p:sp>
      <p:sp>
        <p:nvSpPr>
          <p:cNvPr id="4" name="Footer Placeholder 3">
            <a:extLst>
              <a:ext uri="{FF2B5EF4-FFF2-40B4-BE49-F238E27FC236}">
                <a16:creationId xmlns:a16="http://schemas.microsoft.com/office/drawing/2014/main" id="{2A2A2546-909D-4B86-84E8-C6ADCA7B3029}"/>
              </a:ext>
            </a:extLst>
          </p:cNvPr>
          <p:cNvSpPr>
            <a:spLocks noGrp="1"/>
          </p:cNvSpPr>
          <p:nvPr>
            <p:ph type="ftr" sz="quarter" idx="11"/>
          </p:nvPr>
        </p:nvSpPr>
        <p:spPr/>
        <p:txBody>
          <a:bodyPr/>
          <a:lstStyle>
            <a:lvl1pPr>
              <a:defRPr/>
            </a:lvl1pPr>
          </a:lstStyle>
          <a:p>
            <a:endParaRPr lang="en-US" altLang="en-US"/>
          </a:p>
        </p:txBody>
      </p:sp>
      <p:sp>
        <p:nvSpPr>
          <p:cNvPr id="5" name="Slide Number Placeholder 4">
            <a:extLst>
              <a:ext uri="{FF2B5EF4-FFF2-40B4-BE49-F238E27FC236}">
                <a16:creationId xmlns:a16="http://schemas.microsoft.com/office/drawing/2014/main" id="{8C2DC0D1-E6BE-4D91-9F66-E3D4BC1B0597}"/>
              </a:ext>
            </a:extLst>
          </p:cNvPr>
          <p:cNvSpPr>
            <a:spLocks noGrp="1"/>
          </p:cNvSpPr>
          <p:nvPr>
            <p:ph type="sldNum" sz="quarter" idx="12"/>
          </p:nvPr>
        </p:nvSpPr>
        <p:spPr/>
        <p:txBody>
          <a:bodyPr/>
          <a:lstStyle>
            <a:lvl1pPr>
              <a:defRPr/>
            </a:lvl1pPr>
          </a:lstStyle>
          <a:p>
            <a:fld id="{8F7A48AA-6C2F-472D-8E2A-10E80BD2F565}" type="slidenum">
              <a:rPr lang="en-US" altLang="en-US"/>
              <a:pPr/>
              <a:t>‹#›</a:t>
            </a:fld>
            <a:endParaRPr lang="en-US" altLang="en-US"/>
          </a:p>
        </p:txBody>
      </p:sp>
    </p:spTree>
    <p:extLst>
      <p:ext uri="{BB962C8B-B14F-4D97-AF65-F5344CB8AC3E}">
        <p14:creationId xmlns:p14="http://schemas.microsoft.com/office/powerpoint/2010/main" val="10689695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4FB4716-941A-4540-96A9-6DB561E8626F}"/>
              </a:ext>
            </a:extLst>
          </p:cNvPr>
          <p:cNvSpPr>
            <a:spLocks noGrp="1"/>
          </p:cNvSpPr>
          <p:nvPr>
            <p:ph type="dt" sz="half" idx="10"/>
          </p:nvPr>
        </p:nvSpPr>
        <p:spPr/>
        <p:txBody>
          <a:bodyPr/>
          <a:lstStyle>
            <a:lvl1pPr>
              <a:defRPr/>
            </a:lvl1pPr>
          </a:lstStyle>
          <a:p>
            <a:endParaRPr lang="en-US" altLang="en-US"/>
          </a:p>
        </p:txBody>
      </p:sp>
      <p:sp>
        <p:nvSpPr>
          <p:cNvPr id="3" name="Footer Placeholder 2">
            <a:extLst>
              <a:ext uri="{FF2B5EF4-FFF2-40B4-BE49-F238E27FC236}">
                <a16:creationId xmlns:a16="http://schemas.microsoft.com/office/drawing/2014/main" id="{8B3899B2-7710-4080-B3C5-5D7D3C4E52CD}"/>
              </a:ext>
            </a:extLst>
          </p:cNvPr>
          <p:cNvSpPr>
            <a:spLocks noGrp="1"/>
          </p:cNvSpPr>
          <p:nvPr>
            <p:ph type="ftr" sz="quarter" idx="11"/>
          </p:nvPr>
        </p:nvSpPr>
        <p:spPr/>
        <p:txBody>
          <a:bodyPr/>
          <a:lstStyle>
            <a:lvl1pPr>
              <a:defRPr/>
            </a:lvl1pPr>
          </a:lstStyle>
          <a:p>
            <a:endParaRPr lang="en-US" altLang="en-US"/>
          </a:p>
        </p:txBody>
      </p:sp>
      <p:sp>
        <p:nvSpPr>
          <p:cNvPr id="4" name="Slide Number Placeholder 3">
            <a:extLst>
              <a:ext uri="{FF2B5EF4-FFF2-40B4-BE49-F238E27FC236}">
                <a16:creationId xmlns:a16="http://schemas.microsoft.com/office/drawing/2014/main" id="{370AC40D-C1D1-4B3D-9191-CF411263A778}"/>
              </a:ext>
            </a:extLst>
          </p:cNvPr>
          <p:cNvSpPr>
            <a:spLocks noGrp="1"/>
          </p:cNvSpPr>
          <p:nvPr>
            <p:ph type="sldNum" sz="quarter" idx="12"/>
          </p:nvPr>
        </p:nvSpPr>
        <p:spPr/>
        <p:txBody>
          <a:bodyPr/>
          <a:lstStyle>
            <a:lvl1pPr>
              <a:defRPr/>
            </a:lvl1pPr>
          </a:lstStyle>
          <a:p>
            <a:fld id="{9B336A6C-4301-44DC-84AA-22106194C58F}" type="slidenum">
              <a:rPr lang="en-US" altLang="en-US"/>
              <a:pPr/>
              <a:t>‹#›</a:t>
            </a:fld>
            <a:endParaRPr lang="en-US" altLang="en-US"/>
          </a:p>
        </p:txBody>
      </p:sp>
    </p:spTree>
    <p:extLst>
      <p:ext uri="{BB962C8B-B14F-4D97-AF65-F5344CB8AC3E}">
        <p14:creationId xmlns:p14="http://schemas.microsoft.com/office/powerpoint/2010/main" val="5299508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ADA78C-DEFF-4E66-8F3D-9C7FDD2FB76A}"/>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4D9654F-ED1F-4B2B-A90A-57C928BF65A9}"/>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3FA956D-2408-4E29-8D1D-08EB5BEB1132}"/>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816F325-0B25-42B9-8891-B0CD76694F91}"/>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0D4F7AFC-17D1-4277-9285-39A10C266858}"/>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BA0FD028-E312-4F1D-A1B5-32726ED84FA3}"/>
              </a:ext>
            </a:extLst>
          </p:cNvPr>
          <p:cNvSpPr>
            <a:spLocks noGrp="1"/>
          </p:cNvSpPr>
          <p:nvPr>
            <p:ph type="sldNum" sz="quarter" idx="12"/>
          </p:nvPr>
        </p:nvSpPr>
        <p:spPr/>
        <p:txBody>
          <a:bodyPr/>
          <a:lstStyle>
            <a:lvl1pPr>
              <a:defRPr/>
            </a:lvl1pPr>
          </a:lstStyle>
          <a:p>
            <a:fld id="{A1E2564A-BCF6-4A98-9547-80D625F57642}" type="slidenum">
              <a:rPr lang="en-US" altLang="en-US"/>
              <a:pPr/>
              <a:t>‹#›</a:t>
            </a:fld>
            <a:endParaRPr lang="en-US" altLang="en-US"/>
          </a:p>
        </p:txBody>
      </p:sp>
    </p:spTree>
    <p:extLst>
      <p:ext uri="{BB962C8B-B14F-4D97-AF65-F5344CB8AC3E}">
        <p14:creationId xmlns:p14="http://schemas.microsoft.com/office/powerpoint/2010/main" val="27071681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6F05C3-81A1-41D1-BF29-6AB76DCB8E21}"/>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0E34B2C-013C-4179-B179-F3236573600F}"/>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304894B-F82C-4804-89B2-CAAE5DD0A4EF}"/>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4EFD49C-FFCE-42A6-83F5-B21A274803A9}"/>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D2FA15BA-D367-4D89-A1D6-955E5191BB97}"/>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84E69E54-B6C9-470C-BC70-C9B8DB9077CA}"/>
              </a:ext>
            </a:extLst>
          </p:cNvPr>
          <p:cNvSpPr>
            <a:spLocks noGrp="1"/>
          </p:cNvSpPr>
          <p:nvPr>
            <p:ph type="sldNum" sz="quarter" idx="12"/>
          </p:nvPr>
        </p:nvSpPr>
        <p:spPr/>
        <p:txBody>
          <a:bodyPr/>
          <a:lstStyle>
            <a:lvl1pPr>
              <a:defRPr/>
            </a:lvl1pPr>
          </a:lstStyle>
          <a:p>
            <a:fld id="{5445FB70-3903-480D-B700-FA1C6E5FBCC7}" type="slidenum">
              <a:rPr lang="en-US" altLang="en-US"/>
              <a:pPr/>
              <a:t>‹#›</a:t>
            </a:fld>
            <a:endParaRPr lang="en-US" altLang="en-US"/>
          </a:p>
        </p:txBody>
      </p:sp>
    </p:spTree>
    <p:extLst>
      <p:ext uri="{BB962C8B-B14F-4D97-AF65-F5344CB8AC3E}">
        <p14:creationId xmlns:p14="http://schemas.microsoft.com/office/powerpoint/2010/main" val="27662338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CE3B5B31-1C3D-450B-89D2-50EFE30A2F27}"/>
              </a:ext>
            </a:extLst>
          </p:cNvPr>
          <p:cNvSpPr>
            <a:spLocks noGrp="1" noChangeArrowheads="1"/>
          </p:cNvSpPr>
          <p:nvPr>
            <p:ph type="title"/>
          </p:nvPr>
        </p:nvSpPr>
        <p:spPr bwMode="auto">
          <a:xfrm>
            <a:off x="1524000" y="1371600"/>
            <a:ext cx="57912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p>
        </p:txBody>
      </p:sp>
      <p:sp>
        <p:nvSpPr>
          <p:cNvPr id="1027" name="Rectangle 3">
            <a:extLst>
              <a:ext uri="{FF2B5EF4-FFF2-40B4-BE49-F238E27FC236}">
                <a16:creationId xmlns:a16="http://schemas.microsoft.com/office/drawing/2014/main" id="{08870B2C-04F4-4AA5-8516-7AC603ED07CB}"/>
              </a:ext>
            </a:extLst>
          </p:cNvPr>
          <p:cNvSpPr>
            <a:spLocks noGrp="1" noChangeArrowheads="1"/>
          </p:cNvSpPr>
          <p:nvPr>
            <p:ph type="body" idx="1"/>
          </p:nvPr>
        </p:nvSpPr>
        <p:spPr bwMode="auto">
          <a:xfrm>
            <a:off x="457200" y="2057400"/>
            <a:ext cx="82296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1028" name="Rectangle 4">
            <a:extLst>
              <a:ext uri="{FF2B5EF4-FFF2-40B4-BE49-F238E27FC236}">
                <a16:creationId xmlns:a16="http://schemas.microsoft.com/office/drawing/2014/main" id="{A39CF0C9-5976-49F7-85F2-5766B36DE809}"/>
              </a:ext>
            </a:extLst>
          </p:cNvPr>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ltLang="en-US"/>
          </a:p>
        </p:txBody>
      </p:sp>
      <p:sp>
        <p:nvSpPr>
          <p:cNvPr id="1029" name="Rectangle 5">
            <a:extLst>
              <a:ext uri="{FF2B5EF4-FFF2-40B4-BE49-F238E27FC236}">
                <a16:creationId xmlns:a16="http://schemas.microsoft.com/office/drawing/2014/main" id="{8E941C81-18EE-4523-B60F-424B4FA69D7C}"/>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ltLang="en-US"/>
          </a:p>
        </p:txBody>
      </p:sp>
      <p:sp>
        <p:nvSpPr>
          <p:cNvPr id="1030" name="Rectangle 6">
            <a:extLst>
              <a:ext uri="{FF2B5EF4-FFF2-40B4-BE49-F238E27FC236}">
                <a16:creationId xmlns:a16="http://schemas.microsoft.com/office/drawing/2014/main" id="{C41AF20C-05D0-4184-8FC7-D2A10EDFCBC9}"/>
              </a:ext>
            </a:extLst>
          </p:cNvPr>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3A94D36E-3D43-44F0-86AD-65B172C788F7}" type="slidenum">
              <a:rPr lang="en-US" altLang="en-US"/>
              <a:pPr/>
              <a:t>‹#›</a:t>
            </a:fld>
            <a:endParaRPr lang="en-US" altLang="en-US"/>
          </a:p>
        </p:txBody>
      </p:sp>
      <p:pic>
        <p:nvPicPr>
          <p:cNvPr id="1044" name="Picture 20">
            <a:extLst>
              <a:ext uri="{FF2B5EF4-FFF2-40B4-BE49-F238E27FC236}">
                <a16:creationId xmlns:a16="http://schemas.microsoft.com/office/drawing/2014/main" id="{D51DACA5-DD4A-4530-AEDA-F8EBB587CBF1}"/>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p:blipFill>
        <p:spPr bwMode="auto">
          <a:xfrm>
            <a:off x="0" y="6324600"/>
            <a:ext cx="9144000" cy="53340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a:extLst>
              <a:ext uri="{FF2B5EF4-FFF2-40B4-BE49-F238E27FC236}">
                <a16:creationId xmlns:a16="http://schemas.microsoft.com/office/drawing/2014/main" id="{146FA513-3A9C-445F-B02A-1AF812EC6AE2}"/>
              </a:ext>
            </a:extLst>
          </p:cNvPr>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438873" y="138811"/>
            <a:ext cx="3533775" cy="154305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anose="020B0604020202020204" pitchFamily="34" charset="0"/>
        </a:defRPr>
      </a:lvl2pPr>
      <a:lvl3pPr algn="ctr" rtl="0" fontAlgn="base">
        <a:spcBef>
          <a:spcPct val="0"/>
        </a:spcBef>
        <a:spcAft>
          <a:spcPct val="0"/>
        </a:spcAft>
        <a:defRPr sz="4400">
          <a:solidFill>
            <a:schemeClr val="tx2"/>
          </a:solidFill>
          <a:latin typeface="Arial" panose="020B0604020202020204" pitchFamily="34" charset="0"/>
        </a:defRPr>
      </a:lvl3pPr>
      <a:lvl4pPr algn="ctr" rtl="0" fontAlgn="base">
        <a:spcBef>
          <a:spcPct val="0"/>
        </a:spcBef>
        <a:spcAft>
          <a:spcPct val="0"/>
        </a:spcAft>
        <a:defRPr sz="4400">
          <a:solidFill>
            <a:schemeClr val="tx2"/>
          </a:solidFill>
          <a:latin typeface="Arial" panose="020B0604020202020204" pitchFamily="34" charset="0"/>
        </a:defRPr>
      </a:lvl4pPr>
      <a:lvl5pPr algn="ctr" rtl="0" fontAlgn="base">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www.linkedin.com/posts/donald-patrick-eckler-69880814_new-planet-v-magee-activity-6744214575006171136-eVh-/"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www.linkedin.com/posts/donald-patrick-eckler-69880814_buss-v-ford-activity-6709373766805319680-l0lP/"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www.linkedin.com/posts/donald-patrick-eckler-69880814_buss-v-ford-activity-6709373766805319680-l0lP/"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www.linkedin.com/posts/donald-patrick-eckler-69880814_the-illinois-appellate-court-fifth-district-activity-6570981958271201280-Ve5E/"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www.linkedin.com/posts/donald-patrick-eckler-69880814_the-illinois-appellate-court-fifth-district-activity-6570981958271201280-Ve5E/"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www.linkedin.com/posts/donald-patrick-eckler-69880814_brandt-v-shekar-activity-6706114646266413056-iiIA/"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www.linkedin.com/posts/donald-patrick-eckler-69880814_hansen-runge-v-illinois-central-activity-6726077363710439424-5Vo3/"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www.linkedin.com/posts/donald-patrick-eckler-69880814_hansen-runge-v-illinois-central-activity-6726077363710439424-5Vo3/"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s://www.linkedin.com/posts/donald-patrick-eckler-69880814_kuhn-and-evans-decisions-activity-6661184744807555073-ZwzX"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s://www.linkedin.com/posts/donald-patrick-eckler-69880814_kuhn-and-evans-decisions-activity-6661184744807555073-ZwzX"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s://www.linkedin.com/posts/donald-patrick-eckler-69880814_kearns-v-presence-central-activity-6650314618667352064-Wu_A"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s://www.linkedin.com/posts/donald-patrick-eckler-69880814_evans-v-patel-activity-6743849435031244800-dWZO/"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s://www.linkedin.com/posts/donald-patrick-eckler-69880814_pratt-v-adm-activity-6664831726847614976-b4Os/"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s://www.linkedin.com/posts/donald-patrick-eckler-69880814_pratt-v-adm-activity-6664831726847614976-b4Os/"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s://www.linkedin.com/posts/donald-patrick-eckler-69880814_illinois-defendants-civilprocdure-activity-6631116091835891712-wDDi/"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https://www.linkedin.com/posts/donald-patrick-eckler-69880814_illinois-defendants-civilprocdure-activity-6631116091835891712-wDDi/"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mailto:deckler@pretzel-stouffer.co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9934300D-CEEE-4CD0-A85D-87F05A79BBC7}"/>
              </a:ext>
            </a:extLst>
          </p:cNvPr>
          <p:cNvSpPr>
            <a:spLocks noGrp="1" noChangeArrowheads="1"/>
          </p:cNvSpPr>
          <p:nvPr>
            <p:ph type="ctrTitle"/>
          </p:nvPr>
        </p:nvSpPr>
        <p:spPr>
          <a:xfrm>
            <a:off x="609600" y="2438400"/>
            <a:ext cx="7620000" cy="2133600"/>
          </a:xfrm>
        </p:spPr>
        <p:txBody>
          <a:bodyPr/>
          <a:lstStyle/>
          <a:p>
            <a:r>
              <a:rPr lang="en-US" sz="3600" b="1" dirty="0">
                <a:effectLst/>
                <a:latin typeface="Arial" panose="020B0604020202020204" pitchFamily="34" charset="0"/>
                <a:ea typeface="Calibri" panose="020F0502020204030204" pitchFamily="34" charset="0"/>
              </a:rPr>
              <a:t>Should I Stay Or Should I Go: Recent Developments in Forum </a:t>
            </a:r>
            <a:r>
              <a:rPr lang="en-US" sz="3600" b="1" i="1" dirty="0">
                <a:effectLst/>
                <a:latin typeface="Arial" panose="020B0604020202020204" pitchFamily="34" charset="0"/>
                <a:ea typeface="Calibri" panose="020F0502020204030204" pitchFamily="34" charset="0"/>
              </a:rPr>
              <a:t>Non </a:t>
            </a:r>
            <a:r>
              <a:rPr lang="en-US" sz="3600" b="1" i="1" dirty="0" err="1">
                <a:effectLst/>
                <a:latin typeface="Arial" panose="020B0604020202020204" pitchFamily="34" charset="0"/>
                <a:ea typeface="Calibri" panose="020F0502020204030204" pitchFamily="34" charset="0"/>
              </a:rPr>
              <a:t>Conveniens</a:t>
            </a:r>
            <a:r>
              <a:rPr lang="en-US" sz="3600" b="1" dirty="0">
                <a:effectLst/>
                <a:latin typeface="Arial" panose="020B0604020202020204" pitchFamily="34" charset="0"/>
                <a:ea typeface="Calibri" panose="020F0502020204030204" pitchFamily="34" charset="0"/>
              </a:rPr>
              <a:t> Case Law</a:t>
            </a:r>
            <a:endParaRPr lang="en-US" altLang="en-US" sz="3600" b="1" dirty="0"/>
          </a:p>
        </p:txBody>
      </p:sp>
      <p:sp>
        <p:nvSpPr>
          <p:cNvPr id="2051" name="Rectangle 3">
            <a:extLst>
              <a:ext uri="{FF2B5EF4-FFF2-40B4-BE49-F238E27FC236}">
                <a16:creationId xmlns:a16="http://schemas.microsoft.com/office/drawing/2014/main" id="{50A768E1-BF7D-4160-BA54-DB29ABE5AFB7}"/>
              </a:ext>
            </a:extLst>
          </p:cNvPr>
          <p:cNvSpPr>
            <a:spLocks noGrp="1" noChangeArrowheads="1"/>
          </p:cNvSpPr>
          <p:nvPr>
            <p:ph type="subTitle" idx="1"/>
          </p:nvPr>
        </p:nvSpPr>
        <p:spPr>
          <a:xfrm>
            <a:off x="1371600" y="5029200"/>
            <a:ext cx="6400800" cy="609599"/>
          </a:xfrm>
        </p:spPr>
        <p:txBody>
          <a:bodyPr/>
          <a:lstStyle/>
          <a:p>
            <a:r>
              <a:rPr lang="en-US" altLang="en-US" dirty="0"/>
              <a:t>February 23, 2021</a:t>
            </a:r>
          </a:p>
        </p:txBody>
      </p:sp>
      <p:pic>
        <p:nvPicPr>
          <p:cNvPr id="3" name="Picture 2" descr="A person wearing a suit and tie&#10;&#10;Description automatically generated">
            <a:extLst>
              <a:ext uri="{FF2B5EF4-FFF2-40B4-BE49-F238E27FC236}">
                <a16:creationId xmlns:a16="http://schemas.microsoft.com/office/drawing/2014/main" id="{E9D069EB-E70C-4E6F-B5C7-609C9A70C37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05600" y="228600"/>
            <a:ext cx="1402080" cy="17526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8739E26-4310-4E8B-98F0-619B71957768}"/>
              </a:ext>
            </a:extLst>
          </p:cNvPr>
          <p:cNvSpPr>
            <a:spLocks noGrp="1"/>
          </p:cNvSpPr>
          <p:nvPr>
            <p:ph idx="1"/>
          </p:nvPr>
        </p:nvSpPr>
        <p:spPr/>
        <p:txBody>
          <a:bodyPr/>
          <a:lstStyle/>
          <a:p>
            <a:pPr algn="just"/>
            <a:r>
              <a:rPr lang="en-US" sz="1800" dirty="0"/>
              <a:t>The court congestion factor, alone, is not enough to justify transfer if none of the other relevant factors, individually or collectively, can be said to weigh strongly in favor of transfer. </a:t>
            </a:r>
            <a:r>
              <a:rPr lang="en-US" sz="1800" i="1" dirty="0"/>
              <a:t>Griffith v. Mitsubishi Aircraft International, Inc.</a:t>
            </a:r>
            <a:r>
              <a:rPr lang="en-US" sz="1800" dirty="0"/>
              <a:t>, 136 Ill.2d 101 (1990). </a:t>
            </a:r>
          </a:p>
          <a:p>
            <a:pPr algn="just"/>
            <a:r>
              <a:rPr lang="en-US" sz="1800" dirty="0"/>
              <a:t>As elucidated by the Supreme Court, "[c]</a:t>
            </a:r>
            <a:r>
              <a:rPr lang="en-US" sz="1800" dirty="0" err="1"/>
              <a:t>ourts</a:t>
            </a:r>
            <a:r>
              <a:rPr lang="en-US" sz="1800" dirty="0"/>
              <a:t> should be extremely reluctant to dismiss a case from the forum rei gestae merely because that forum's docket has a backlog." </a:t>
            </a:r>
            <a:r>
              <a:rPr lang="en-US" sz="1800" i="1" dirty="0"/>
              <a:t>Brummett v. </a:t>
            </a:r>
            <a:r>
              <a:rPr lang="en-US" sz="1800" i="1" dirty="0" err="1"/>
              <a:t>Wepfer</a:t>
            </a:r>
            <a:r>
              <a:rPr lang="en-US" sz="1800" i="1" dirty="0"/>
              <a:t> Marine, Inc.</a:t>
            </a:r>
            <a:r>
              <a:rPr lang="en-US" sz="1800" dirty="0"/>
              <a:t>, 111 Ill.2d 495, 503 (1986). </a:t>
            </a:r>
          </a:p>
          <a:p>
            <a:pPr algn="just"/>
            <a:r>
              <a:rPr lang="en-US" sz="1800" dirty="0"/>
              <a:t>The supreme court also concluded that “[w]hen deciding/forum non </a:t>
            </a:r>
            <a:r>
              <a:rPr lang="en-US" sz="1800" dirty="0" err="1"/>
              <a:t>conveniens</a:t>
            </a:r>
            <a:r>
              <a:rPr lang="en-US" sz="1800" dirty="0"/>
              <a:t> issues, the trial court is in the better position to assess the burdens on its own docket.” </a:t>
            </a:r>
            <a:r>
              <a:rPr lang="en-US" sz="1800" i="1" dirty="0" err="1"/>
              <a:t>Langenhorst</a:t>
            </a:r>
            <a:r>
              <a:rPr lang="en-US" sz="1800" dirty="0"/>
              <a:t>, 219 Ill. 2d at 451.</a:t>
            </a:r>
          </a:p>
        </p:txBody>
      </p:sp>
      <p:sp>
        <p:nvSpPr>
          <p:cNvPr id="5" name="Title 1">
            <a:extLst>
              <a:ext uri="{FF2B5EF4-FFF2-40B4-BE49-F238E27FC236}">
                <a16:creationId xmlns:a16="http://schemas.microsoft.com/office/drawing/2014/main" id="{35C4A329-57E2-4BEE-B147-D2EC6B5A13C0}"/>
              </a:ext>
            </a:extLst>
          </p:cNvPr>
          <p:cNvSpPr>
            <a:spLocks noGrp="1"/>
          </p:cNvSpPr>
          <p:nvPr>
            <p:ph type="title"/>
          </p:nvPr>
        </p:nvSpPr>
        <p:spPr>
          <a:xfrm>
            <a:off x="0" y="1676400"/>
            <a:ext cx="9067800" cy="762000"/>
          </a:xfrm>
        </p:spPr>
        <p:txBody>
          <a:bodyPr/>
          <a:lstStyle/>
          <a:p>
            <a:r>
              <a:rPr lang="en-US" sz="4400" b="1" dirty="0"/>
              <a:t>Forum </a:t>
            </a:r>
            <a:r>
              <a:rPr lang="en-US" sz="4400" b="1" i="1" dirty="0"/>
              <a:t>Non </a:t>
            </a:r>
            <a:r>
              <a:rPr lang="en-US" sz="4400" b="1" i="1" dirty="0" err="1"/>
              <a:t>Conveniens</a:t>
            </a:r>
            <a:r>
              <a:rPr lang="en-US" sz="4400" b="1" i="1" dirty="0"/>
              <a:t> </a:t>
            </a:r>
            <a:r>
              <a:rPr lang="en-US" sz="4400" b="1" dirty="0"/>
              <a:t>Basics</a:t>
            </a:r>
          </a:p>
        </p:txBody>
      </p:sp>
    </p:spTree>
    <p:extLst>
      <p:ext uri="{BB962C8B-B14F-4D97-AF65-F5344CB8AC3E}">
        <p14:creationId xmlns:p14="http://schemas.microsoft.com/office/powerpoint/2010/main" val="21760025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8739E26-4310-4E8B-98F0-619B71957768}"/>
              </a:ext>
            </a:extLst>
          </p:cNvPr>
          <p:cNvSpPr>
            <a:spLocks noGrp="1"/>
          </p:cNvSpPr>
          <p:nvPr>
            <p:ph idx="1"/>
          </p:nvPr>
        </p:nvSpPr>
        <p:spPr>
          <a:xfrm>
            <a:off x="419100" y="2362200"/>
            <a:ext cx="8305800" cy="3810000"/>
          </a:xfrm>
        </p:spPr>
        <p:txBody>
          <a:bodyPr/>
          <a:lstStyle/>
          <a:p>
            <a:pPr algn="just"/>
            <a:r>
              <a:rPr lang="en-US" sz="1800" dirty="0"/>
              <a:t>Defendant must supply specific information on the inconvenience of witnesses. </a:t>
            </a:r>
            <a:r>
              <a:rPr lang="en-US" sz="1800" i="1" dirty="0"/>
              <a:t>Weaver v. Midwest Towing, Inc.</a:t>
            </a:r>
            <a:r>
              <a:rPr lang="en-US" sz="1800" dirty="0"/>
              <a:t>, 116 Ill.2d 279, 289 (1987). </a:t>
            </a:r>
          </a:p>
          <a:p>
            <a:pPr marL="0" indent="0" algn="just">
              <a:buNone/>
            </a:pPr>
            <a:endParaRPr lang="en-US" sz="1800" dirty="0"/>
          </a:p>
          <a:p>
            <a:pPr algn="just"/>
            <a:r>
              <a:rPr lang="en-US" sz="1800" dirty="0"/>
              <a:t>In </a:t>
            </a:r>
            <a:r>
              <a:rPr lang="en-US" sz="1800" i="1" dirty="0"/>
              <a:t>Schoon v. Hill</a:t>
            </a:r>
            <a:r>
              <a:rPr lang="en-US" sz="1800" dirty="0"/>
              <a:t>, 207 Ill. App. 3d 601, 608 (1st Dist. 1991) the court stated: </a:t>
            </a:r>
          </a:p>
          <a:p>
            <a:pPr marL="0" indent="0" algn="just">
              <a:buNone/>
            </a:pPr>
            <a:endParaRPr lang="en-US" sz="1800" dirty="0"/>
          </a:p>
          <a:p>
            <a:pPr marL="0" indent="0" algn="just">
              <a:buNone/>
            </a:pPr>
            <a:r>
              <a:rPr lang="en-US" sz="1800" dirty="0"/>
              <a:t>	[defendant] did not indicate what the testimony of potential witnesses 	would be, how their testimony would impact the defense or whether or 	not their depositions could be used successfully at trial. Significantly, 	[defendant] did not even provide the names and addresses of its own 	employees who had knowledge about the case and who would testify 	at trial. The motion states only a conclusion and does not set out any 	facts to show that other forums would be more convenient for trial than 	Cook County. (citations omitted).</a:t>
            </a:r>
          </a:p>
        </p:txBody>
      </p:sp>
      <p:sp>
        <p:nvSpPr>
          <p:cNvPr id="5" name="Title 1">
            <a:extLst>
              <a:ext uri="{FF2B5EF4-FFF2-40B4-BE49-F238E27FC236}">
                <a16:creationId xmlns:a16="http://schemas.microsoft.com/office/drawing/2014/main" id="{FBF55C91-7F26-4AE0-90BF-1CE184C6B798}"/>
              </a:ext>
            </a:extLst>
          </p:cNvPr>
          <p:cNvSpPr>
            <a:spLocks noGrp="1"/>
          </p:cNvSpPr>
          <p:nvPr>
            <p:ph type="title"/>
          </p:nvPr>
        </p:nvSpPr>
        <p:spPr>
          <a:xfrm>
            <a:off x="0" y="1676400"/>
            <a:ext cx="9067800" cy="762000"/>
          </a:xfrm>
        </p:spPr>
        <p:txBody>
          <a:bodyPr/>
          <a:lstStyle/>
          <a:p>
            <a:r>
              <a:rPr lang="en-US" sz="4400" b="1" dirty="0"/>
              <a:t>Forum </a:t>
            </a:r>
            <a:r>
              <a:rPr lang="en-US" sz="4400" b="1" i="1" dirty="0"/>
              <a:t>Non </a:t>
            </a:r>
            <a:r>
              <a:rPr lang="en-US" sz="4400" b="1" i="1" dirty="0" err="1"/>
              <a:t>Conveniens</a:t>
            </a:r>
            <a:r>
              <a:rPr lang="en-US" sz="4400" b="1" i="1" dirty="0"/>
              <a:t> </a:t>
            </a:r>
            <a:r>
              <a:rPr lang="en-US" sz="4400" b="1" dirty="0"/>
              <a:t>Basics</a:t>
            </a:r>
          </a:p>
        </p:txBody>
      </p:sp>
    </p:spTree>
    <p:extLst>
      <p:ext uri="{BB962C8B-B14F-4D97-AF65-F5344CB8AC3E}">
        <p14:creationId xmlns:p14="http://schemas.microsoft.com/office/powerpoint/2010/main" val="7711859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D337BF3-6E2E-4372-99EC-22F6576B169D}"/>
              </a:ext>
            </a:extLst>
          </p:cNvPr>
          <p:cNvSpPr>
            <a:spLocks noGrp="1"/>
          </p:cNvSpPr>
          <p:nvPr>
            <p:ph idx="1"/>
          </p:nvPr>
        </p:nvSpPr>
        <p:spPr/>
        <p:txBody>
          <a:bodyPr/>
          <a:lstStyle/>
          <a:p>
            <a:pPr algn="just"/>
            <a:r>
              <a:rPr lang="en-US" sz="2800" dirty="0"/>
              <a:t>Discovery can be issued related to forum non </a:t>
            </a:r>
            <a:r>
              <a:rPr lang="en-US" sz="2800" dirty="0" err="1"/>
              <a:t>conveniens</a:t>
            </a:r>
            <a:r>
              <a:rPr lang="en-US" sz="2800" dirty="0"/>
              <a:t> pursuant to Supreme Court Rule 187(b). </a:t>
            </a:r>
          </a:p>
          <a:p>
            <a:pPr algn="just"/>
            <a:r>
              <a:rPr lang="en-US" sz="2800" dirty="0"/>
              <a:t>The discovery can include written discovery and depositions. </a:t>
            </a:r>
          </a:p>
          <a:p>
            <a:pPr algn="just"/>
            <a:r>
              <a:rPr lang="en-US" sz="2800" dirty="0"/>
              <a:t>Often times an initial motion is filed that is then supplemented once discovery is completed. </a:t>
            </a:r>
          </a:p>
        </p:txBody>
      </p:sp>
      <p:sp>
        <p:nvSpPr>
          <p:cNvPr id="5" name="Title 1">
            <a:extLst>
              <a:ext uri="{FF2B5EF4-FFF2-40B4-BE49-F238E27FC236}">
                <a16:creationId xmlns:a16="http://schemas.microsoft.com/office/drawing/2014/main" id="{DAA77B3B-5141-4E75-84F4-DC60D64B5019}"/>
              </a:ext>
            </a:extLst>
          </p:cNvPr>
          <p:cNvSpPr>
            <a:spLocks noGrp="1"/>
          </p:cNvSpPr>
          <p:nvPr>
            <p:ph type="title"/>
          </p:nvPr>
        </p:nvSpPr>
        <p:spPr>
          <a:xfrm>
            <a:off x="0" y="1676400"/>
            <a:ext cx="9067800" cy="762000"/>
          </a:xfrm>
        </p:spPr>
        <p:txBody>
          <a:bodyPr/>
          <a:lstStyle/>
          <a:p>
            <a:r>
              <a:rPr lang="en-US" sz="4400" b="1" dirty="0"/>
              <a:t>Forum </a:t>
            </a:r>
            <a:r>
              <a:rPr lang="en-US" sz="4400" b="1" i="1" dirty="0"/>
              <a:t>Non </a:t>
            </a:r>
            <a:r>
              <a:rPr lang="en-US" sz="4400" b="1" i="1" dirty="0" err="1"/>
              <a:t>Conveniens</a:t>
            </a:r>
            <a:r>
              <a:rPr lang="en-US" sz="4400" b="1" i="1" dirty="0"/>
              <a:t> </a:t>
            </a:r>
            <a:r>
              <a:rPr lang="en-US" sz="4400" b="1" dirty="0"/>
              <a:t>Basics</a:t>
            </a:r>
          </a:p>
        </p:txBody>
      </p:sp>
    </p:spTree>
    <p:extLst>
      <p:ext uri="{BB962C8B-B14F-4D97-AF65-F5344CB8AC3E}">
        <p14:creationId xmlns:p14="http://schemas.microsoft.com/office/powerpoint/2010/main" val="25315122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08723B-5748-463F-94FE-AA8D5898A84C}"/>
              </a:ext>
            </a:extLst>
          </p:cNvPr>
          <p:cNvSpPr>
            <a:spLocks noGrp="1"/>
          </p:cNvSpPr>
          <p:nvPr>
            <p:ph type="title"/>
          </p:nvPr>
        </p:nvSpPr>
        <p:spPr>
          <a:xfrm>
            <a:off x="609600" y="1676400"/>
            <a:ext cx="7696200" cy="762000"/>
          </a:xfrm>
        </p:spPr>
        <p:txBody>
          <a:bodyPr/>
          <a:lstStyle/>
          <a:p>
            <a:r>
              <a:rPr lang="en-US" sz="2800" b="1" i="1" dirty="0">
                <a:effectLst/>
                <a:latin typeface="-apple-system"/>
                <a:hlinkClick r:id="rId2"/>
              </a:rPr>
              <a:t>New Planet Energy v. Magee</a:t>
            </a:r>
            <a:r>
              <a:rPr lang="en-US" sz="2800" b="1" dirty="0">
                <a:effectLst/>
                <a:latin typeface="-apple-system"/>
                <a:hlinkClick r:id="rId2"/>
              </a:rPr>
              <a:t>, </a:t>
            </a:r>
            <a:br>
              <a:rPr lang="en-US" sz="2800" b="1" dirty="0">
                <a:effectLst/>
                <a:latin typeface="-apple-system"/>
                <a:hlinkClick r:id="rId2"/>
              </a:rPr>
            </a:br>
            <a:r>
              <a:rPr lang="en-US" sz="2800" b="1" dirty="0">
                <a:effectLst/>
                <a:latin typeface="-apple-system"/>
                <a:hlinkClick r:id="rId2"/>
              </a:rPr>
              <a:t>2020 IL App (4th) 20043</a:t>
            </a:r>
            <a:endParaRPr lang="en-US" sz="2800" b="1" i="1" dirty="0"/>
          </a:p>
        </p:txBody>
      </p:sp>
      <p:sp>
        <p:nvSpPr>
          <p:cNvPr id="3" name="Content Placeholder 2">
            <a:extLst>
              <a:ext uri="{FF2B5EF4-FFF2-40B4-BE49-F238E27FC236}">
                <a16:creationId xmlns:a16="http://schemas.microsoft.com/office/drawing/2014/main" id="{DD337BF3-6E2E-4372-99EC-22F6576B169D}"/>
              </a:ext>
            </a:extLst>
          </p:cNvPr>
          <p:cNvSpPr>
            <a:spLocks noGrp="1"/>
          </p:cNvSpPr>
          <p:nvPr>
            <p:ph idx="1"/>
          </p:nvPr>
        </p:nvSpPr>
        <p:spPr/>
        <p:txBody>
          <a:bodyPr/>
          <a:lstStyle/>
          <a:p>
            <a:pPr algn="just"/>
            <a:r>
              <a:rPr lang="en-US" sz="1600" b="0" i="0" dirty="0">
                <a:effectLst/>
              </a:rPr>
              <a:t>The Illinois Appellate Court reversed the grant of transfer finding that the defendants had not timely moved to transfer. </a:t>
            </a:r>
          </a:p>
          <a:p>
            <a:pPr marL="0" indent="0" algn="just">
              <a:buNone/>
            </a:pPr>
            <a:endParaRPr lang="en-US" sz="1600" b="0" i="0" dirty="0">
              <a:effectLst/>
            </a:endParaRPr>
          </a:p>
          <a:p>
            <a:pPr algn="just"/>
            <a:r>
              <a:rPr lang="en-US" sz="1600" b="0" i="0" dirty="0">
                <a:effectLst/>
              </a:rPr>
              <a:t>Rule 187, which governs forum </a:t>
            </a:r>
            <a:r>
              <a:rPr lang="en-US" sz="1600" b="0" i="1" dirty="0">
                <a:effectLst/>
              </a:rPr>
              <a:t>non </a:t>
            </a:r>
            <a:r>
              <a:rPr lang="en-US" sz="1600" b="0" i="1" dirty="0" err="1">
                <a:effectLst/>
              </a:rPr>
              <a:t>conveniens</a:t>
            </a:r>
            <a:r>
              <a:rPr lang="en-US" sz="1600" b="0" i="1" dirty="0">
                <a:effectLst/>
              </a:rPr>
              <a:t> </a:t>
            </a:r>
            <a:r>
              <a:rPr lang="en-US" sz="1600" b="0" i="0" dirty="0">
                <a:effectLst/>
              </a:rPr>
              <a:t>motions in Illinois, provides that a motion to transfer on that basis must be filed “not later than 90 days after the last day allowed for the filing of that party's answer.” So, an extension of time to answer is allowed that could extend when the 90 days begins.</a:t>
            </a:r>
          </a:p>
          <a:p>
            <a:pPr marL="0" indent="0" algn="just">
              <a:buNone/>
            </a:pPr>
            <a:endParaRPr lang="en-US" sz="1600" b="0" i="0" dirty="0">
              <a:effectLst/>
            </a:endParaRPr>
          </a:p>
          <a:p>
            <a:pPr algn="just"/>
            <a:r>
              <a:rPr lang="en-US" sz="1600" b="0" i="0" dirty="0">
                <a:effectLst/>
              </a:rPr>
              <a:t>While Rule 183, which governs extensions of any time period in Illinois, might allow an extension of the 90 days provided for in Rule 187, it is likely best to file the motion within 90 days. If discovery is required, as it was in this case, then the discovery should be issued after the motion is filed based upon what it known to that point, and then supplemented later once the discovery is responded to.</a:t>
            </a:r>
            <a:endParaRPr lang="en-US" sz="1600" dirty="0"/>
          </a:p>
        </p:txBody>
      </p:sp>
    </p:spTree>
    <p:extLst>
      <p:ext uri="{BB962C8B-B14F-4D97-AF65-F5344CB8AC3E}">
        <p14:creationId xmlns:p14="http://schemas.microsoft.com/office/powerpoint/2010/main" val="8548391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D337BF3-6E2E-4372-99EC-22F6576B169D}"/>
              </a:ext>
            </a:extLst>
          </p:cNvPr>
          <p:cNvSpPr>
            <a:spLocks noGrp="1"/>
          </p:cNvSpPr>
          <p:nvPr>
            <p:ph idx="1"/>
          </p:nvPr>
        </p:nvSpPr>
        <p:spPr/>
        <p:txBody>
          <a:bodyPr/>
          <a:lstStyle/>
          <a:p>
            <a:pPr algn="just"/>
            <a:r>
              <a:rPr lang="en-US" sz="2200" b="0" i="0" dirty="0">
                <a:effectLst/>
              </a:rPr>
              <a:t>The Illinois Appellate Court, Fourth District, in an unpublished decision affirmed the dismissal in a case in which the plaintiff filed a seven count complaint against Ford and a dealer in Cook County. </a:t>
            </a:r>
          </a:p>
          <a:p>
            <a:pPr marL="0" indent="0" algn="just">
              <a:buNone/>
            </a:pPr>
            <a:endParaRPr lang="en-US" sz="2200" b="0" i="0" dirty="0">
              <a:effectLst/>
            </a:endParaRPr>
          </a:p>
          <a:p>
            <a:pPr algn="just"/>
            <a:r>
              <a:rPr lang="en-US" sz="2200" b="0" i="0" dirty="0">
                <a:effectLst/>
              </a:rPr>
              <a:t>The defendants moved to transfer under forum </a:t>
            </a:r>
            <a:r>
              <a:rPr lang="en-US" sz="2200" b="0" i="1" dirty="0">
                <a:effectLst/>
              </a:rPr>
              <a:t>non </a:t>
            </a:r>
            <a:r>
              <a:rPr lang="en-US" sz="2200" b="0" i="1" dirty="0" err="1">
                <a:effectLst/>
              </a:rPr>
              <a:t>conveniens</a:t>
            </a:r>
            <a:r>
              <a:rPr lang="en-US" sz="2200" b="0" i="1" dirty="0">
                <a:effectLst/>
              </a:rPr>
              <a:t> </a:t>
            </a:r>
            <a:r>
              <a:rPr lang="en-US" sz="2200" b="0" i="0" dirty="0">
                <a:effectLst/>
              </a:rPr>
              <a:t>to either Kane or Livingston County and the court transferred to Livingston. The plaintiff refiled her complaint in Kane and after some proceedings there, the court granted another motion to transfer, this time to Livingston County.</a:t>
            </a:r>
            <a:endParaRPr lang="en-US" sz="2200" dirty="0"/>
          </a:p>
        </p:txBody>
      </p:sp>
      <p:sp>
        <p:nvSpPr>
          <p:cNvPr id="6" name="Title 1">
            <a:extLst>
              <a:ext uri="{FF2B5EF4-FFF2-40B4-BE49-F238E27FC236}">
                <a16:creationId xmlns:a16="http://schemas.microsoft.com/office/drawing/2014/main" id="{39EA7B93-1936-4875-8BBB-87CCD5323631}"/>
              </a:ext>
            </a:extLst>
          </p:cNvPr>
          <p:cNvSpPr>
            <a:spLocks noGrp="1"/>
          </p:cNvSpPr>
          <p:nvPr>
            <p:ph type="title"/>
          </p:nvPr>
        </p:nvSpPr>
        <p:spPr>
          <a:xfrm>
            <a:off x="0" y="1676400"/>
            <a:ext cx="9067800" cy="762000"/>
          </a:xfrm>
        </p:spPr>
        <p:txBody>
          <a:bodyPr/>
          <a:lstStyle/>
          <a:p>
            <a:r>
              <a:rPr lang="en-US" sz="2800" b="1" i="1" dirty="0">
                <a:hlinkClick r:id="rId2"/>
              </a:rPr>
              <a:t>Buss v. Ford Motor Company</a:t>
            </a:r>
            <a:r>
              <a:rPr lang="en-US" sz="2800" b="1" dirty="0">
                <a:hlinkClick r:id="rId2"/>
              </a:rPr>
              <a:t>, </a:t>
            </a:r>
            <a:br>
              <a:rPr lang="en-US" sz="2800" b="1" dirty="0">
                <a:hlinkClick r:id="rId2"/>
              </a:rPr>
            </a:br>
            <a:r>
              <a:rPr lang="en-US" sz="2800" b="1" dirty="0">
                <a:hlinkClick r:id="rId2"/>
              </a:rPr>
              <a:t>2020 IL App (4th) 190386</a:t>
            </a:r>
            <a:endParaRPr lang="en-US" sz="2800" b="1" i="1" dirty="0"/>
          </a:p>
        </p:txBody>
      </p:sp>
    </p:spTree>
    <p:extLst>
      <p:ext uri="{BB962C8B-B14F-4D97-AF65-F5344CB8AC3E}">
        <p14:creationId xmlns:p14="http://schemas.microsoft.com/office/powerpoint/2010/main" val="2793691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08723B-5748-463F-94FE-AA8D5898A84C}"/>
              </a:ext>
            </a:extLst>
          </p:cNvPr>
          <p:cNvSpPr>
            <a:spLocks noGrp="1"/>
          </p:cNvSpPr>
          <p:nvPr>
            <p:ph type="title"/>
          </p:nvPr>
        </p:nvSpPr>
        <p:spPr>
          <a:xfrm>
            <a:off x="533400" y="1676400"/>
            <a:ext cx="8077200" cy="762000"/>
          </a:xfrm>
        </p:spPr>
        <p:txBody>
          <a:bodyPr/>
          <a:lstStyle/>
          <a:p>
            <a:r>
              <a:rPr lang="en-US" sz="2800" b="1" i="1" dirty="0">
                <a:hlinkClick r:id="rId2"/>
              </a:rPr>
              <a:t>Buss v. Ford Motor Company</a:t>
            </a:r>
            <a:r>
              <a:rPr lang="en-US" sz="2800" b="1" dirty="0">
                <a:hlinkClick r:id="rId2"/>
              </a:rPr>
              <a:t>, </a:t>
            </a:r>
            <a:br>
              <a:rPr lang="en-US" sz="2800" b="1" dirty="0">
                <a:hlinkClick r:id="rId2"/>
              </a:rPr>
            </a:br>
            <a:r>
              <a:rPr lang="en-US" sz="2800" b="1" dirty="0">
                <a:hlinkClick r:id="rId2"/>
              </a:rPr>
              <a:t>2020 IL App (4th) 190386</a:t>
            </a:r>
            <a:endParaRPr lang="en-US" sz="2800" b="1" dirty="0"/>
          </a:p>
        </p:txBody>
      </p:sp>
      <p:sp>
        <p:nvSpPr>
          <p:cNvPr id="3" name="Content Placeholder 2">
            <a:extLst>
              <a:ext uri="{FF2B5EF4-FFF2-40B4-BE49-F238E27FC236}">
                <a16:creationId xmlns:a16="http://schemas.microsoft.com/office/drawing/2014/main" id="{DD337BF3-6E2E-4372-99EC-22F6576B169D}"/>
              </a:ext>
            </a:extLst>
          </p:cNvPr>
          <p:cNvSpPr>
            <a:spLocks noGrp="1"/>
          </p:cNvSpPr>
          <p:nvPr>
            <p:ph idx="1"/>
          </p:nvPr>
        </p:nvSpPr>
        <p:spPr/>
        <p:txBody>
          <a:bodyPr/>
          <a:lstStyle/>
          <a:p>
            <a:pPr algn="just"/>
            <a:r>
              <a:rPr lang="en-US" sz="2000" b="0" i="0" dirty="0">
                <a:effectLst/>
              </a:rPr>
              <a:t>Once the merits were to be reached, the defendants moved to dismiss, arguing that the matter had to be arbitrated under the purchase agreement and applicable law. The trial court granted the motion and the appellate court affirmed.</a:t>
            </a:r>
          </a:p>
          <a:p>
            <a:pPr marL="0" indent="0" algn="just">
              <a:buNone/>
            </a:pPr>
            <a:endParaRPr lang="en-US" sz="2000" b="0" i="0" dirty="0">
              <a:effectLst/>
            </a:endParaRPr>
          </a:p>
          <a:p>
            <a:pPr algn="just"/>
            <a:r>
              <a:rPr lang="en-US" sz="2000" b="0" i="0" dirty="0">
                <a:effectLst/>
              </a:rPr>
              <a:t>The court found that the defendants did not waive their right to arbitration by challenging the plaintiff's chosen forum as inconvenient. The court also found it proper that the defendants moved to dismiss and not move to compel arbitration.</a:t>
            </a:r>
            <a:endParaRPr lang="en-US" sz="2000" dirty="0"/>
          </a:p>
        </p:txBody>
      </p:sp>
    </p:spTree>
    <p:extLst>
      <p:ext uri="{BB962C8B-B14F-4D97-AF65-F5344CB8AC3E}">
        <p14:creationId xmlns:p14="http://schemas.microsoft.com/office/powerpoint/2010/main" val="6216547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BB217AA-5733-4BCB-A194-86340F46D58F}"/>
              </a:ext>
            </a:extLst>
          </p:cNvPr>
          <p:cNvSpPr>
            <a:spLocks noGrp="1"/>
          </p:cNvSpPr>
          <p:nvPr>
            <p:ph idx="1"/>
          </p:nvPr>
        </p:nvSpPr>
        <p:spPr/>
        <p:txBody>
          <a:bodyPr/>
          <a:lstStyle/>
          <a:p>
            <a:pPr algn="just"/>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The court held that the trial court abused its discretion in denying a motion to transfer based upon forum </a:t>
            </a:r>
            <a:r>
              <a:rPr lang="en-US" sz="24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non </a:t>
            </a:r>
            <a:r>
              <a:rPr lang="en-US" sz="2400" i="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coveniens</a:t>
            </a:r>
            <a:r>
              <a:rPr lang="en-US" sz="24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and ordered transfer of the case from St. Clair to Monroe County because the factors strongly favored transfer and the transfer would serve the ends of justice. </a:t>
            </a:r>
          </a:p>
          <a:p>
            <a:pPr algn="just"/>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The plaintiff claimed injury when an employee of a grocery store allegedly struck her with line of shopping carts. The incident occurred in Monroe County and the employee resided there. </a:t>
            </a:r>
          </a:p>
          <a:p>
            <a:pPr marL="0" indent="0" algn="just">
              <a:buNone/>
            </a:pPr>
            <a:endParaRPr lang="en-US" dirty="0"/>
          </a:p>
        </p:txBody>
      </p:sp>
      <p:sp>
        <p:nvSpPr>
          <p:cNvPr id="5" name="Title 1">
            <a:extLst>
              <a:ext uri="{FF2B5EF4-FFF2-40B4-BE49-F238E27FC236}">
                <a16:creationId xmlns:a16="http://schemas.microsoft.com/office/drawing/2014/main" id="{A4E51654-FAE4-4C39-B39D-0850C0C98CBF}"/>
              </a:ext>
            </a:extLst>
          </p:cNvPr>
          <p:cNvSpPr>
            <a:spLocks noGrp="1"/>
          </p:cNvSpPr>
          <p:nvPr>
            <p:ph type="title"/>
          </p:nvPr>
        </p:nvSpPr>
        <p:spPr>
          <a:xfrm>
            <a:off x="419100" y="1676400"/>
            <a:ext cx="8305800" cy="762000"/>
          </a:xfrm>
        </p:spPr>
        <p:txBody>
          <a:bodyPr/>
          <a:lstStyle/>
          <a:p>
            <a:r>
              <a:rPr lang="en-US" sz="2800" b="1" i="1" dirty="0">
                <a:hlinkClick r:id="rId2"/>
              </a:rPr>
              <a:t>Shaw v. Haas, </a:t>
            </a:r>
            <a:br>
              <a:rPr lang="en-US" sz="2800" b="1" i="1" dirty="0">
                <a:hlinkClick r:id="rId2"/>
              </a:rPr>
            </a:br>
            <a:r>
              <a:rPr lang="en-US" sz="2800" b="1" dirty="0">
                <a:hlinkClick r:id="rId2"/>
              </a:rPr>
              <a:t>2019 IL App (5th) 180588</a:t>
            </a:r>
            <a:endParaRPr lang="en-US" sz="2800" b="1" i="1" dirty="0"/>
          </a:p>
        </p:txBody>
      </p:sp>
    </p:spTree>
    <p:extLst>
      <p:ext uri="{BB962C8B-B14F-4D97-AF65-F5344CB8AC3E}">
        <p14:creationId xmlns:p14="http://schemas.microsoft.com/office/powerpoint/2010/main" val="33120622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A11574C-3B7B-44A2-8640-DDE482425422}"/>
              </a:ext>
            </a:extLst>
          </p:cNvPr>
          <p:cNvSpPr>
            <a:spLocks noGrp="1"/>
          </p:cNvSpPr>
          <p:nvPr>
            <p:ph idx="1"/>
          </p:nvPr>
        </p:nvSpPr>
        <p:spPr/>
        <p:txBody>
          <a:bodyPr/>
          <a:lstStyle/>
          <a:p>
            <a:pPr algn="just"/>
            <a:r>
              <a:rPr lang="en-US" sz="1800" dirty="0">
                <a:solidFill>
                  <a:srgbClr val="000000"/>
                </a:solidFill>
                <a:effectLst/>
                <a:ea typeface="Calibri" panose="020F0502020204030204" pitchFamily="34" charset="0"/>
                <a:cs typeface="Times New Roman" panose="02020603050405020304" pitchFamily="18" charset="0"/>
              </a:rPr>
              <a:t>The Court found that the plaintiff engaged in forum shopping because, though the grocery chain had operations in St. Clair County, the incident in this case did not occur there and she did not live there resulting in her choice of forum being entitled to less deference than usually accorded. </a:t>
            </a:r>
          </a:p>
          <a:p>
            <a:pPr algn="just"/>
            <a:endParaRPr lang="en-US" sz="1800" dirty="0">
              <a:solidFill>
                <a:srgbClr val="000000"/>
              </a:solidFill>
              <a:ea typeface="Calibri" panose="020F0502020204030204" pitchFamily="34" charset="0"/>
              <a:cs typeface="Times New Roman" panose="02020603050405020304" pitchFamily="18" charset="0"/>
            </a:endParaRPr>
          </a:p>
          <a:p>
            <a:pPr algn="just"/>
            <a:r>
              <a:rPr lang="en-US" sz="1800" dirty="0">
                <a:solidFill>
                  <a:srgbClr val="000000"/>
                </a:solidFill>
                <a:effectLst/>
                <a:ea typeface="Calibri" panose="020F0502020204030204" pitchFamily="34" charset="0"/>
                <a:cs typeface="Times New Roman" panose="02020603050405020304" pitchFamily="18" charset="0"/>
              </a:rPr>
              <a:t>The Court decided to transfer the case though the plaintiff received medical treatment in St. Clair County stating that such treatment is not "‘at the heart of the issue’ in cases not involving medical malpractice.’” </a:t>
            </a:r>
          </a:p>
          <a:p>
            <a:pPr algn="just"/>
            <a:endParaRPr lang="en-US" sz="1800" dirty="0">
              <a:solidFill>
                <a:srgbClr val="000000"/>
              </a:solidFill>
              <a:ea typeface="Calibri" panose="020F0502020204030204" pitchFamily="34" charset="0"/>
              <a:cs typeface="Times New Roman" panose="02020603050405020304" pitchFamily="18" charset="0"/>
            </a:endParaRPr>
          </a:p>
          <a:p>
            <a:pPr algn="just"/>
            <a:r>
              <a:rPr lang="en-US" sz="1800" dirty="0">
                <a:solidFill>
                  <a:srgbClr val="000000"/>
                </a:solidFill>
                <a:effectLst/>
                <a:ea typeface="Calibri" panose="020F0502020204030204" pitchFamily="34" charset="0"/>
                <a:cs typeface="Times New Roman" panose="02020603050405020304" pitchFamily="18" charset="0"/>
              </a:rPr>
              <a:t>From a procedural perspective, it is important to note that the Court took judicial notice of distances and travel times to determine relative convenience from Google Maps.</a:t>
            </a:r>
            <a:endParaRPr lang="en-US" sz="1800" dirty="0">
              <a:effectLst/>
              <a:ea typeface="Calibri" panose="020F0502020204030204" pitchFamily="34" charset="0"/>
              <a:cs typeface="Times New Roman" panose="02020603050405020304" pitchFamily="18" charset="0"/>
            </a:endParaRPr>
          </a:p>
          <a:p>
            <a:endParaRPr lang="en-US" dirty="0"/>
          </a:p>
        </p:txBody>
      </p:sp>
      <p:sp>
        <p:nvSpPr>
          <p:cNvPr id="4" name="Title 1">
            <a:extLst>
              <a:ext uri="{FF2B5EF4-FFF2-40B4-BE49-F238E27FC236}">
                <a16:creationId xmlns:a16="http://schemas.microsoft.com/office/drawing/2014/main" id="{8274310D-0444-4662-B008-7F4725876356}"/>
              </a:ext>
            </a:extLst>
          </p:cNvPr>
          <p:cNvSpPr>
            <a:spLocks noGrp="1"/>
          </p:cNvSpPr>
          <p:nvPr>
            <p:ph type="title"/>
          </p:nvPr>
        </p:nvSpPr>
        <p:spPr>
          <a:xfrm>
            <a:off x="419100" y="1676400"/>
            <a:ext cx="8305800" cy="762000"/>
          </a:xfrm>
        </p:spPr>
        <p:txBody>
          <a:bodyPr/>
          <a:lstStyle/>
          <a:p>
            <a:r>
              <a:rPr lang="en-US" sz="2800" b="1" i="1" dirty="0">
                <a:hlinkClick r:id="rId2"/>
              </a:rPr>
              <a:t>Shaw v. Haas, </a:t>
            </a:r>
            <a:br>
              <a:rPr lang="en-US" sz="2800" b="1" i="1" dirty="0">
                <a:hlinkClick r:id="rId2"/>
              </a:rPr>
            </a:br>
            <a:r>
              <a:rPr lang="en-US" sz="2800" b="1" dirty="0">
                <a:hlinkClick r:id="rId2"/>
              </a:rPr>
              <a:t>2019 IL App (5th) 180588</a:t>
            </a:r>
            <a:endParaRPr lang="en-US" sz="2800" b="1" i="1" dirty="0"/>
          </a:p>
        </p:txBody>
      </p:sp>
    </p:spTree>
    <p:extLst>
      <p:ext uri="{BB962C8B-B14F-4D97-AF65-F5344CB8AC3E}">
        <p14:creationId xmlns:p14="http://schemas.microsoft.com/office/powerpoint/2010/main" val="35710783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D337BF3-6E2E-4372-99EC-22F6576B169D}"/>
              </a:ext>
            </a:extLst>
          </p:cNvPr>
          <p:cNvSpPr>
            <a:spLocks noGrp="1"/>
          </p:cNvSpPr>
          <p:nvPr>
            <p:ph idx="1"/>
          </p:nvPr>
        </p:nvSpPr>
        <p:spPr/>
        <p:txBody>
          <a:bodyPr/>
          <a:lstStyle/>
          <a:p>
            <a:endParaRPr lang="en-US" dirty="0"/>
          </a:p>
          <a:p>
            <a:pPr marL="0" indent="0">
              <a:buNone/>
            </a:pPr>
            <a:endParaRPr lang="en-US" dirty="0"/>
          </a:p>
        </p:txBody>
      </p:sp>
      <p:sp>
        <p:nvSpPr>
          <p:cNvPr id="5" name="TextBox 4">
            <a:extLst>
              <a:ext uri="{FF2B5EF4-FFF2-40B4-BE49-F238E27FC236}">
                <a16:creationId xmlns:a16="http://schemas.microsoft.com/office/drawing/2014/main" id="{1918425E-4A60-422D-8F99-CB7D65EC4C5D}"/>
              </a:ext>
            </a:extLst>
          </p:cNvPr>
          <p:cNvSpPr txBox="1"/>
          <p:nvPr/>
        </p:nvSpPr>
        <p:spPr>
          <a:xfrm>
            <a:off x="361950" y="2590800"/>
            <a:ext cx="8305800" cy="4247317"/>
          </a:xfrm>
          <a:prstGeom prst="rect">
            <a:avLst/>
          </a:prstGeom>
          <a:noFill/>
        </p:spPr>
        <p:txBody>
          <a:bodyPr wrap="square" rtlCol="0">
            <a:spAutoFit/>
          </a:bodyPr>
          <a:lstStyle/>
          <a:p>
            <a:pPr marL="342900" indent="-342900" algn="just">
              <a:buFont typeface="Arial" panose="020B0604020202020204" pitchFamily="34" charset="0"/>
              <a:buChar char="•"/>
            </a:pPr>
            <a:endParaRPr lang="en-US" sz="1800" dirty="0">
              <a:solidFill>
                <a:srgbClr val="000000"/>
              </a:solidFill>
              <a:effectLst/>
              <a:latin typeface="Segoe UI" panose="020B0502040204020203" pitchFamily="34" charset="0"/>
              <a:ea typeface="Calibri" panose="020F0502020204030204" pitchFamily="34" charset="0"/>
            </a:endParaRPr>
          </a:p>
          <a:p>
            <a:pPr marL="342900" indent="-342900" algn="just">
              <a:buFont typeface="Arial" panose="020B0604020202020204" pitchFamily="34" charset="0"/>
              <a:buChar char="•"/>
            </a:pPr>
            <a:r>
              <a:rPr lang="en-US" sz="1800" dirty="0">
                <a:solidFill>
                  <a:srgbClr val="000000"/>
                </a:solidFill>
                <a:effectLst/>
                <a:latin typeface="Segoe UI" panose="020B0502040204020203" pitchFamily="34" charset="0"/>
                <a:ea typeface="Calibri" panose="020F0502020204030204" pitchFamily="34" charset="0"/>
              </a:rPr>
              <a:t>The Court reversed the trial court’s denial finding that the trial court abused its discretion in finding that St. Clair County was a proper forum as the only connection was the residence of one of the defendant doctors and the location of plaintiff’s counsel’s office. </a:t>
            </a:r>
          </a:p>
          <a:p>
            <a:pPr marL="342900" indent="-342900" algn="just">
              <a:buFont typeface="Arial" panose="020B0604020202020204" pitchFamily="34" charset="0"/>
              <a:buChar char="•"/>
            </a:pPr>
            <a:endParaRPr lang="en-US" dirty="0">
              <a:solidFill>
                <a:srgbClr val="000000"/>
              </a:solidFill>
              <a:latin typeface="Segoe UI" panose="020B0502040204020203" pitchFamily="34" charset="0"/>
              <a:ea typeface="Calibri" panose="020F0502020204030204" pitchFamily="34" charset="0"/>
            </a:endParaRPr>
          </a:p>
          <a:p>
            <a:pPr marL="342900" indent="-342900" algn="just">
              <a:buFont typeface="Arial" panose="020B0604020202020204" pitchFamily="34" charset="0"/>
              <a:buChar char="•"/>
            </a:pPr>
            <a:r>
              <a:rPr lang="en-US" sz="1800" dirty="0">
                <a:solidFill>
                  <a:srgbClr val="000000"/>
                </a:solidFill>
                <a:effectLst/>
                <a:latin typeface="Segoe UI" panose="020B0502040204020203" pitchFamily="34" charset="0"/>
                <a:ea typeface="Calibri" panose="020F0502020204030204" pitchFamily="34" charset="0"/>
              </a:rPr>
              <a:t>While the doctor’s residence made venue proper in St. Clair County because his residence had no connection to the alleged medical malpractice at issue. </a:t>
            </a:r>
          </a:p>
          <a:p>
            <a:pPr marL="342900" indent="-342900" algn="just">
              <a:buFont typeface="Arial" panose="020B0604020202020204" pitchFamily="34" charset="0"/>
              <a:buChar char="•"/>
            </a:pPr>
            <a:endParaRPr lang="en-US" sz="1800" dirty="0">
              <a:solidFill>
                <a:srgbClr val="000000"/>
              </a:solidFill>
              <a:effectLst/>
              <a:latin typeface="Segoe UI" panose="020B0502040204020203" pitchFamily="34" charset="0"/>
              <a:ea typeface="Calibri" panose="020F0502020204030204" pitchFamily="34" charset="0"/>
            </a:endParaRPr>
          </a:p>
          <a:p>
            <a:pPr marL="342900" indent="-342900" algn="just">
              <a:buFont typeface="Arial" panose="020B0604020202020204" pitchFamily="34" charset="0"/>
              <a:buChar char="•"/>
            </a:pPr>
            <a:r>
              <a:rPr lang="en-US" sz="1800" dirty="0">
                <a:solidFill>
                  <a:srgbClr val="000000"/>
                </a:solidFill>
                <a:effectLst/>
                <a:latin typeface="Segoe UI" panose="020B0502040204020203" pitchFamily="34" charset="0"/>
                <a:ea typeface="Calibri" panose="020F0502020204030204" pitchFamily="34" charset="0"/>
              </a:rPr>
              <a:t>A dissent was filed in which it was argued that the trial court did not abuse his discretion and thus the majority “lower[ed] our standard of review in order to reverse.”</a:t>
            </a:r>
          </a:p>
          <a:p>
            <a:pPr algn="just"/>
            <a:br>
              <a:rPr lang="en-US" sz="1800" dirty="0">
                <a:effectLst/>
                <a:latin typeface="Segoe UI" panose="020B0502040204020203" pitchFamily="34" charset="0"/>
                <a:ea typeface="Calibri" panose="020F0502020204030204" pitchFamily="34" charset="0"/>
              </a:rPr>
            </a:br>
            <a:endParaRPr lang="en-US" dirty="0"/>
          </a:p>
          <a:p>
            <a:pPr marL="285750" indent="-285750">
              <a:buFont typeface="Arial" panose="020B0604020202020204" pitchFamily="34" charset="0"/>
              <a:buChar char="•"/>
            </a:pPr>
            <a:endParaRPr lang="en-US" dirty="0"/>
          </a:p>
        </p:txBody>
      </p:sp>
      <p:sp>
        <p:nvSpPr>
          <p:cNvPr id="6" name="Title 1">
            <a:extLst>
              <a:ext uri="{FF2B5EF4-FFF2-40B4-BE49-F238E27FC236}">
                <a16:creationId xmlns:a16="http://schemas.microsoft.com/office/drawing/2014/main" id="{1258A0DB-B89F-403E-AC80-295B0A2629B6}"/>
              </a:ext>
            </a:extLst>
          </p:cNvPr>
          <p:cNvSpPr>
            <a:spLocks noGrp="1"/>
          </p:cNvSpPr>
          <p:nvPr>
            <p:ph type="title"/>
          </p:nvPr>
        </p:nvSpPr>
        <p:spPr>
          <a:xfrm>
            <a:off x="419100" y="1676400"/>
            <a:ext cx="8191500" cy="762000"/>
          </a:xfrm>
        </p:spPr>
        <p:txBody>
          <a:bodyPr/>
          <a:lstStyle/>
          <a:p>
            <a:r>
              <a:rPr lang="en-US" sz="2800" b="1" i="1" dirty="0">
                <a:solidFill>
                  <a:srgbClr val="000000"/>
                </a:solidFill>
                <a:latin typeface="Segoe UI" panose="020B0502040204020203" pitchFamily="34" charset="0"/>
                <a:hlinkClick r:id="rId2"/>
              </a:rPr>
              <a:t>Brandt v. </a:t>
            </a:r>
            <a:r>
              <a:rPr lang="en-US" sz="2800" b="1" i="1" dirty="0" err="1">
                <a:solidFill>
                  <a:srgbClr val="000000"/>
                </a:solidFill>
                <a:latin typeface="Segoe UI" panose="020B0502040204020203" pitchFamily="34" charset="0"/>
                <a:hlinkClick r:id="rId2"/>
              </a:rPr>
              <a:t>Sedkar</a:t>
            </a:r>
            <a:r>
              <a:rPr lang="en-US" sz="2800" b="1" dirty="0">
                <a:solidFill>
                  <a:srgbClr val="000000"/>
                </a:solidFill>
                <a:latin typeface="Segoe UI" panose="020B0502040204020203" pitchFamily="34" charset="0"/>
                <a:hlinkClick r:id="rId2"/>
              </a:rPr>
              <a:t>, </a:t>
            </a:r>
            <a:br>
              <a:rPr lang="en-US" sz="2800" b="1" dirty="0">
                <a:solidFill>
                  <a:srgbClr val="000000"/>
                </a:solidFill>
                <a:latin typeface="Segoe UI" panose="020B0502040204020203" pitchFamily="34" charset="0"/>
                <a:hlinkClick r:id="rId2"/>
              </a:rPr>
            </a:br>
            <a:r>
              <a:rPr lang="en-US" sz="2800" b="1" dirty="0">
                <a:solidFill>
                  <a:srgbClr val="000000"/>
                </a:solidFill>
                <a:latin typeface="Segoe UI" panose="020B0502040204020203" pitchFamily="34" charset="0"/>
                <a:hlinkClick r:id="rId2"/>
              </a:rPr>
              <a:t>2020 IL App (5th) 190137</a:t>
            </a:r>
            <a:endParaRPr lang="en-US" sz="2800" b="1" i="1" dirty="0"/>
          </a:p>
        </p:txBody>
      </p:sp>
    </p:spTree>
    <p:extLst>
      <p:ext uri="{BB962C8B-B14F-4D97-AF65-F5344CB8AC3E}">
        <p14:creationId xmlns:p14="http://schemas.microsoft.com/office/powerpoint/2010/main" val="833004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08723B-5748-463F-94FE-AA8D5898A84C}"/>
              </a:ext>
            </a:extLst>
          </p:cNvPr>
          <p:cNvSpPr>
            <a:spLocks noGrp="1"/>
          </p:cNvSpPr>
          <p:nvPr>
            <p:ph type="title"/>
          </p:nvPr>
        </p:nvSpPr>
        <p:spPr>
          <a:xfrm>
            <a:off x="419100" y="1676400"/>
            <a:ext cx="8191500" cy="762000"/>
          </a:xfrm>
        </p:spPr>
        <p:txBody>
          <a:bodyPr/>
          <a:lstStyle/>
          <a:p>
            <a:r>
              <a:rPr lang="en-US" sz="2800" b="1" i="1" dirty="0">
                <a:solidFill>
                  <a:srgbClr val="000000"/>
                </a:solidFill>
                <a:effectLst/>
                <a:latin typeface="Segoe UI" panose="020B0502040204020203" pitchFamily="34" charset="0"/>
                <a:ea typeface="Calibri" panose="020F0502020204030204" pitchFamily="34" charset="0"/>
                <a:hlinkClick r:id="rId2"/>
              </a:rPr>
              <a:t>Hansen-Runge v. Illinois Central Railroad</a:t>
            </a:r>
            <a:r>
              <a:rPr lang="en-US" sz="2800" b="1" dirty="0">
                <a:solidFill>
                  <a:srgbClr val="000000"/>
                </a:solidFill>
                <a:effectLst/>
                <a:latin typeface="Segoe UI" panose="020B0502040204020203" pitchFamily="34" charset="0"/>
                <a:ea typeface="Calibri" panose="020F0502020204030204" pitchFamily="34" charset="0"/>
                <a:hlinkClick r:id="rId2"/>
              </a:rPr>
              <a:t>, </a:t>
            </a:r>
            <a:br>
              <a:rPr lang="en-US" sz="2800" b="1" dirty="0">
                <a:solidFill>
                  <a:srgbClr val="000000"/>
                </a:solidFill>
                <a:effectLst/>
                <a:latin typeface="Segoe UI" panose="020B0502040204020203" pitchFamily="34" charset="0"/>
                <a:ea typeface="Calibri" panose="020F0502020204030204" pitchFamily="34" charset="0"/>
                <a:hlinkClick r:id="rId2"/>
              </a:rPr>
            </a:br>
            <a:r>
              <a:rPr lang="en-US" sz="2800" b="1" dirty="0">
                <a:solidFill>
                  <a:srgbClr val="000000"/>
                </a:solidFill>
                <a:effectLst/>
                <a:latin typeface="Segoe UI" panose="020B0502040204020203" pitchFamily="34" charset="0"/>
                <a:ea typeface="Calibri" panose="020F0502020204030204" pitchFamily="34" charset="0"/>
                <a:hlinkClick r:id="rId2"/>
              </a:rPr>
              <a:t>2020 IL App (1st) 190383</a:t>
            </a:r>
            <a:endParaRPr lang="en-US" sz="2800" b="1" i="1" dirty="0"/>
          </a:p>
        </p:txBody>
      </p:sp>
      <p:sp>
        <p:nvSpPr>
          <p:cNvPr id="3" name="Content Placeholder 2">
            <a:extLst>
              <a:ext uri="{FF2B5EF4-FFF2-40B4-BE49-F238E27FC236}">
                <a16:creationId xmlns:a16="http://schemas.microsoft.com/office/drawing/2014/main" id="{DD337BF3-6E2E-4372-99EC-22F6576B169D}"/>
              </a:ext>
            </a:extLst>
          </p:cNvPr>
          <p:cNvSpPr>
            <a:spLocks noGrp="1"/>
          </p:cNvSpPr>
          <p:nvPr>
            <p:ph idx="1"/>
          </p:nvPr>
        </p:nvSpPr>
        <p:spPr/>
        <p:txBody>
          <a:bodyPr/>
          <a:lstStyle/>
          <a:p>
            <a:pPr algn="just"/>
            <a:endParaRPr lang="en-US" sz="2400" b="0" i="0" dirty="0">
              <a:effectLst/>
              <a:latin typeface="+mj-lt"/>
            </a:endParaRPr>
          </a:p>
          <a:p>
            <a:pPr algn="just"/>
            <a:r>
              <a:rPr lang="en-US" sz="2400" b="0" i="0" dirty="0">
                <a:effectLst/>
                <a:latin typeface="+mj-lt"/>
              </a:rPr>
              <a:t>The Court reversed the denial of a forum non </a:t>
            </a:r>
            <a:r>
              <a:rPr lang="en-US" sz="2400" b="0" i="0" dirty="0" err="1">
                <a:effectLst/>
                <a:latin typeface="+mj-lt"/>
              </a:rPr>
              <a:t>conveniens</a:t>
            </a:r>
            <a:r>
              <a:rPr lang="en-US" sz="2400" b="0" i="0" dirty="0">
                <a:effectLst/>
                <a:latin typeface="+mj-lt"/>
              </a:rPr>
              <a:t> motion in a case in which an Iowa resident, injured in Iowa, and who was treated in Iowa filed his case in Cook County where the defendant is headquartered, but where no identified witnesses are located in Illinois and other witnesses are scattered in noncontiguous states. </a:t>
            </a:r>
          </a:p>
          <a:p>
            <a:pPr marL="0" indent="0">
              <a:buNone/>
            </a:pPr>
            <a:endParaRPr lang="en-US" dirty="0"/>
          </a:p>
        </p:txBody>
      </p:sp>
    </p:spTree>
    <p:extLst>
      <p:ext uri="{BB962C8B-B14F-4D97-AF65-F5344CB8AC3E}">
        <p14:creationId xmlns:p14="http://schemas.microsoft.com/office/powerpoint/2010/main" val="31576301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AF5C89-74C9-488B-991B-6F0FB4872297}"/>
              </a:ext>
            </a:extLst>
          </p:cNvPr>
          <p:cNvSpPr>
            <a:spLocks noGrp="1"/>
          </p:cNvSpPr>
          <p:nvPr>
            <p:ph type="title"/>
          </p:nvPr>
        </p:nvSpPr>
        <p:spPr>
          <a:xfrm>
            <a:off x="0" y="1676400"/>
            <a:ext cx="9067800" cy="762000"/>
          </a:xfrm>
        </p:spPr>
        <p:txBody>
          <a:bodyPr/>
          <a:lstStyle/>
          <a:p>
            <a:r>
              <a:rPr lang="en-US" sz="4400" b="1" dirty="0"/>
              <a:t>Forum </a:t>
            </a:r>
            <a:r>
              <a:rPr lang="en-US" sz="4400" b="1" i="1" dirty="0"/>
              <a:t>Non </a:t>
            </a:r>
            <a:r>
              <a:rPr lang="en-US" sz="4400" b="1" i="1" dirty="0" err="1"/>
              <a:t>Conveniens</a:t>
            </a:r>
            <a:r>
              <a:rPr lang="en-US" sz="4400" b="1" i="1" dirty="0"/>
              <a:t> </a:t>
            </a:r>
            <a:r>
              <a:rPr lang="en-US" sz="4400" b="1" dirty="0"/>
              <a:t>Basics</a:t>
            </a:r>
          </a:p>
        </p:txBody>
      </p:sp>
      <p:sp>
        <p:nvSpPr>
          <p:cNvPr id="3" name="Content Placeholder 2">
            <a:extLst>
              <a:ext uri="{FF2B5EF4-FFF2-40B4-BE49-F238E27FC236}">
                <a16:creationId xmlns:a16="http://schemas.microsoft.com/office/drawing/2014/main" id="{CA9336DC-F985-4A90-B202-D34275310D05}"/>
              </a:ext>
            </a:extLst>
          </p:cNvPr>
          <p:cNvSpPr>
            <a:spLocks noGrp="1"/>
          </p:cNvSpPr>
          <p:nvPr>
            <p:ph idx="1"/>
          </p:nvPr>
        </p:nvSpPr>
        <p:spPr/>
        <p:txBody>
          <a:bodyPr/>
          <a:lstStyle/>
          <a:p>
            <a:pPr algn="just"/>
            <a:r>
              <a:rPr lang="en-US" sz="2000" dirty="0"/>
              <a:t>Forum </a:t>
            </a:r>
            <a:r>
              <a:rPr lang="en-US" sz="2000" i="1" dirty="0"/>
              <a:t>non </a:t>
            </a:r>
            <a:r>
              <a:rPr lang="en-US" sz="2000" i="1" dirty="0" err="1"/>
              <a:t>conveniens</a:t>
            </a:r>
            <a:r>
              <a:rPr lang="en-US" sz="2000" i="1" dirty="0"/>
              <a:t> </a:t>
            </a:r>
            <a:r>
              <a:rPr lang="en-US" sz="2000" dirty="0"/>
              <a:t>is an equitable doctrine that is “founded in considerations of fundamental fairness and sensible and effective judicial administration.” </a:t>
            </a:r>
            <a:r>
              <a:rPr lang="en-US" sz="2000" i="1" dirty="0"/>
              <a:t>Vinson v. Allstate</a:t>
            </a:r>
            <a:r>
              <a:rPr lang="en-US" sz="2000" dirty="0"/>
              <a:t>, 144 Ill.2d 306, 310 (1991). It is governed by Supreme Court Rule 187. </a:t>
            </a:r>
          </a:p>
          <a:p>
            <a:pPr marL="0" indent="0" algn="just">
              <a:buNone/>
            </a:pPr>
            <a:endParaRPr lang="en-US" sz="2000" dirty="0"/>
          </a:p>
          <a:p>
            <a:pPr algn="just"/>
            <a:r>
              <a:rPr lang="en-US" sz="2000" dirty="0"/>
              <a:t>A forum </a:t>
            </a:r>
            <a:r>
              <a:rPr lang="en-US" sz="2000" i="1" dirty="0"/>
              <a:t>non </a:t>
            </a:r>
            <a:r>
              <a:rPr lang="en-US" sz="2000" i="1" dirty="0" err="1"/>
              <a:t>conveniens</a:t>
            </a:r>
            <a:r>
              <a:rPr lang="en-US" sz="2000" i="1" dirty="0"/>
              <a:t> </a:t>
            </a:r>
            <a:r>
              <a:rPr lang="en-US" sz="2000" dirty="0"/>
              <a:t>motion presumes that statutory venue is proper. </a:t>
            </a:r>
          </a:p>
          <a:p>
            <a:pPr marL="0" indent="0" algn="just">
              <a:buNone/>
            </a:pPr>
            <a:endParaRPr lang="en-US" sz="2000" dirty="0"/>
          </a:p>
          <a:p>
            <a:pPr algn="just"/>
            <a:r>
              <a:rPr lang="en-US" sz="2000" dirty="0"/>
              <a:t>The Court “is afforded considerable discretion in ruling on a forum non </a:t>
            </a:r>
            <a:r>
              <a:rPr lang="en-US" sz="2000" dirty="0" err="1"/>
              <a:t>conveniens</a:t>
            </a:r>
            <a:r>
              <a:rPr lang="en-US" sz="2000" dirty="0"/>
              <a:t> motion.” </a:t>
            </a:r>
            <a:r>
              <a:rPr lang="en-US" sz="2000" i="1" dirty="0"/>
              <a:t>Ruch v. Padgett</a:t>
            </a:r>
            <a:r>
              <a:rPr lang="en-US" sz="2000" dirty="0"/>
              <a:t>, 2015 IL App (1st) 142972, ¶ 38.</a:t>
            </a:r>
          </a:p>
          <a:p>
            <a:pPr algn="just"/>
            <a:endParaRPr lang="en-US" dirty="0"/>
          </a:p>
        </p:txBody>
      </p:sp>
    </p:spTree>
    <p:extLst>
      <p:ext uri="{BB962C8B-B14F-4D97-AF65-F5344CB8AC3E}">
        <p14:creationId xmlns:p14="http://schemas.microsoft.com/office/powerpoint/2010/main" val="33249800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D337BF3-6E2E-4372-99EC-22F6576B169D}"/>
              </a:ext>
            </a:extLst>
          </p:cNvPr>
          <p:cNvSpPr>
            <a:spLocks noGrp="1"/>
          </p:cNvSpPr>
          <p:nvPr>
            <p:ph idx="1"/>
          </p:nvPr>
        </p:nvSpPr>
        <p:spPr/>
        <p:txBody>
          <a:bodyPr/>
          <a:lstStyle/>
          <a:p>
            <a:endParaRPr lang="en-US" dirty="0"/>
          </a:p>
          <a:p>
            <a:pPr marL="0" indent="0">
              <a:buNone/>
            </a:pPr>
            <a:endParaRPr lang="en-US" dirty="0"/>
          </a:p>
        </p:txBody>
      </p:sp>
      <p:sp>
        <p:nvSpPr>
          <p:cNvPr id="5" name="TextBox 4">
            <a:extLst>
              <a:ext uri="{FF2B5EF4-FFF2-40B4-BE49-F238E27FC236}">
                <a16:creationId xmlns:a16="http://schemas.microsoft.com/office/drawing/2014/main" id="{1918425E-4A60-422D-8F99-CB7D65EC4C5D}"/>
              </a:ext>
            </a:extLst>
          </p:cNvPr>
          <p:cNvSpPr txBox="1"/>
          <p:nvPr/>
        </p:nvSpPr>
        <p:spPr>
          <a:xfrm>
            <a:off x="361950" y="2590800"/>
            <a:ext cx="8305800" cy="3724096"/>
          </a:xfrm>
          <a:prstGeom prst="rect">
            <a:avLst/>
          </a:prstGeom>
          <a:noFill/>
        </p:spPr>
        <p:txBody>
          <a:bodyPr wrap="square" rtlCol="0">
            <a:spAutoFit/>
          </a:bodyPr>
          <a:lstStyle/>
          <a:p>
            <a:pPr marL="342900" indent="-342900" algn="just">
              <a:buFont typeface="Arial" panose="020B0604020202020204" pitchFamily="34" charset="0"/>
              <a:buChar char="•"/>
            </a:pPr>
            <a:endParaRPr lang="en-US" sz="2000" b="0" i="0" dirty="0">
              <a:effectLst/>
              <a:latin typeface="+mn-lt"/>
            </a:endParaRPr>
          </a:p>
          <a:p>
            <a:pPr marL="342900" indent="-342900" algn="just">
              <a:buFont typeface="Arial" panose="020B0604020202020204" pitchFamily="34" charset="0"/>
              <a:buChar char="•"/>
            </a:pPr>
            <a:r>
              <a:rPr lang="en-US" sz="2000" b="0" i="0" dirty="0">
                <a:effectLst/>
                <a:latin typeface="+mn-lt"/>
              </a:rPr>
              <a:t>The court first found that less deference was owed plaintiff’s choice of forum because he did not live in Cook County and did not ever work there. The record was also significantly underdeveloped as neither party pointed to congestion of either Cook County or the alternative forum.</a:t>
            </a:r>
          </a:p>
          <a:p>
            <a:pPr marL="342900" indent="-342900" algn="just">
              <a:buFont typeface="Arial" panose="020B0604020202020204" pitchFamily="34" charset="0"/>
              <a:buChar char="•"/>
            </a:pPr>
            <a:endParaRPr lang="en-US" sz="2000" b="0" i="0" dirty="0">
              <a:effectLst/>
              <a:latin typeface="+mn-lt"/>
            </a:endParaRPr>
          </a:p>
          <a:p>
            <a:pPr marL="342900" indent="-342900" algn="just">
              <a:buFont typeface="Arial" panose="020B0604020202020204" pitchFamily="34" charset="0"/>
              <a:buChar char="•"/>
            </a:pPr>
            <a:r>
              <a:rPr lang="en-US" sz="2000" b="0" i="0" dirty="0">
                <a:effectLst/>
                <a:latin typeface="+mn-lt"/>
              </a:rPr>
              <a:t>The plaintiff’s reliance on the headquarters of the defendant being in Cook County was rejected because the record was not developed on this point and was not raised until the appeal. </a:t>
            </a:r>
            <a:endParaRPr lang="en-US" sz="2000" dirty="0">
              <a:latin typeface="+mn-lt"/>
            </a:endParaRP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p:txBody>
      </p:sp>
      <p:sp>
        <p:nvSpPr>
          <p:cNvPr id="6" name="Title 1">
            <a:extLst>
              <a:ext uri="{FF2B5EF4-FFF2-40B4-BE49-F238E27FC236}">
                <a16:creationId xmlns:a16="http://schemas.microsoft.com/office/drawing/2014/main" id="{1258A0DB-B89F-403E-AC80-295B0A2629B6}"/>
              </a:ext>
            </a:extLst>
          </p:cNvPr>
          <p:cNvSpPr>
            <a:spLocks noGrp="1"/>
          </p:cNvSpPr>
          <p:nvPr>
            <p:ph type="title"/>
          </p:nvPr>
        </p:nvSpPr>
        <p:spPr>
          <a:xfrm>
            <a:off x="419100" y="1676400"/>
            <a:ext cx="8191500" cy="762000"/>
          </a:xfrm>
        </p:spPr>
        <p:txBody>
          <a:bodyPr/>
          <a:lstStyle/>
          <a:p>
            <a:r>
              <a:rPr lang="en-US" sz="2800" b="1" i="1" dirty="0">
                <a:solidFill>
                  <a:srgbClr val="000000"/>
                </a:solidFill>
                <a:effectLst/>
                <a:latin typeface="Segoe UI" panose="020B0502040204020203" pitchFamily="34" charset="0"/>
                <a:ea typeface="Calibri" panose="020F0502020204030204" pitchFamily="34" charset="0"/>
                <a:hlinkClick r:id="rId2"/>
              </a:rPr>
              <a:t>Hansen-Runge v. Illinois Central Railroad</a:t>
            </a:r>
            <a:r>
              <a:rPr lang="en-US" sz="2800" b="1" dirty="0">
                <a:solidFill>
                  <a:srgbClr val="000000"/>
                </a:solidFill>
                <a:effectLst/>
                <a:latin typeface="Segoe UI" panose="020B0502040204020203" pitchFamily="34" charset="0"/>
                <a:ea typeface="Calibri" panose="020F0502020204030204" pitchFamily="34" charset="0"/>
                <a:hlinkClick r:id="rId2"/>
              </a:rPr>
              <a:t>, </a:t>
            </a:r>
            <a:br>
              <a:rPr lang="en-US" sz="2800" b="1" dirty="0">
                <a:solidFill>
                  <a:srgbClr val="000000"/>
                </a:solidFill>
                <a:effectLst/>
                <a:latin typeface="Segoe UI" panose="020B0502040204020203" pitchFamily="34" charset="0"/>
                <a:ea typeface="Calibri" panose="020F0502020204030204" pitchFamily="34" charset="0"/>
                <a:hlinkClick r:id="rId2"/>
              </a:rPr>
            </a:br>
            <a:r>
              <a:rPr lang="en-US" sz="2800" b="1" dirty="0">
                <a:solidFill>
                  <a:srgbClr val="000000"/>
                </a:solidFill>
                <a:effectLst/>
                <a:latin typeface="Segoe UI" panose="020B0502040204020203" pitchFamily="34" charset="0"/>
                <a:ea typeface="Calibri" panose="020F0502020204030204" pitchFamily="34" charset="0"/>
                <a:hlinkClick r:id="rId2"/>
              </a:rPr>
              <a:t>2020 IL App (1st) 190383</a:t>
            </a:r>
            <a:endParaRPr lang="en-US" sz="2800" b="1" i="1" dirty="0"/>
          </a:p>
        </p:txBody>
      </p:sp>
    </p:spTree>
    <p:extLst>
      <p:ext uri="{BB962C8B-B14F-4D97-AF65-F5344CB8AC3E}">
        <p14:creationId xmlns:p14="http://schemas.microsoft.com/office/powerpoint/2010/main" val="8878662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0B0990-6F92-42E5-BD6C-FF35637CCF8E}"/>
              </a:ext>
            </a:extLst>
          </p:cNvPr>
          <p:cNvSpPr>
            <a:spLocks noGrp="1"/>
          </p:cNvSpPr>
          <p:nvPr>
            <p:ph type="title"/>
          </p:nvPr>
        </p:nvSpPr>
        <p:spPr>
          <a:xfrm>
            <a:off x="419100" y="1676400"/>
            <a:ext cx="8267700" cy="762000"/>
          </a:xfrm>
        </p:spPr>
        <p:txBody>
          <a:bodyPr/>
          <a:lstStyle/>
          <a:p>
            <a:r>
              <a:rPr lang="en-US" sz="2800" b="1" i="1" dirty="0">
                <a:solidFill>
                  <a:srgbClr val="000000"/>
                </a:solidFill>
                <a:effectLst/>
                <a:ea typeface="Calibri" panose="020F0502020204030204" pitchFamily="34" charset="0"/>
                <a:hlinkClick r:id="rId2"/>
              </a:rPr>
              <a:t>Kuhn v. Nicol</a:t>
            </a:r>
            <a:r>
              <a:rPr lang="en-US" sz="2800" b="1" dirty="0">
                <a:solidFill>
                  <a:srgbClr val="000000"/>
                </a:solidFill>
                <a:effectLst/>
                <a:ea typeface="Calibri" panose="020F0502020204030204" pitchFamily="34" charset="0"/>
                <a:hlinkClick r:id="rId2"/>
              </a:rPr>
              <a:t>, </a:t>
            </a:r>
            <a:br>
              <a:rPr lang="en-US" sz="2800" b="1" dirty="0">
                <a:solidFill>
                  <a:srgbClr val="000000"/>
                </a:solidFill>
                <a:effectLst/>
                <a:ea typeface="Calibri" panose="020F0502020204030204" pitchFamily="34" charset="0"/>
                <a:hlinkClick r:id="rId2"/>
              </a:rPr>
            </a:br>
            <a:r>
              <a:rPr lang="en-US" sz="2800" b="1" dirty="0">
                <a:solidFill>
                  <a:srgbClr val="000000"/>
                </a:solidFill>
                <a:effectLst/>
                <a:ea typeface="Calibri" panose="020F0502020204030204" pitchFamily="34" charset="0"/>
                <a:hlinkClick r:id="rId2"/>
              </a:rPr>
              <a:t>2020 IL App (5th) 190225</a:t>
            </a:r>
            <a:endParaRPr lang="en-US" sz="2800" b="1" dirty="0"/>
          </a:p>
        </p:txBody>
      </p:sp>
      <p:sp>
        <p:nvSpPr>
          <p:cNvPr id="3" name="Content Placeholder 2">
            <a:extLst>
              <a:ext uri="{FF2B5EF4-FFF2-40B4-BE49-F238E27FC236}">
                <a16:creationId xmlns:a16="http://schemas.microsoft.com/office/drawing/2014/main" id="{039C2325-9579-4042-93E1-A18F57099022}"/>
              </a:ext>
            </a:extLst>
          </p:cNvPr>
          <p:cNvSpPr>
            <a:spLocks noGrp="1"/>
          </p:cNvSpPr>
          <p:nvPr>
            <p:ph idx="1"/>
          </p:nvPr>
        </p:nvSpPr>
        <p:spPr/>
        <p:txBody>
          <a:bodyPr/>
          <a:lstStyle/>
          <a:p>
            <a:pPr algn="just"/>
            <a:r>
              <a:rPr lang="en-US" sz="2400" dirty="0">
                <a:solidFill>
                  <a:srgbClr val="000000"/>
                </a:solidFill>
                <a:ea typeface="Calibri" panose="020F0502020204030204" pitchFamily="34" charset="0"/>
              </a:rPr>
              <a:t>T</a:t>
            </a:r>
            <a:r>
              <a:rPr lang="en-US" sz="2400" dirty="0">
                <a:solidFill>
                  <a:srgbClr val="000000"/>
                </a:solidFill>
                <a:effectLst/>
                <a:ea typeface="Calibri" panose="020F0502020204030204" pitchFamily="34" charset="0"/>
              </a:rPr>
              <a:t>he court held that the case should be transferred from St. Clair to Clinton County because the alleged malpractice occurred there and is where the plaintiff resided. </a:t>
            </a:r>
          </a:p>
          <a:p>
            <a:pPr algn="just"/>
            <a:endParaRPr lang="en-US" sz="2400" dirty="0">
              <a:solidFill>
                <a:srgbClr val="000000"/>
              </a:solidFill>
              <a:ea typeface="Calibri" panose="020F0502020204030204" pitchFamily="34" charset="0"/>
            </a:endParaRPr>
          </a:p>
          <a:p>
            <a:pPr algn="just"/>
            <a:r>
              <a:rPr lang="en-US" sz="2400" dirty="0">
                <a:solidFill>
                  <a:srgbClr val="000000"/>
                </a:solidFill>
                <a:effectLst/>
                <a:ea typeface="Calibri" panose="020F0502020204030204" pitchFamily="34" charset="0"/>
              </a:rPr>
              <a:t>Following </a:t>
            </a:r>
            <a:r>
              <a:rPr lang="en-US" sz="2400" i="1" dirty="0">
                <a:solidFill>
                  <a:srgbClr val="000000"/>
                </a:solidFill>
                <a:effectLst/>
                <a:ea typeface="Calibri" panose="020F0502020204030204" pitchFamily="34" charset="0"/>
              </a:rPr>
              <a:t>Bland v. Norfolk &amp; Western</a:t>
            </a:r>
            <a:r>
              <a:rPr lang="en-US" sz="2400" dirty="0">
                <a:solidFill>
                  <a:srgbClr val="000000"/>
                </a:solidFill>
                <a:effectLst/>
                <a:ea typeface="Calibri" panose="020F0502020204030204" pitchFamily="34" charset="0"/>
              </a:rPr>
              <a:t>, the court did not give "undue weight" to location of subsequent treating physicians. </a:t>
            </a:r>
            <a:endParaRPr lang="en-US" sz="2400" dirty="0"/>
          </a:p>
        </p:txBody>
      </p:sp>
    </p:spTree>
    <p:extLst>
      <p:ext uri="{BB962C8B-B14F-4D97-AF65-F5344CB8AC3E}">
        <p14:creationId xmlns:p14="http://schemas.microsoft.com/office/powerpoint/2010/main" val="34915289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E97E06-1780-424B-9F6B-8443B0054D48}"/>
              </a:ext>
            </a:extLst>
          </p:cNvPr>
          <p:cNvSpPr>
            <a:spLocks noGrp="1"/>
          </p:cNvSpPr>
          <p:nvPr>
            <p:ph type="title"/>
          </p:nvPr>
        </p:nvSpPr>
        <p:spPr>
          <a:xfrm>
            <a:off x="419100" y="1676400"/>
            <a:ext cx="8305800" cy="762000"/>
          </a:xfrm>
        </p:spPr>
        <p:txBody>
          <a:bodyPr/>
          <a:lstStyle/>
          <a:p>
            <a:r>
              <a:rPr lang="en-US" sz="2800" b="1" i="1" dirty="0">
                <a:solidFill>
                  <a:srgbClr val="000000"/>
                </a:solidFill>
                <a:effectLst/>
                <a:ea typeface="Calibri" panose="020F0502020204030204" pitchFamily="34" charset="0"/>
                <a:hlinkClick r:id="rId2"/>
              </a:rPr>
              <a:t>Evans v. St. Joseph</a:t>
            </a:r>
            <a:r>
              <a:rPr lang="en-US" sz="2800" b="1" dirty="0">
                <a:solidFill>
                  <a:srgbClr val="000000"/>
                </a:solidFill>
                <a:effectLst/>
                <a:ea typeface="Calibri" panose="020F0502020204030204" pitchFamily="34" charset="0"/>
                <a:hlinkClick r:id="rId2"/>
              </a:rPr>
              <a:t>, </a:t>
            </a:r>
            <a:br>
              <a:rPr lang="en-US" sz="2800" b="1" dirty="0">
                <a:solidFill>
                  <a:srgbClr val="000000"/>
                </a:solidFill>
                <a:effectLst/>
                <a:ea typeface="Calibri" panose="020F0502020204030204" pitchFamily="34" charset="0"/>
                <a:hlinkClick r:id="rId2"/>
              </a:rPr>
            </a:br>
            <a:r>
              <a:rPr lang="en-US" sz="2800" b="1" dirty="0">
                <a:solidFill>
                  <a:srgbClr val="000000"/>
                </a:solidFill>
                <a:effectLst/>
                <a:ea typeface="Calibri" panose="020F0502020204030204" pitchFamily="34" charset="0"/>
                <a:hlinkClick r:id="rId2"/>
              </a:rPr>
              <a:t>2020 IL App (5th) </a:t>
            </a:r>
            <a:r>
              <a:rPr lang="en-US" sz="2800" b="1" dirty="0">
                <a:hlinkClick r:id="rId2"/>
              </a:rPr>
              <a:t>190414</a:t>
            </a:r>
            <a:endParaRPr lang="en-US" sz="2800" b="1" dirty="0"/>
          </a:p>
        </p:txBody>
      </p:sp>
      <p:sp>
        <p:nvSpPr>
          <p:cNvPr id="3" name="Content Placeholder 2">
            <a:extLst>
              <a:ext uri="{FF2B5EF4-FFF2-40B4-BE49-F238E27FC236}">
                <a16:creationId xmlns:a16="http://schemas.microsoft.com/office/drawing/2014/main" id="{249A98D0-2B71-452B-908A-FDED4CF8C419}"/>
              </a:ext>
            </a:extLst>
          </p:cNvPr>
          <p:cNvSpPr>
            <a:spLocks noGrp="1"/>
          </p:cNvSpPr>
          <p:nvPr>
            <p:ph idx="1"/>
          </p:nvPr>
        </p:nvSpPr>
        <p:spPr/>
        <p:txBody>
          <a:bodyPr/>
          <a:lstStyle/>
          <a:p>
            <a:pPr algn="just"/>
            <a:r>
              <a:rPr lang="en-US" sz="2000" dirty="0">
                <a:solidFill>
                  <a:srgbClr val="000000"/>
                </a:solidFill>
                <a:ea typeface="Calibri" panose="020F0502020204030204" pitchFamily="34" charset="0"/>
                <a:cs typeface="Times New Roman" panose="02020603050405020304" pitchFamily="18" charset="0"/>
              </a:rPr>
              <a:t>The </a:t>
            </a:r>
            <a:r>
              <a:rPr lang="en-US" sz="2000" dirty="0">
                <a:solidFill>
                  <a:srgbClr val="000000"/>
                </a:solidFill>
                <a:effectLst/>
                <a:ea typeface="Calibri" panose="020F0502020204030204" pitchFamily="34" charset="0"/>
                <a:cs typeface="Times New Roman" panose="02020603050405020304" pitchFamily="18" charset="0"/>
              </a:rPr>
              <a:t>court upheld the denial of the motion seeking transfer from St. Clair to Clinton County because the witnesses were scattered between Clinton and Madison Counties and St. Louis, MO and Madison and St. Louis are closer to St. Clair County. </a:t>
            </a:r>
          </a:p>
          <a:p>
            <a:pPr marL="0" indent="0" algn="just">
              <a:buNone/>
            </a:pPr>
            <a:endParaRPr lang="en-US" sz="2000" dirty="0">
              <a:solidFill>
                <a:srgbClr val="000000"/>
              </a:solidFill>
              <a:effectLst/>
              <a:ea typeface="Calibri" panose="020F0502020204030204" pitchFamily="34" charset="0"/>
              <a:cs typeface="Times New Roman" panose="02020603050405020304" pitchFamily="18" charset="0"/>
            </a:endParaRPr>
          </a:p>
          <a:p>
            <a:pPr algn="just"/>
            <a:r>
              <a:rPr lang="en-US" sz="2000" dirty="0">
                <a:solidFill>
                  <a:srgbClr val="000000"/>
                </a:solidFill>
                <a:effectLst/>
                <a:ea typeface="Calibri" panose="020F0502020204030204" pitchFamily="34" charset="0"/>
                <a:cs typeface="Times New Roman" panose="02020603050405020304" pitchFamily="18" charset="0"/>
              </a:rPr>
              <a:t>It is also important that the co-defendants, located in St. Louis, did not move or aver that trial in St. Clair would be inconvenient for them. </a:t>
            </a:r>
          </a:p>
          <a:p>
            <a:pPr marL="0" indent="0" algn="just">
              <a:buNone/>
            </a:pPr>
            <a:endParaRPr lang="en-US" sz="2000" dirty="0">
              <a:solidFill>
                <a:srgbClr val="000000"/>
              </a:solidFill>
              <a:effectLst/>
              <a:ea typeface="Calibri" panose="020F0502020204030204" pitchFamily="34" charset="0"/>
              <a:cs typeface="Times New Roman" panose="02020603050405020304" pitchFamily="18" charset="0"/>
            </a:endParaRPr>
          </a:p>
          <a:p>
            <a:pPr algn="just"/>
            <a:r>
              <a:rPr lang="en-US" sz="2000" dirty="0">
                <a:solidFill>
                  <a:srgbClr val="000000"/>
                </a:solidFill>
                <a:effectLst/>
                <a:ea typeface="Calibri" panose="020F0502020204030204" pitchFamily="34" charset="0"/>
                <a:cs typeface="Times New Roman" panose="02020603050405020304" pitchFamily="18" charset="0"/>
              </a:rPr>
              <a:t>In addition, some of the defendants provide care in St. Clair, though it does not seem care was provided to plaintiff in St. Clair.</a:t>
            </a:r>
            <a:endParaRPr lang="en-US" sz="2000" dirty="0">
              <a:effectLst/>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9746517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BCC7C2-168C-4613-B0DD-42E299970B85}"/>
              </a:ext>
            </a:extLst>
          </p:cNvPr>
          <p:cNvSpPr>
            <a:spLocks noGrp="1"/>
          </p:cNvSpPr>
          <p:nvPr>
            <p:ph type="title"/>
          </p:nvPr>
        </p:nvSpPr>
        <p:spPr>
          <a:xfrm>
            <a:off x="419100" y="1676400"/>
            <a:ext cx="8305800" cy="762000"/>
          </a:xfrm>
        </p:spPr>
        <p:txBody>
          <a:bodyPr/>
          <a:lstStyle/>
          <a:p>
            <a:r>
              <a:rPr lang="en-US" sz="2400" b="1" i="0" dirty="0">
                <a:effectLst/>
              </a:rPr>
              <a:t> </a:t>
            </a:r>
            <a:r>
              <a:rPr lang="en-US" sz="2800" b="1" i="1" dirty="0">
                <a:effectLst/>
                <a:hlinkClick r:id="rId2"/>
              </a:rPr>
              <a:t>Kearns v. Presence Central</a:t>
            </a:r>
            <a:r>
              <a:rPr lang="en-US" sz="2800" b="1" i="0" dirty="0">
                <a:effectLst/>
                <a:hlinkClick r:id="rId2"/>
              </a:rPr>
              <a:t>, </a:t>
            </a:r>
            <a:br>
              <a:rPr lang="en-US" sz="2800" b="1" i="0" dirty="0">
                <a:effectLst/>
                <a:hlinkClick r:id="rId2"/>
              </a:rPr>
            </a:br>
            <a:r>
              <a:rPr lang="en-US" sz="2800" b="1" i="0" dirty="0">
                <a:effectLst/>
                <a:hlinkClick r:id="rId2"/>
              </a:rPr>
              <a:t>2020 IL App (1st) </a:t>
            </a:r>
            <a:r>
              <a:rPr lang="en-US" sz="2800" b="1" dirty="0">
                <a:hlinkClick r:id="rId2"/>
              </a:rPr>
              <a:t>191470-U</a:t>
            </a:r>
            <a:endParaRPr lang="en-US" sz="2800" b="1" dirty="0"/>
          </a:p>
        </p:txBody>
      </p:sp>
      <p:sp>
        <p:nvSpPr>
          <p:cNvPr id="3" name="Content Placeholder 2">
            <a:extLst>
              <a:ext uri="{FF2B5EF4-FFF2-40B4-BE49-F238E27FC236}">
                <a16:creationId xmlns:a16="http://schemas.microsoft.com/office/drawing/2014/main" id="{D0B50E0B-2942-4B46-AE85-8B67CE8374EC}"/>
              </a:ext>
            </a:extLst>
          </p:cNvPr>
          <p:cNvSpPr>
            <a:spLocks noGrp="1"/>
          </p:cNvSpPr>
          <p:nvPr>
            <p:ph idx="1"/>
          </p:nvPr>
        </p:nvSpPr>
        <p:spPr/>
        <p:txBody>
          <a:bodyPr/>
          <a:lstStyle/>
          <a:p>
            <a:pPr marL="0" indent="0" algn="just">
              <a:buNone/>
            </a:pPr>
            <a:r>
              <a:rPr lang="en-US" sz="1800" dirty="0">
                <a:effectLst/>
                <a:latin typeface="Segoe UI" panose="020B0502040204020203" pitchFamily="34" charset="0"/>
                <a:ea typeface="Calibri" panose="020F0502020204030204" pitchFamily="34" charset="0"/>
              </a:rPr>
              <a:t>The court transferred a case from Cook County to Champaign County, where the alleged negligence occurred and stated: </a:t>
            </a:r>
          </a:p>
          <a:p>
            <a:pPr marL="0" indent="0" algn="just">
              <a:buNone/>
            </a:pPr>
            <a:endParaRPr lang="en-US" sz="1800" dirty="0">
              <a:effectLst/>
              <a:latin typeface="Segoe UI" panose="020B0502040204020203" pitchFamily="34" charset="0"/>
              <a:ea typeface="Calibri" panose="020F0502020204030204" pitchFamily="34" charset="0"/>
            </a:endParaRPr>
          </a:p>
          <a:p>
            <a:pPr marL="0" indent="0" algn="just">
              <a:buNone/>
            </a:pPr>
            <a:r>
              <a:rPr lang="en-US" sz="1800" dirty="0">
                <a:effectLst/>
                <a:latin typeface="Segoe UI" panose="020B0502040204020203" pitchFamily="34" charset="0"/>
                <a:ea typeface="Calibri" panose="020F0502020204030204" pitchFamily="34" charset="0"/>
              </a:rPr>
              <a:t>"the plaintiff has identified at least 15 witnesses who live and work in Champaign County ... as opposed to the 10 Cook County witnesses. By identifying these providers, the plaintiff has highlighted the fact that this case has a stronger connection to Champaign County ... as opposed to Cook County ... While we note that the documentary evidence in this case is electronic and, therefore, portable to either county, we find compelling the fact that the majority of the defendants who treated the decedent live, work, or live and work in or near Champaign County and have averred in their affidavits that trial in Champaign County would be more convenient."</a:t>
            </a:r>
            <a:endParaRPr lang="en-US" dirty="0"/>
          </a:p>
        </p:txBody>
      </p:sp>
    </p:spTree>
    <p:extLst>
      <p:ext uri="{BB962C8B-B14F-4D97-AF65-F5344CB8AC3E}">
        <p14:creationId xmlns:p14="http://schemas.microsoft.com/office/powerpoint/2010/main" val="324602792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08723B-5748-463F-94FE-AA8D5898A84C}"/>
              </a:ext>
            </a:extLst>
          </p:cNvPr>
          <p:cNvSpPr>
            <a:spLocks noGrp="1"/>
          </p:cNvSpPr>
          <p:nvPr>
            <p:ph type="title"/>
          </p:nvPr>
        </p:nvSpPr>
        <p:spPr>
          <a:xfrm>
            <a:off x="457200" y="1676400"/>
            <a:ext cx="8077200" cy="762000"/>
          </a:xfrm>
        </p:spPr>
        <p:txBody>
          <a:bodyPr/>
          <a:lstStyle/>
          <a:p>
            <a:r>
              <a:rPr lang="en-US" sz="2800" b="1" i="1" dirty="0">
                <a:hlinkClick r:id="rId2"/>
              </a:rPr>
              <a:t>Evans v. Patel</a:t>
            </a:r>
            <a:r>
              <a:rPr lang="en-US" sz="2800" b="1" dirty="0">
                <a:hlinkClick r:id="rId2"/>
              </a:rPr>
              <a:t>, </a:t>
            </a:r>
            <a:br>
              <a:rPr lang="en-US" sz="2800" b="1" dirty="0">
                <a:hlinkClick r:id="rId2"/>
              </a:rPr>
            </a:br>
            <a:r>
              <a:rPr lang="en-US" sz="2800" b="1" dirty="0">
                <a:hlinkClick r:id="rId2"/>
              </a:rPr>
              <a:t>2020 IL App (1st) 200528</a:t>
            </a:r>
            <a:endParaRPr lang="en-US" sz="2800" b="1" i="1" dirty="0"/>
          </a:p>
        </p:txBody>
      </p:sp>
      <p:sp>
        <p:nvSpPr>
          <p:cNvPr id="3" name="Content Placeholder 2">
            <a:extLst>
              <a:ext uri="{FF2B5EF4-FFF2-40B4-BE49-F238E27FC236}">
                <a16:creationId xmlns:a16="http://schemas.microsoft.com/office/drawing/2014/main" id="{DD337BF3-6E2E-4372-99EC-22F6576B169D}"/>
              </a:ext>
            </a:extLst>
          </p:cNvPr>
          <p:cNvSpPr>
            <a:spLocks noGrp="1"/>
          </p:cNvSpPr>
          <p:nvPr>
            <p:ph idx="1"/>
          </p:nvPr>
        </p:nvSpPr>
        <p:spPr/>
        <p:txBody>
          <a:bodyPr/>
          <a:lstStyle/>
          <a:p>
            <a:pPr algn="just"/>
            <a:r>
              <a:rPr lang="en-US" sz="1600" dirty="0">
                <a:solidFill>
                  <a:srgbClr val="000000"/>
                </a:solidFill>
                <a:effectLst/>
                <a:ea typeface="Calibri" panose="020F0502020204030204" pitchFamily="34" charset="0"/>
              </a:rPr>
              <a:t>The Illinois Appellate Court, First District upheld the denial of a motion in a case in which the treatment occurred in Lake County, but two of the defendants had connections to Cook County and performed other, non-related medical treatment, in that county.</a:t>
            </a:r>
          </a:p>
          <a:p>
            <a:pPr marL="0" indent="0" algn="just">
              <a:buNone/>
            </a:pPr>
            <a:endParaRPr lang="en-US" sz="1600" dirty="0">
              <a:solidFill>
                <a:srgbClr val="000000"/>
              </a:solidFill>
              <a:effectLst/>
              <a:ea typeface="Calibri" panose="020F0502020204030204" pitchFamily="34" charset="0"/>
            </a:endParaRPr>
          </a:p>
          <a:p>
            <a:pPr algn="just"/>
            <a:r>
              <a:rPr lang="en-US" sz="1600" dirty="0">
                <a:solidFill>
                  <a:srgbClr val="000000"/>
                </a:solidFill>
                <a:effectLst/>
                <a:ea typeface="Calibri" panose="020F0502020204030204" pitchFamily="34" charset="0"/>
              </a:rPr>
              <a:t>The court distinguished </a:t>
            </a:r>
            <a:r>
              <a:rPr lang="en-US" sz="1600" i="1" dirty="0">
                <a:solidFill>
                  <a:srgbClr val="000000"/>
                </a:solidFill>
                <a:effectLst/>
                <a:ea typeface="Calibri" panose="020F0502020204030204" pitchFamily="34" charset="0"/>
              </a:rPr>
              <a:t>Bruce v. </a:t>
            </a:r>
            <a:r>
              <a:rPr lang="en-US" sz="1600" i="1" dirty="0" err="1">
                <a:solidFill>
                  <a:srgbClr val="000000"/>
                </a:solidFill>
                <a:effectLst/>
                <a:ea typeface="Calibri" panose="020F0502020204030204" pitchFamily="34" charset="0"/>
              </a:rPr>
              <a:t>Atadero</a:t>
            </a:r>
            <a:r>
              <a:rPr lang="en-US" sz="1600" dirty="0">
                <a:solidFill>
                  <a:srgbClr val="000000"/>
                </a:solidFill>
                <a:effectLst/>
                <a:ea typeface="Calibri" panose="020F0502020204030204" pitchFamily="34" charset="0"/>
              </a:rPr>
              <a:t>, 405 Ill. App. 3d 318 (2010) and </a:t>
            </a:r>
            <a:r>
              <a:rPr lang="en-US" sz="1600" i="1" dirty="0">
                <a:solidFill>
                  <a:srgbClr val="000000"/>
                </a:solidFill>
                <a:effectLst/>
                <a:ea typeface="Calibri" panose="020F0502020204030204" pitchFamily="34" charset="0"/>
              </a:rPr>
              <a:t>Bland v. Norfolk &amp; Western Railway Co.</a:t>
            </a:r>
            <a:r>
              <a:rPr lang="en-US" sz="1600" dirty="0">
                <a:solidFill>
                  <a:srgbClr val="000000"/>
                </a:solidFill>
                <a:effectLst/>
                <a:ea typeface="Calibri" panose="020F0502020204030204" pitchFamily="34" charset="0"/>
              </a:rPr>
              <a:t>, 116 Ill.2d 217 (1987), two defense counsel favorites, and seemed to conclude that while the question of where the case should be tried was closer than the decision reached by the trial court, the standard of review was abuse of discretion and the factors did not strongly favor transfer.</a:t>
            </a:r>
          </a:p>
          <a:p>
            <a:pPr marL="0" indent="0" algn="just">
              <a:buNone/>
            </a:pPr>
            <a:endParaRPr lang="en-US" sz="1600" dirty="0">
              <a:solidFill>
                <a:srgbClr val="000000"/>
              </a:solidFill>
              <a:effectLst/>
              <a:ea typeface="Calibri" panose="020F0502020204030204" pitchFamily="34" charset="0"/>
            </a:endParaRPr>
          </a:p>
          <a:p>
            <a:pPr algn="just"/>
            <a:r>
              <a:rPr lang="en-US" sz="1600" dirty="0">
                <a:solidFill>
                  <a:srgbClr val="000000"/>
                </a:solidFill>
                <a:effectLst/>
                <a:ea typeface="Calibri" panose="020F0502020204030204" pitchFamily="34" charset="0"/>
              </a:rPr>
              <a:t>The concurrence emphasized the standard of review and took judicial notice of the proximity of the counties and the non-rush hour distances between the courthouses.</a:t>
            </a:r>
            <a:br>
              <a:rPr lang="en-US" sz="1800" dirty="0">
                <a:effectLst/>
                <a:latin typeface="Segoe UI" panose="020B0502040204020203" pitchFamily="34" charset="0"/>
                <a:ea typeface="Calibri" panose="020F0502020204030204" pitchFamily="34" charset="0"/>
              </a:rPr>
            </a:br>
            <a:endParaRPr lang="en-US" dirty="0"/>
          </a:p>
          <a:p>
            <a:pPr marL="0" indent="0">
              <a:buNone/>
            </a:pPr>
            <a:endParaRPr lang="en-US" dirty="0"/>
          </a:p>
        </p:txBody>
      </p:sp>
    </p:spTree>
    <p:extLst>
      <p:ext uri="{BB962C8B-B14F-4D97-AF65-F5344CB8AC3E}">
        <p14:creationId xmlns:p14="http://schemas.microsoft.com/office/powerpoint/2010/main" val="480018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C40696-61B0-4882-9AA9-0D25AB8EE826}"/>
              </a:ext>
            </a:extLst>
          </p:cNvPr>
          <p:cNvSpPr>
            <a:spLocks noGrp="1"/>
          </p:cNvSpPr>
          <p:nvPr>
            <p:ph type="title"/>
          </p:nvPr>
        </p:nvSpPr>
        <p:spPr>
          <a:xfrm>
            <a:off x="419100" y="1676400"/>
            <a:ext cx="7962900" cy="762000"/>
          </a:xfrm>
        </p:spPr>
        <p:txBody>
          <a:bodyPr/>
          <a:lstStyle/>
          <a:p>
            <a:r>
              <a:rPr lang="en-US" sz="2800" b="1" i="1" dirty="0">
                <a:hlinkClick r:id="rId2"/>
              </a:rPr>
              <a:t>Pratt v. ADM</a:t>
            </a:r>
            <a:r>
              <a:rPr lang="en-US" sz="2800" b="1" dirty="0">
                <a:hlinkClick r:id="rId2"/>
              </a:rPr>
              <a:t>, </a:t>
            </a:r>
            <a:br>
              <a:rPr lang="en-US" sz="2800" b="1" dirty="0">
                <a:hlinkClick r:id="rId2"/>
              </a:rPr>
            </a:br>
            <a:r>
              <a:rPr lang="en-US" sz="2800" b="1" dirty="0">
                <a:hlinkClick r:id="rId2"/>
              </a:rPr>
              <a:t>2020 IL App (4th) 190476-U</a:t>
            </a:r>
            <a:endParaRPr lang="en-US" sz="2800" b="1" i="1" dirty="0"/>
          </a:p>
        </p:txBody>
      </p:sp>
      <p:sp>
        <p:nvSpPr>
          <p:cNvPr id="3" name="Content Placeholder 2">
            <a:extLst>
              <a:ext uri="{FF2B5EF4-FFF2-40B4-BE49-F238E27FC236}">
                <a16:creationId xmlns:a16="http://schemas.microsoft.com/office/drawing/2014/main" id="{2BB7C2C2-B6A4-4C46-ABAA-0383422925A9}"/>
              </a:ext>
            </a:extLst>
          </p:cNvPr>
          <p:cNvSpPr>
            <a:spLocks noGrp="1"/>
          </p:cNvSpPr>
          <p:nvPr>
            <p:ph idx="1"/>
          </p:nvPr>
        </p:nvSpPr>
        <p:spPr/>
        <p:txBody>
          <a:bodyPr/>
          <a:lstStyle/>
          <a:p>
            <a:pPr algn="just"/>
            <a:r>
              <a:rPr lang="en-US" sz="2400" b="0" i="0" dirty="0">
                <a:effectLst/>
              </a:rPr>
              <a:t>The Illinois Appellate Court, Fourth District affirmed the order of the trial court transferring the case from Sangamon County to Adams County. </a:t>
            </a:r>
          </a:p>
          <a:p>
            <a:pPr marL="0" indent="0" algn="just">
              <a:buNone/>
            </a:pPr>
            <a:endParaRPr lang="en-US" sz="2400" b="0" i="0" dirty="0">
              <a:effectLst/>
            </a:endParaRPr>
          </a:p>
          <a:p>
            <a:pPr algn="just"/>
            <a:r>
              <a:rPr lang="en-US" sz="2400" b="0" i="0" dirty="0">
                <a:effectLst/>
              </a:rPr>
              <a:t>The plaintiff argued that because ADM failed to provide affidavits of witnesses as to the inconvenience of traveling to plaintiff's chosen forum the motion could not be granted. </a:t>
            </a:r>
            <a:endParaRPr lang="en-US" dirty="0"/>
          </a:p>
        </p:txBody>
      </p:sp>
    </p:spTree>
    <p:extLst>
      <p:ext uri="{BB962C8B-B14F-4D97-AF65-F5344CB8AC3E}">
        <p14:creationId xmlns:p14="http://schemas.microsoft.com/office/powerpoint/2010/main" val="64500778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A86CE80-76ED-4E93-8DB8-181BAF0A7E0C}"/>
              </a:ext>
            </a:extLst>
          </p:cNvPr>
          <p:cNvSpPr>
            <a:spLocks noGrp="1"/>
          </p:cNvSpPr>
          <p:nvPr>
            <p:ph idx="1"/>
          </p:nvPr>
        </p:nvSpPr>
        <p:spPr/>
        <p:txBody>
          <a:bodyPr/>
          <a:lstStyle/>
          <a:p>
            <a:pPr algn="just"/>
            <a:r>
              <a:rPr lang="en-US" sz="2000" b="0" i="0" dirty="0">
                <a:effectLst/>
              </a:rPr>
              <a:t>The court stated </a:t>
            </a:r>
          </a:p>
          <a:p>
            <a:pPr marL="0" indent="0" algn="just">
              <a:buNone/>
            </a:pPr>
            <a:endParaRPr lang="en-US" sz="2000" dirty="0"/>
          </a:p>
          <a:p>
            <a:pPr marL="0" indent="0" algn="just">
              <a:buNone/>
            </a:pPr>
            <a:r>
              <a:rPr lang="en-US" sz="2000" b="0" i="0" dirty="0">
                <a:effectLst/>
              </a:rPr>
              <a:t>"Nothing in </a:t>
            </a:r>
            <a:r>
              <a:rPr lang="en-US" sz="2000" b="0" i="1" dirty="0" err="1">
                <a:effectLst/>
              </a:rPr>
              <a:t>Langenhorst</a:t>
            </a:r>
            <a:r>
              <a:rPr lang="en-US" sz="2000" b="0" i="0" dirty="0">
                <a:effectLst/>
              </a:rPr>
              <a:t> imposes a requirement that the moving party file affidavits asserting inconvenience to prevail on a motion to transfer. Rather, </a:t>
            </a:r>
            <a:r>
              <a:rPr lang="en-US" sz="2000" b="0" i="1" dirty="0" err="1">
                <a:effectLst/>
              </a:rPr>
              <a:t>Langenhorst</a:t>
            </a:r>
            <a:r>
              <a:rPr lang="en-US" sz="2000" b="0" i="0" dirty="0">
                <a:effectLst/>
              </a:rPr>
              <a:t> requires a court to balance the relevant private and public factors, while giving some measure of deference to plaintiff’s chosen forum, in determining whether those factors strongly favor transfer. ... Because ADM has identified some witnesses, it is not speculative to consider the inconvenience to the witnesses without requiring affidavits asserting their unwillingness to travel.“</a:t>
            </a:r>
          </a:p>
          <a:p>
            <a:pPr marL="0" indent="0" algn="just">
              <a:buNone/>
            </a:pPr>
            <a:br>
              <a:rPr lang="en-US" dirty="0"/>
            </a:br>
            <a:endParaRPr lang="en-US" dirty="0"/>
          </a:p>
        </p:txBody>
      </p:sp>
      <p:sp>
        <p:nvSpPr>
          <p:cNvPr id="5" name="Title 1">
            <a:extLst>
              <a:ext uri="{FF2B5EF4-FFF2-40B4-BE49-F238E27FC236}">
                <a16:creationId xmlns:a16="http://schemas.microsoft.com/office/drawing/2014/main" id="{9EB7EDC0-4D2F-4502-AAD1-206948B8DC42}"/>
              </a:ext>
            </a:extLst>
          </p:cNvPr>
          <p:cNvSpPr>
            <a:spLocks noGrp="1"/>
          </p:cNvSpPr>
          <p:nvPr>
            <p:ph type="title"/>
          </p:nvPr>
        </p:nvSpPr>
        <p:spPr>
          <a:xfrm>
            <a:off x="419100" y="1676400"/>
            <a:ext cx="7962900" cy="762000"/>
          </a:xfrm>
        </p:spPr>
        <p:txBody>
          <a:bodyPr/>
          <a:lstStyle/>
          <a:p>
            <a:r>
              <a:rPr lang="en-US" sz="2800" b="1" i="1" dirty="0">
                <a:hlinkClick r:id="rId2"/>
              </a:rPr>
              <a:t>Pratt v. ADM</a:t>
            </a:r>
            <a:r>
              <a:rPr lang="en-US" sz="2800" b="1" dirty="0">
                <a:hlinkClick r:id="rId2"/>
              </a:rPr>
              <a:t>, </a:t>
            </a:r>
            <a:br>
              <a:rPr lang="en-US" sz="2800" b="1" dirty="0">
                <a:hlinkClick r:id="rId2"/>
              </a:rPr>
            </a:br>
            <a:r>
              <a:rPr lang="en-US" sz="2800" b="1" dirty="0">
                <a:hlinkClick r:id="rId2"/>
              </a:rPr>
              <a:t>2020 IL App (4th) 190476-U</a:t>
            </a:r>
            <a:endParaRPr lang="en-US" sz="2800" b="1" i="1" dirty="0"/>
          </a:p>
        </p:txBody>
      </p:sp>
    </p:spTree>
    <p:extLst>
      <p:ext uri="{BB962C8B-B14F-4D97-AF65-F5344CB8AC3E}">
        <p14:creationId xmlns:p14="http://schemas.microsoft.com/office/powerpoint/2010/main" val="329172514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7B9981-A5C2-4AC8-8045-049C17FC871F}"/>
              </a:ext>
            </a:extLst>
          </p:cNvPr>
          <p:cNvSpPr>
            <a:spLocks noGrp="1"/>
          </p:cNvSpPr>
          <p:nvPr>
            <p:ph type="title"/>
          </p:nvPr>
        </p:nvSpPr>
        <p:spPr>
          <a:xfrm>
            <a:off x="419100" y="1676400"/>
            <a:ext cx="8305800" cy="762000"/>
          </a:xfrm>
        </p:spPr>
        <p:txBody>
          <a:bodyPr/>
          <a:lstStyle/>
          <a:p>
            <a:r>
              <a:rPr lang="en-US" sz="2800" b="1" i="1" dirty="0" err="1">
                <a:effectLst/>
                <a:hlinkClick r:id="rId2"/>
              </a:rPr>
              <a:t>Sipula</a:t>
            </a:r>
            <a:r>
              <a:rPr lang="en-US" sz="2800" b="1" i="1" dirty="0">
                <a:effectLst/>
                <a:hlinkClick r:id="rId2"/>
              </a:rPr>
              <a:t> v. Stockley</a:t>
            </a:r>
            <a:r>
              <a:rPr lang="en-US" sz="2800" b="1" i="0" dirty="0">
                <a:effectLst/>
                <a:hlinkClick r:id="rId2"/>
              </a:rPr>
              <a:t>, </a:t>
            </a:r>
            <a:br>
              <a:rPr lang="en-US" sz="2800" b="1" i="0" dirty="0">
                <a:effectLst/>
                <a:hlinkClick r:id="rId2"/>
              </a:rPr>
            </a:br>
            <a:r>
              <a:rPr lang="it-IT" sz="2800" b="1" dirty="0">
                <a:hlinkClick r:id="rId2"/>
              </a:rPr>
              <a:t>2020 IL App (3d) 190214-U</a:t>
            </a:r>
            <a:endParaRPr lang="en-US" sz="2800" b="1" dirty="0"/>
          </a:p>
        </p:txBody>
      </p:sp>
      <p:sp>
        <p:nvSpPr>
          <p:cNvPr id="3" name="Content Placeholder 2">
            <a:extLst>
              <a:ext uri="{FF2B5EF4-FFF2-40B4-BE49-F238E27FC236}">
                <a16:creationId xmlns:a16="http://schemas.microsoft.com/office/drawing/2014/main" id="{4976D159-4C41-467E-9B42-57525546CC5F}"/>
              </a:ext>
            </a:extLst>
          </p:cNvPr>
          <p:cNvSpPr>
            <a:spLocks noGrp="1"/>
          </p:cNvSpPr>
          <p:nvPr>
            <p:ph idx="1"/>
          </p:nvPr>
        </p:nvSpPr>
        <p:spPr/>
        <p:txBody>
          <a:bodyPr/>
          <a:lstStyle/>
          <a:p>
            <a:r>
              <a:rPr lang="en-US" sz="2400" dirty="0">
                <a:solidFill>
                  <a:srgbClr val="000000"/>
                </a:solidFill>
                <a:effectLst/>
                <a:latin typeface="Segoe UI" panose="020B0502040204020203" pitchFamily="34" charset="0"/>
                <a:ea typeface="Calibri" panose="020F0502020204030204" pitchFamily="34" charset="0"/>
                <a:cs typeface="Times New Roman" panose="02020603050405020304" pitchFamily="18" charset="0"/>
              </a:rPr>
              <a:t>The court held that case was properly transferred by the trial court to New Mexico pursuant to the doctrine of forum </a:t>
            </a:r>
            <a:r>
              <a:rPr lang="en-US" sz="2400" i="1" dirty="0">
                <a:solidFill>
                  <a:srgbClr val="000000"/>
                </a:solidFill>
                <a:effectLst/>
                <a:latin typeface="Segoe UI" panose="020B0502040204020203" pitchFamily="34" charset="0"/>
                <a:ea typeface="Calibri" panose="020F0502020204030204" pitchFamily="34" charset="0"/>
                <a:cs typeface="Times New Roman" panose="02020603050405020304" pitchFamily="18" charset="0"/>
              </a:rPr>
              <a:t>non </a:t>
            </a:r>
            <a:r>
              <a:rPr lang="en-US" sz="2400" i="1" dirty="0" err="1">
                <a:solidFill>
                  <a:srgbClr val="000000"/>
                </a:solidFill>
                <a:effectLst/>
                <a:latin typeface="Segoe UI" panose="020B0502040204020203" pitchFamily="34" charset="0"/>
                <a:ea typeface="Calibri" panose="020F0502020204030204" pitchFamily="34" charset="0"/>
                <a:cs typeface="Times New Roman" panose="02020603050405020304" pitchFamily="18" charset="0"/>
              </a:rPr>
              <a:t>conveniens</a:t>
            </a:r>
            <a:r>
              <a:rPr lang="en-US" sz="2400" dirty="0">
                <a:solidFill>
                  <a:srgbClr val="000000"/>
                </a:solidFill>
                <a:effectLst/>
                <a:latin typeface="Segoe UI" panose="020B0502040204020203" pitchFamily="34" charset="0"/>
                <a:ea typeface="Calibri" panose="020F0502020204030204" pitchFamily="34" charset="0"/>
                <a:cs typeface="Times New Roman" panose="02020603050405020304" pitchFamily="18" charset="0"/>
              </a:rPr>
              <a:t>. </a:t>
            </a:r>
          </a:p>
          <a:p>
            <a:pPr marL="0" indent="0">
              <a:buNone/>
            </a:pPr>
            <a:endParaRPr lang="en-US" sz="2400" dirty="0">
              <a:solidFill>
                <a:srgbClr val="000000"/>
              </a:solidFill>
              <a:effectLst/>
              <a:latin typeface="Segoe UI" panose="020B0502040204020203" pitchFamily="34" charset="0"/>
              <a:ea typeface="Calibri" panose="020F0502020204030204" pitchFamily="34" charset="0"/>
              <a:cs typeface="Times New Roman" panose="02020603050405020304" pitchFamily="18" charset="0"/>
            </a:endParaRPr>
          </a:p>
          <a:p>
            <a:r>
              <a:rPr lang="en-US" sz="2400" dirty="0">
                <a:solidFill>
                  <a:srgbClr val="000000"/>
                </a:solidFill>
                <a:effectLst/>
                <a:latin typeface="Segoe UI" panose="020B0502040204020203" pitchFamily="34" charset="0"/>
                <a:ea typeface="Calibri" panose="020F0502020204030204" pitchFamily="34" charset="0"/>
                <a:cs typeface="Times New Roman" panose="02020603050405020304" pitchFamily="18" charset="0"/>
              </a:rPr>
              <a:t>The plaintiffs, who were residents of LaSalle County, filed suit against an Illinois defendants arising out of an accident that occurred in New Mexico.</a:t>
            </a:r>
          </a:p>
          <a:p>
            <a:pPr marL="0" indent="0">
              <a:buNone/>
            </a:pPr>
            <a:endParaRPr lang="en-US" sz="1800" dirty="0">
              <a:solidFill>
                <a:srgbClr val="000000"/>
              </a:solidFill>
              <a:effectLst/>
              <a:latin typeface="Segoe UI" panose="020B0502040204020203" pitchFamily="34" charset="0"/>
              <a:ea typeface="Calibri" panose="020F0502020204030204" pitchFamily="34"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221804704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16F94E6-49BD-4525-9ACD-7E5D403873EC}"/>
              </a:ext>
            </a:extLst>
          </p:cNvPr>
          <p:cNvSpPr>
            <a:spLocks noGrp="1"/>
          </p:cNvSpPr>
          <p:nvPr>
            <p:ph idx="1"/>
          </p:nvPr>
        </p:nvSpPr>
        <p:spPr/>
        <p:txBody>
          <a:bodyPr/>
          <a:lstStyle/>
          <a:p>
            <a:pPr algn="just"/>
            <a:r>
              <a:rPr lang="en-US" sz="2000" dirty="0">
                <a:solidFill>
                  <a:srgbClr val="000000"/>
                </a:solidFill>
                <a:effectLst/>
                <a:ea typeface="Calibri" panose="020F0502020204030204" pitchFamily="34" charset="0"/>
                <a:cs typeface="Times New Roman" panose="02020603050405020304" pitchFamily="18" charset="0"/>
              </a:rPr>
              <a:t>The court stated: "The trial court also properly weighed the private interest factors and found that the majority of them weighed in favor of defendant because (1) all of the occurrence witnesses, medical personnel and police officers are located in New Mexico, while only two potential witnesses live in Illinois; (2) the New Mexico witnesses would not be amenable to service in Illinois, and the cost to have them travel to Illinois would be great; (3) the possibility of viewing the scene of the accident is only available in New Mexico; and (4) additional claims may be brought against defendant in New Mexico ... We also agree that the potential applicability of New Mexico law in this case is an important, though not dispositive, factor favoring defendant."</a:t>
            </a:r>
            <a:endParaRPr lang="en-US" sz="2000" dirty="0">
              <a:effectLst/>
              <a:ea typeface="Calibri" panose="020F0502020204030204" pitchFamily="34" charset="0"/>
              <a:cs typeface="Times New Roman" panose="02020603050405020304" pitchFamily="18" charset="0"/>
            </a:endParaRPr>
          </a:p>
          <a:p>
            <a:endParaRPr lang="en-US" dirty="0"/>
          </a:p>
        </p:txBody>
      </p:sp>
      <p:sp>
        <p:nvSpPr>
          <p:cNvPr id="4" name="Title 1">
            <a:extLst>
              <a:ext uri="{FF2B5EF4-FFF2-40B4-BE49-F238E27FC236}">
                <a16:creationId xmlns:a16="http://schemas.microsoft.com/office/drawing/2014/main" id="{9481F0A2-ADF2-4D91-90B8-C0B5F708AA92}"/>
              </a:ext>
            </a:extLst>
          </p:cNvPr>
          <p:cNvSpPr>
            <a:spLocks noGrp="1"/>
          </p:cNvSpPr>
          <p:nvPr>
            <p:ph type="title"/>
          </p:nvPr>
        </p:nvSpPr>
        <p:spPr>
          <a:xfrm>
            <a:off x="419100" y="1676400"/>
            <a:ext cx="8305800" cy="762000"/>
          </a:xfrm>
        </p:spPr>
        <p:txBody>
          <a:bodyPr/>
          <a:lstStyle/>
          <a:p>
            <a:r>
              <a:rPr lang="en-US" sz="2800" b="1" i="1" dirty="0" err="1">
                <a:effectLst/>
                <a:hlinkClick r:id="rId2"/>
              </a:rPr>
              <a:t>Sipula</a:t>
            </a:r>
            <a:r>
              <a:rPr lang="en-US" sz="2800" b="1" i="1" dirty="0">
                <a:effectLst/>
                <a:hlinkClick r:id="rId2"/>
              </a:rPr>
              <a:t> v. Stockley</a:t>
            </a:r>
            <a:r>
              <a:rPr lang="en-US" sz="2800" b="1" i="0" dirty="0">
                <a:effectLst/>
                <a:hlinkClick r:id="rId2"/>
              </a:rPr>
              <a:t>, </a:t>
            </a:r>
            <a:br>
              <a:rPr lang="en-US" sz="2800" b="1" i="0" dirty="0">
                <a:effectLst/>
                <a:hlinkClick r:id="rId2"/>
              </a:rPr>
            </a:br>
            <a:r>
              <a:rPr lang="it-IT" sz="2800" b="1" dirty="0">
                <a:hlinkClick r:id="rId2"/>
              </a:rPr>
              <a:t>2020 IL App (3d) 190214-U</a:t>
            </a:r>
            <a:endParaRPr lang="en-US" sz="2800" b="1" dirty="0"/>
          </a:p>
        </p:txBody>
      </p:sp>
    </p:spTree>
    <p:extLst>
      <p:ext uri="{BB962C8B-B14F-4D97-AF65-F5344CB8AC3E}">
        <p14:creationId xmlns:p14="http://schemas.microsoft.com/office/powerpoint/2010/main" val="195369704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a:extLst>
              <a:ext uri="{FF2B5EF4-FFF2-40B4-BE49-F238E27FC236}">
                <a16:creationId xmlns:a16="http://schemas.microsoft.com/office/drawing/2014/main" id="{ED486100-117B-4E9C-99AB-DD02F823F521}"/>
              </a:ext>
            </a:extLst>
          </p:cNvPr>
          <p:cNvSpPr>
            <a:spLocks noGrp="1" noChangeArrowheads="1"/>
          </p:cNvSpPr>
          <p:nvPr>
            <p:ph type="body" idx="1"/>
          </p:nvPr>
        </p:nvSpPr>
        <p:spPr>
          <a:xfrm>
            <a:off x="3238500" y="1905000"/>
            <a:ext cx="2667000" cy="4191000"/>
          </a:xfrm>
        </p:spPr>
        <p:txBody>
          <a:bodyPr/>
          <a:lstStyle/>
          <a:p>
            <a:pPr algn="ctr">
              <a:lnSpc>
                <a:spcPct val="80000"/>
              </a:lnSpc>
              <a:buFontTx/>
              <a:buNone/>
            </a:pPr>
            <a:r>
              <a:rPr lang="en-US" altLang="en-US" sz="2200" dirty="0"/>
              <a:t>Patrick Eckler</a:t>
            </a:r>
          </a:p>
          <a:p>
            <a:pPr algn="ctr">
              <a:lnSpc>
                <a:spcPct val="80000"/>
              </a:lnSpc>
              <a:buFontTx/>
              <a:buNone/>
            </a:pPr>
            <a:r>
              <a:rPr lang="en-US" altLang="en-US" sz="2200" dirty="0"/>
              <a:t>312-578-7653</a:t>
            </a:r>
          </a:p>
          <a:p>
            <a:pPr algn="ctr">
              <a:lnSpc>
                <a:spcPct val="80000"/>
              </a:lnSpc>
              <a:buFontTx/>
              <a:buNone/>
            </a:pPr>
            <a:r>
              <a:rPr lang="en-US" altLang="en-US" sz="2200" dirty="0">
                <a:hlinkClick r:id="rId2"/>
              </a:rPr>
              <a:t>deckler@pretzel-stouffer.com</a:t>
            </a:r>
            <a:r>
              <a:rPr lang="en-US" altLang="en-US" sz="2200" dirty="0"/>
              <a:t> </a:t>
            </a:r>
          </a:p>
          <a:p>
            <a:pPr>
              <a:lnSpc>
                <a:spcPct val="80000"/>
              </a:lnSpc>
              <a:buFontTx/>
              <a:buNone/>
            </a:pPr>
            <a:endParaRPr lang="en-US" altLang="en-US" sz="2200" dirty="0"/>
          </a:p>
        </p:txBody>
      </p:sp>
      <p:pic>
        <p:nvPicPr>
          <p:cNvPr id="8" name="Picture 7">
            <a:extLst>
              <a:ext uri="{FF2B5EF4-FFF2-40B4-BE49-F238E27FC236}">
                <a16:creationId xmlns:a16="http://schemas.microsoft.com/office/drawing/2014/main" id="{70C75D53-A042-42E2-A0E3-8B4A0626603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79856" y="4434254"/>
            <a:ext cx="1384288" cy="1384288"/>
          </a:xfrm>
          <a:prstGeom prst="rect">
            <a:avLst/>
          </a:prstGeom>
        </p:spPr>
      </p:pic>
    </p:spTree>
    <p:extLst>
      <p:ext uri="{BB962C8B-B14F-4D97-AF65-F5344CB8AC3E}">
        <p14:creationId xmlns:p14="http://schemas.microsoft.com/office/powerpoint/2010/main" val="5792294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A9336DC-F985-4A90-B202-D34275310D05}"/>
              </a:ext>
            </a:extLst>
          </p:cNvPr>
          <p:cNvSpPr>
            <a:spLocks noGrp="1"/>
          </p:cNvSpPr>
          <p:nvPr>
            <p:ph idx="1"/>
          </p:nvPr>
        </p:nvSpPr>
        <p:spPr/>
        <p:txBody>
          <a:bodyPr/>
          <a:lstStyle/>
          <a:p>
            <a:pPr algn="just"/>
            <a:r>
              <a:rPr lang="en-US" sz="2400" dirty="0"/>
              <a:t>“This doctrine allows a trial court to decline jurisdiction when trial in another forum would better serve the ends of justice.” </a:t>
            </a:r>
            <a:r>
              <a:rPr lang="en-US" sz="2400" i="1" dirty="0" err="1"/>
              <a:t>Langenhorst</a:t>
            </a:r>
            <a:r>
              <a:rPr lang="en-US" sz="2400" i="1" dirty="0"/>
              <a:t> v. Norfolk Southern Ry.</a:t>
            </a:r>
            <a:r>
              <a:rPr lang="en-US" sz="2400" dirty="0"/>
              <a:t>, 219 Ill.2d 430, 441 (2006). </a:t>
            </a:r>
          </a:p>
          <a:p>
            <a:pPr marL="0" indent="0" algn="just">
              <a:buNone/>
            </a:pPr>
            <a:endParaRPr lang="en-US" sz="2400" dirty="0"/>
          </a:p>
          <a:p>
            <a:pPr algn="just"/>
            <a:r>
              <a:rPr lang="en-US" sz="2400" dirty="0"/>
              <a:t>A dismissal based on forum </a:t>
            </a:r>
            <a:r>
              <a:rPr lang="en-US" sz="2400" i="1" dirty="0"/>
              <a:t>non </a:t>
            </a:r>
            <a:r>
              <a:rPr lang="en-US" sz="2400" i="1" dirty="0" err="1"/>
              <a:t>conveniens</a:t>
            </a:r>
            <a:r>
              <a:rPr lang="en-US" sz="2400" i="1" dirty="0"/>
              <a:t> </a:t>
            </a:r>
            <a:r>
              <a:rPr lang="en-US" sz="2400" dirty="0"/>
              <a:t>can be between forums in different states - interstate - or between forums within the same state - intrastate. </a:t>
            </a:r>
            <a:r>
              <a:rPr lang="en-US" sz="2400" i="1" dirty="0"/>
              <a:t>Ruch</a:t>
            </a:r>
            <a:r>
              <a:rPr lang="en-US" sz="2400" dirty="0"/>
              <a:t>, 2015 IL App (1st) at ¶ 37.</a:t>
            </a:r>
          </a:p>
          <a:p>
            <a:pPr marL="0" indent="0" algn="just">
              <a:buNone/>
            </a:pPr>
            <a:br>
              <a:rPr lang="en-US" sz="1600" dirty="0">
                <a:effectLst/>
                <a:ea typeface="Calibri" panose="020F0502020204030204" pitchFamily="34" charset="0"/>
              </a:rPr>
            </a:br>
            <a:endParaRPr lang="en-US" sz="1600" dirty="0"/>
          </a:p>
        </p:txBody>
      </p:sp>
      <p:sp>
        <p:nvSpPr>
          <p:cNvPr id="9" name="Title 1">
            <a:extLst>
              <a:ext uri="{FF2B5EF4-FFF2-40B4-BE49-F238E27FC236}">
                <a16:creationId xmlns:a16="http://schemas.microsoft.com/office/drawing/2014/main" id="{912311E8-BB61-4941-9E5D-971DC4DA63AE}"/>
              </a:ext>
            </a:extLst>
          </p:cNvPr>
          <p:cNvSpPr>
            <a:spLocks noGrp="1"/>
          </p:cNvSpPr>
          <p:nvPr>
            <p:ph type="title"/>
          </p:nvPr>
        </p:nvSpPr>
        <p:spPr>
          <a:xfrm>
            <a:off x="0" y="1676400"/>
            <a:ext cx="9067800" cy="762000"/>
          </a:xfrm>
        </p:spPr>
        <p:txBody>
          <a:bodyPr/>
          <a:lstStyle/>
          <a:p>
            <a:r>
              <a:rPr lang="en-US" sz="4400" b="1" dirty="0"/>
              <a:t>Forum </a:t>
            </a:r>
            <a:r>
              <a:rPr lang="en-US" sz="4400" b="1" i="1" dirty="0"/>
              <a:t>Non </a:t>
            </a:r>
            <a:r>
              <a:rPr lang="en-US" sz="4400" b="1" i="1" dirty="0" err="1"/>
              <a:t>Conveniens</a:t>
            </a:r>
            <a:r>
              <a:rPr lang="en-US" sz="4400" b="1" i="1" dirty="0"/>
              <a:t> </a:t>
            </a:r>
            <a:r>
              <a:rPr lang="en-US" sz="4400" b="1" dirty="0"/>
              <a:t>Basics</a:t>
            </a:r>
          </a:p>
        </p:txBody>
      </p:sp>
    </p:spTree>
    <p:extLst>
      <p:ext uri="{BB962C8B-B14F-4D97-AF65-F5344CB8AC3E}">
        <p14:creationId xmlns:p14="http://schemas.microsoft.com/office/powerpoint/2010/main" val="21155786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A9336DC-F985-4A90-B202-D34275310D05}"/>
              </a:ext>
            </a:extLst>
          </p:cNvPr>
          <p:cNvSpPr>
            <a:spLocks noGrp="1"/>
          </p:cNvSpPr>
          <p:nvPr>
            <p:ph idx="1"/>
          </p:nvPr>
        </p:nvSpPr>
        <p:spPr/>
        <p:txBody>
          <a:bodyPr/>
          <a:lstStyle/>
          <a:p>
            <a:pPr marL="0" indent="0" algn="just">
              <a:buNone/>
            </a:pPr>
            <a:br>
              <a:rPr lang="en-US" sz="1600" dirty="0">
                <a:effectLst/>
                <a:ea typeface="Calibri" panose="020F0502020204030204" pitchFamily="34" charset="0"/>
              </a:rPr>
            </a:br>
            <a:endParaRPr lang="en-US" sz="1600" dirty="0"/>
          </a:p>
        </p:txBody>
      </p:sp>
      <p:sp>
        <p:nvSpPr>
          <p:cNvPr id="6" name="Title 1">
            <a:extLst>
              <a:ext uri="{FF2B5EF4-FFF2-40B4-BE49-F238E27FC236}">
                <a16:creationId xmlns:a16="http://schemas.microsoft.com/office/drawing/2014/main" id="{1B3EA2DB-91DB-4425-8E59-4BEE306380BF}"/>
              </a:ext>
            </a:extLst>
          </p:cNvPr>
          <p:cNvSpPr>
            <a:spLocks noGrp="1"/>
          </p:cNvSpPr>
          <p:nvPr>
            <p:ph type="title"/>
          </p:nvPr>
        </p:nvSpPr>
        <p:spPr>
          <a:xfrm>
            <a:off x="0" y="1676400"/>
            <a:ext cx="9067800" cy="762000"/>
          </a:xfrm>
        </p:spPr>
        <p:txBody>
          <a:bodyPr/>
          <a:lstStyle/>
          <a:p>
            <a:r>
              <a:rPr lang="en-US" sz="4400" b="1" dirty="0"/>
              <a:t>Forum </a:t>
            </a:r>
            <a:r>
              <a:rPr lang="en-US" sz="4400" b="1" i="1" dirty="0"/>
              <a:t>Non </a:t>
            </a:r>
            <a:r>
              <a:rPr lang="en-US" sz="4400" b="1" i="1" dirty="0" err="1"/>
              <a:t>Conveniens</a:t>
            </a:r>
            <a:r>
              <a:rPr lang="en-US" sz="4400" b="1" i="1" dirty="0"/>
              <a:t> </a:t>
            </a:r>
            <a:r>
              <a:rPr lang="en-US" sz="4400" b="1" dirty="0"/>
              <a:t>Basics</a:t>
            </a:r>
          </a:p>
        </p:txBody>
      </p:sp>
      <p:sp>
        <p:nvSpPr>
          <p:cNvPr id="7" name="Content Placeholder 2">
            <a:extLst>
              <a:ext uri="{FF2B5EF4-FFF2-40B4-BE49-F238E27FC236}">
                <a16:creationId xmlns:a16="http://schemas.microsoft.com/office/drawing/2014/main" id="{213D5FDD-4237-4685-81AC-691C01E471F9}"/>
              </a:ext>
            </a:extLst>
          </p:cNvPr>
          <p:cNvSpPr txBox="1">
            <a:spLocks/>
          </p:cNvSpPr>
          <p:nvPr/>
        </p:nvSpPr>
        <p:spPr bwMode="auto">
          <a:xfrm>
            <a:off x="571500" y="2743200"/>
            <a:ext cx="8305800" cy="358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en-US" sz="2000" dirty="0"/>
              <a:t>The doctrine affords courts discretionary power that should be exercised only in exceptional circumstances when the interests of justice require a trial in a more convenient forum. </a:t>
            </a:r>
            <a:r>
              <a:rPr lang="en-US" sz="2000" i="1" dirty="0" err="1"/>
              <a:t>Langenhorst</a:t>
            </a:r>
            <a:r>
              <a:rPr lang="en-US" sz="2000" dirty="0"/>
              <a:t>, 219 Ill.2d at 443. </a:t>
            </a:r>
          </a:p>
          <a:p>
            <a:pPr algn="just"/>
            <a:r>
              <a:rPr lang="en-US" sz="2000" dirty="0"/>
              <a:t>“The plaintiff has a substantial interest in choosing the forum where his rights will be vindicated, and the plaintiffs’ forum choice should rarely be disturbed unless the other factors strongly favor transfer.” </a:t>
            </a:r>
            <a:r>
              <a:rPr lang="en-US" sz="2000" i="1" dirty="0"/>
              <a:t>Id</a:t>
            </a:r>
            <a:r>
              <a:rPr lang="en-US" sz="2000" dirty="0"/>
              <a:t>. at 443. </a:t>
            </a:r>
          </a:p>
          <a:p>
            <a:pPr algn="just"/>
            <a:r>
              <a:rPr lang="en-US" sz="2000" dirty="0"/>
              <a:t>The burden is on the defendant to show that relevant private and public interest factors “strongly favor” the defendant's choice of forum to warrant disturbing plaintiff’s choice. </a:t>
            </a:r>
            <a:r>
              <a:rPr lang="en-US" sz="2000" i="1" dirty="0"/>
              <a:t>Id</a:t>
            </a:r>
            <a:r>
              <a:rPr lang="en-US" sz="2000" dirty="0"/>
              <a:t>. at 444.</a:t>
            </a:r>
          </a:p>
          <a:p>
            <a:pPr marL="0" indent="0" algn="just">
              <a:buNone/>
            </a:pPr>
            <a:br>
              <a:rPr lang="en-US" sz="1600" dirty="0">
                <a:ea typeface="Calibri" panose="020F0502020204030204" pitchFamily="34" charset="0"/>
              </a:rPr>
            </a:br>
            <a:endParaRPr lang="en-US" sz="1600" dirty="0"/>
          </a:p>
        </p:txBody>
      </p:sp>
    </p:spTree>
    <p:extLst>
      <p:ext uri="{BB962C8B-B14F-4D97-AF65-F5344CB8AC3E}">
        <p14:creationId xmlns:p14="http://schemas.microsoft.com/office/powerpoint/2010/main" val="17103826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A9336DC-F985-4A90-B202-D34275310D05}"/>
              </a:ext>
            </a:extLst>
          </p:cNvPr>
          <p:cNvSpPr>
            <a:spLocks noGrp="1"/>
          </p:cNvSpPr>
          <p:nvPr>
            <p:ph idx="1"/>
          </p:nvPr>
        </p:nvSpPr>
        <p:spPr/>
        <p:txBody>
          <a:bodyPr/>
          <a:lstStyle/>
          <a:p>
            <a:pPr algn="just"/>
            <a:r>
              <a:rPr lang="en-US" sz="1800" dirty="0"/>
              <a:t>A plaintiff’s choice of forum is entitled to substantial deference. “The plaintiff has a substantial interest in choosing the forum where his rights will be vindicated, and the plaintiffs forum choice should rarely be disturbed unless the other factors strongly favor transfer.” </a:t>
            </a:r>
            <a:r>
              <a:rPr lang="en-US" sz="1800" i="1" dirty="0" err="1"/>
              <a:t>Langenhorst</a:t>
            </a:r>
            <a:r>
              <a:rPr lang="en-US" sz="1800" dirty="0"/>
              <a:t>, 219 Ill.2d at 443.</a:t>
            </a:r>
          </a:p>
          <a:p>
            <a:pPr marL="0" indent="0" algn="just">
              <a:buNone/>
            </a:pPr>
            <a:endParaRPr lang="en-US" sz="1800" dirty="0"/>
          </a:p>
          <a:p>
            <a:pPr algn="just"/>
            <a:r>
              <a:rPr lang="en-US" sz="1800" dirty="0"/>
              <a:t>“[w]hen the plaintiff is foreign to the forum chosen and the action that gives rise to the litigation did not occur in the chosen forum, this assumption [of convenience] is no longer reasonable. Instead, it is reasonable to conclude that the plaintiff engaged in forum shopping to suit his individual interests, a strategy contrary to the purposes behind the venue rules.” </a:t>
            </a:r>
            <a:r>
              <a:rPr lang="en-US" sz="1800" i="1" dirty="0" err="1"/>
              <a:t>Dawdy</a:t>
            </a:r>
            <a:r>
              <a:rPr lang="en-US" sz="1800" i="1" dirty="0"/>
              <a:t> v. Union Pacific R.R. Co.</a:t>
            </a:r>
            <a:r>
              <a:rPr lang="en-US" sz="1800" dirty="0"/>
              <a:t>, 207 Ill.2d 167, 174 (2003).</a:t>
            </a:r>
          </a:p>
          <a:p>
            <a:pPr marL="0" indent="0" algn="just">
              <a:buNone/>
            </a:pPr>
            <a:br>
              <a:rPr lang="en-US" dirty="0">
                <a:effectLst/>
                <a:ea typeface="Calibri" panose="020F0502020204030204" pitchFamily="34" charset="0"/>
              </a:rPr>
            </a:br>
            <a:endParaRPr lang="en-US" dirty="0"/>
          </a:p>
        </p:txBody>
      </p:sp>
      <p:sp>
        <p:nvSpPr>
          <p:cNvPr id="5" name="Title 1">
            <a:extLst>
              <a:ext uri="{FF2B5EF4-FFF2-40B4-BE49-F238E27FC236}">
                <a16:creationId xmlns:a16="http://schemas.microsoft.com/office/drawing/2014/main" id="{B67D4126-8D65-4079-8207-2CA4A057E4A9}"/>
              </a:ext>
            </a:extLst>
          </p:cNvPr>
          <p:cNvSpPr>
            <a:spLocks noGrp="1"/>
          </p:cNvSpPr>
          <p:nvPr>
            <p:ph type="title"/>
          </p:nvPr>
        </p:nvSpPr>
        <p:spPr>
          <a:xfrm>
            <a:off x="0" y="1676400"/>
            <a:ext cx="9067800" cy="762000"/>
          </a:xfrm>
        </p:spPr>
        <p:txBody>
          <a:bodyPr/>
          <a:lstStyle/>
          <a:p>
            <a:r>
              <a:rPr lang="en-US" sz="4400" b="1" dirty="0"/>
              <a:t>Forum </a:t>
            </a:r>
            <a:r>
              <a:rPr lang="en-US" sz="4400" b="1" i="1" dirty="0"/>
              <a:t>Non </a:t>
            </a:r>
            <a:r>
              <a:rPr lang="en-US" sz="4400" b="1" i="1" dirty="0" err="1"/>
              <a:t>Conveniens</a:t>
            </a:r>
            <a:r>
              <a:rPr lang="en-US" sz="4400" b="1" i="1" dirty="0"/>
              <a:t> </a:t>
            </a:r>
            <a:r>
              <a:rPr lang="en-US" sz="4400" b="1" dirty="0"/>
              <a:t>Basics</a:t>
            </a:r>
          </a:p>
        </p:txBody>
      </p:sp>
    </p:spTree>
    <p:extLst>
      <p:ext uri="{BB962C8B-B14F-4D97-AF65-F5344CB8AC3E}">
        <p14:creationId xmlns:p14="http://schemas.microsoft.com/office/powerpoint/2010/main" val="34823826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A9336DC-F985-4A90-B202-D34275310D05}"/>
              </a:ext>
            </a:extLst>
          </p:cNvPr>
          <p:cNvSpPr>
            <a:spLocks noGrp="1"/>
          </p:cNvSpPr>
          <p:nvPr>
            <p:ph idx="1"/>
          </p:nvPr>
        </p:nvSpPr>
        <p:spPr/>
        <p:txBody>
          <a:bodyPr/>
          <a:lstStyle/>
          <a:p>
            <a:pPr algn="just"/>
            <a:r>
              <a:rPr lang="en-US" sz="1800" dirty="0"/>
              <a:t>In deciding a motion based on forum non </a:t>
            </a:r>
            <a:r>
              <a:rPr lang="en-US" sz="1800" dirty="0" err="1"/>
              <a:t>conveniens</a:t>
            </a:r>
            <a:r>
              <a:rPr lang="en-US" sz="1800" dirty="0"/>
              <a:t>, the court must balance certain private and public interests in determining the appropriate forum in which the case should be tried. </a:t>
            </a:r>
            <a:r>
              <a:rPr lang="en-US" sz="1800" i="1" dirty="0" err="1"/>
              <a:t>Dawdy</a:t>
            </a:r>
            <a:r>
              <a:rPr lang="en-US" sz="1800" dirty="0"/>
              <a:t>, 207 Ill.2d at 172.</a:t>
            </a:r>
          </a:p>
          <a:p>
            <a:pPr marL="0" indent="0" algn="just">
              <a:buNone/>
            </a:pPr>
            <a:endParaRPr lang="en-US" sz="1800" dirty="0"/>
          </a:p>
          <a:p>
            <a:pPr algn="just"/>
            <a:r>
              <a:rPr lang="en-US" sz="1800" dirty="0"/>
              <a:t>The court considers all relevant factors in making its determination. </a:t>
            </a:r>
            <a:r>
              <a:rPr lang="en-US" sz="1800" i="1" dirty="0" err="1"/>
              <a:t>Langenhorst</a:t>
            </a:r>
            <a:r>
              <a:rPr lang="en-US" sz="1800" dirty="0"/>
              <a:t>, 219 Ill.2d at 444.</a:t>
            </a:r>
          </a:p>
          <a:p>
            <a:pPr marL="0" indent="0" algn="just">
              <a:buNone/>
            </a:pPr>
            <a:endParaRPr lang="en-US" sz="1800" dirty="0"/>
          </a:p>
          <a:p>
            <a:pPr algn="just"/>
            <a:r>
              <a:rPr lang="en-US" sz="1800" dirty="0"/>
              <a:t>The doctrine of forum non </a:t>
            </a:r>
            <a:r>
              <a:rPr lang="en-US" sz="1800" dirty="0" err="1"/>
              <a:t>conveniens</a:t>
            </a:r>
            <a:r>
              <a:rPr lang="en-US" sz="1800" dirty="0"/>
              <a:t> requires the evaluation of the total circumstances rather than concentration on any single factor. </a:t>
            </a:r>
            <a:r>
              <a:rPr lang="en-US" sz="1800" i="1" dirty="0"/>
              <a:t>Lambert v. Goodyear Tire &amp; Rubber Co.</a:t>
            </a:r>
            <a:r>
              <a:rPr lang="en-US" sz="1800" dirty="0"/>
              <a:t>, 332 Ill. App. 3d 373, 378 (1st Dist. 2002).</a:t>
            </a:r>
          </a:p>
          <a:p>
            <a:pPr algn="just"/>
            <a:br>
              <a:rPr lang="en-US" sz="1600" dirty="0">
                <a:effectLst/>
                <a:ea typeface="Calibri" panose="020F0502020204030204" pitchFamily="34" charset="0"/>
              </a:rPr>
            </a:br>
            <a:endParaRPr lang="en-US" sz="1600" dirty="0"/>
          </a:p>
        </p:txBody>
      </p:sp>
      <p:sp>
        <p:nvSpPr>
          <p:cNvPr id="5" name="Title 1">
            <a:extLst>
              <a:ext uri="{FF2B5EF4-FFF2-40B4-BE49-F238E27FC236}">
                <a16:creationId xmlns:a16="http://schemas.microsoft.com/office/drawing/2014/main" id="{112C0AA8-952E-4D4C-A89D-539CC5B3CBD7}"/>
              </a:ext>
            </a:extLst>
          </p:cNvPr>
          <p:cNvSpPr>
            <a:spLocks noGrp="1"/>
          </p:cNvSpPr>
          <p:nvPr>
            <p:ph type="title"/>
          </p:nvPr>
        </p:nvSpPr>
        <p:spPr>
          <a:xfrm>
            <a:off x="0" y="1676400"/>
            <a:ext cx="9067800" cy="762000"/>
          </a:xfrm>
        </p:spPr>
        <p:txBody>
          <a:bodyPr/>
          <a:lstStyle/>
          <a:p>
            <a:r>
              <a:rPr lang="en-US" sz="4400" b="1" dirty="0"/>
              <a:t>Forum </a:t>
            </a:r>
            <a:r>
              <a:rPr lang="en-US" sz="4400" b="1" i="1" dirty="0"/>
              <a:t>Non </a:t>
            </a:r>
            <a:r>
              <a:rPr lang="en-US" sz="4400" b="1" i="1" dirty="0" err="1"/>
              <a:t>Conveniens</a:t>
            </a:r>
            <a:r>
              <a:rPr lang="en-US" sz="4400" b="1" i="1" dirty="0"/>
              <a:t> </a:t>
            </a:r>
            <a:r>
              <a:rPr lang="en-US" sz="4400" b="1" dirty="0"/>
              <a:t>Basics</a:t>
            </a:r>
          </a:p>
        </p:txBody>
      </p:sp>
    </p:spTree>
    <p:extLst>
      <p:ext uri="{BB962C8B-B14F-4D97-AF65-F5344CB8AC3E}">
        <p14:creationId xmlns:p14="http://schemas.microsoft.com/office/powerpoint/2010/main" val="2857002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A9336DC-F985-4A90-B202-D34275310D05}"/>
              </a:ext>
            </a:extLst>
          </p:cNvPr>
          <p:cNvSpPr>
            <a:spLocks noGrp="1"/>
          </p:cNvSpPr>
          <p:nvPr>
            <p:ph idx="1"/>
          </p:nvPr>
        </p:nvSpPr>
        <p:spPr>
          <a:xfrm>
            <a:off x="419100" y="2667000"/>
            <a:ext cx="8305800" cy="3505200"/>
          </a:xfrm>
        </p:spPr>
        <p:txBody>
          <a:bodyPr/>
          <a:lstStyle/>
          <a:p>
            <a:pPr marL="0" indent="0" algn="just">
              <a:buNone/>
            </a:pPr>
            <a:r>
              <a:rPr lang="en-US" sz="2000" dirty="0"/>
              <a:t>Private interest factors include: </a:t>
            </a:r>
          </a:p>
          <a:p>
            <a:pPr marL="0" indent="0" algn="just">
              <a:buNone/>
            </a:pPr>
            <a:endParaRPr lang="en-US" sz="2000" dirty="0"/>
          </a:p>
          <a:p>
            <a:pPr marL="457200" indent="-457200" algn="just">
              <a:buAutoNum type="arabicParenBoth"/>
            </a:pPr>
            <a:r>
              <a:rPr lang="en-US" sz="2000" dirty="0"/>
              <a:t>the convenience of the parties; </a:t>
            </a:r>
          </a:p>
          <a:p>
            <a:pPr marL="0" indent="0" algn="just">
              <a:buNone/>
            </a:pPr>
            <a:endParaRPr lang="en-US" sz="2000" dirty="0"/>
          </a:p>
          <a:p>
            <a:pPr marL="0" indent="0" algn="just">
              <a:buNone/>
            </a:pPr>
            <a:r>
              <a:rPr lang="en-US" sz="2000" dirty="0"/>
              <a:t>(2) the relative ease of access to sources of testimonial, documentary, and real evidence; and </a:t>
            </a:r>
          </a:p>
          <a:p>
            <a:pPr marL="0" indent="0" algn="just">
              <a:buNone/>
            </a:pPr>
            <a:endParaRPr lang="en-US" sz="2000" dirty="0"/>
          </a:p>
          <a:p>
            <a:pPr marL="0" indent="0" algn="just">
              <a:buNone/>
            </a:pPr>
            <a:r>
              <a:rPr lang="en-US" sz="2000" dirty="0"/>
              <a:t>(3) all other practical problems that make trial of a case easy, expeditious, and inexpensive.“ </a:t>
            </a:r>
            <a:r>
              <a:rPr lang="en-US" sz="2000" i="1" dirty="0" err="1"/>
              <a:t>Langenhorst</a:t>
            </a:r>
            <a:r>
              <a:rPr lang="en-US" sz="2000" dirty="0"/>
              <a:t>, 219 Ill.2d 430, 443 (2006) (quoting </a:t>
            </a:r>
            <a:r>
              <a:rPr lang="en-US" sz="2000" i="1" dirty="0"/>
              <a:t>First Nat 'I Bank v. </a:t>
            </a:r>
            <a:r>
              <a:rPr lang="en-US" sz="2000" i="1" dirty="0" err="1"/>
              <a:t>Guerine</a:t>
            </a:r>
            <a:r>
              <a:rPr lang="en-US" sz="2000" dirty="0"/>
              <a:t>, 198 Ill.2d 511,516 (2002)).</a:t>
            </a:r>
          </a:p>
        </p:txBody>
      </p:sp>
      <p:sp>
        <p:nvSpPr>
          <p:cNvPr id="4" name="Title 1">
            <a:extLst>
              <a:ext uri="{FF2B5EF4-FFF2-40B4-BE49-F238E27FC236}">
                <a16:creationId xmlns:a16="http://schemas.microsoft.com/office/drawing/2014/main" id="{036D5838-1133-4512-95B6-86AEC13DBF94}"/>
              </a:ext>
            </a:extLst>
          </p:cNvPr>
          <p:cNvSpPr>
            <a:spLocks noGrp="1"/>
          </p:cNvSpPr>
          <p:nvPr>
            <p:ph type="title"/>
          </p:nvPr>
        </p:nvSpPr>
        <p:spPr>
          <a:xfrm>
            <a:off x="0" y="1676400"/>
            <a:ext cx="9067800" cy="762000"/>
          </a:xfrm>
        </p:spPr>
        <p:txBody>
          <a:bodyPr/>
          <a:lstStyle/>
          <a:p>
            <a:r>
              <a:rPr lang="en-US" sz="4400" b="1" dirty="0"/>
              <a:t>Forum </a:t>
            </a:r>
            <a:r>
              <a:rPr lang="en-US" sz="4400" b="1" i="1" dirty="0"/>
              <a:t>Non </a:t>
            </a:r>
            <a:r>
              <a:rPr lang="en-US" sz="4400" b="1" i="1" dirty="0" err="1"/>
              <a:t>Conveniens</a:t>
            </a:r>
            <a:r>
              <a:rPr lang="en-US" sz="4400" b="1" i="1" dirty="0"/>
              <a:t> </a:t>
            </a:r>
            <a:r>
              <a:rPr lang="en-US" sz="4400" b="1" dirty="0"/>
              <a:t>Basics</a:t>
            </a:r>
          </a:p>
        </p:txBody>
      </p:sp>
    </p:spTree>
    <p:extLst>
      <p:ext uri="{BB962C8B-B14F-4D97-AF65-F5344CB8AC3E}">
        <p14:creationId xmlns:p14="http://schemas.microsoft.com/office/powerpoint/2010/main" val="29854069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8739E26-4310-4E8B-98F0-619B71957768}"/>
              </a:ext>
            </a:extLst>
          </p:cNvPr>
          <p:cNvSpPr>
            <a:spLocks noGrp="1"/>
          </p:cNvSpPr>
          <p:nvPr>
            <p:ph idx="1"/>
          </p:nvPr>
        </p:nvSpPr>
        <p:spPr>
          <a:xfrm>
            <a:off x="419100" y="2514600"/>
            <a:ext cx="8305800" cy="3657600"/>
          </a:xfrm>
        </p:spPr>
        <p:txBody>
          <a:bodyPr/>
          <a:lstStyle/>
          <a:p>
            <a:pPr marL="0" indent="0">
              <a:buNone/>
            </a:pPr>
            <a:r>
              <a:rPr lang="en-US" sz="2200" dirty="0"/>
              <a:t>Public interest factors include: </a:t>
            </a:r>
          </a:p>
          <a:p>
            <a:pPr marL="0" indent="0">
              <a:buNone/>
            </a:pPr>
            <a:endParaRPr lang="en-US" sz="2200" dirty="0"/>
          </a:p>
          <a:p>
            <a:pPr marL="457200" indent="-457200">
              <a:buAutoNum type="arabicParenBoth"/>
            </a:pPr>
            <a:r>
              <a:rPr lang="en-US" sz="2200" dirty="0"/>
              <a:t>the interest in deciding controversies locally; </a:t>
            </a:r>
          </a:p>
          <a:p>
            <a:pPr marL="0" indent="0">
              <a:buNone/>
            </a:pPr>
            <a:endParaRPr lang="en-US" sz="2200" dirty="0"/>
          </a:p>
          <a:p>
            <a:pPr marL="0" indent="0">
              <a:buNone/>
            </a:pPr>
            <a:r>
              <a:rPr lang="en-US" sz="2200" dirty="0"/>
              <a:t>(2) the unfairness of imposing trial expense and the burden of jury duty on residents of a forum that has little connection to the litigation; and </a:t>
            </a:r>
          </a:p>
          <a:p>
            <a:pPr marL="0" indent="0">
              <a:buNone/>
            </a:pPr>
            <a:endParaRPr lang="en-US" sz="2200" dirty="0"/>
          </a:p>
          <a:p>
            <a:pPr marL="0" indent="0">
              <a:buNone/>
            </a:pPr>
            <a:r>
              <a:rPr lang="en-US" sz="2200" dirty="0"/>
              <a:t>(3) the administrative difficulties presented by adding litigation to already congested court dockets. </a:t>
            </a:r>
            <a:r>
              <a:rPr lang="en-US" sz="2200" i="1" dirty="0"/>
              <a:t>Id</a:t>
            </a:r>
            <a:r>
              <a:rPr lang="en-US" sz="2200" dirty="0"/>
              <a:t>. at 443-44</a:t>
            </a:r>
            <a:r>
              <a:rPr lang="en-US" sz="2400" dirty="0"/>
              <a:t>. </a:t>
            </a:r>
          </a:p>
        </p:txBody>
      </p:sp>
      <p:sp>
        <p:nvSpPr>
          <p:cNvPr id="5" name="Title 1">
            <a:extLst>
              <a:ext uri="{FF2B5EF4-FFF2-40B4-BE49-F238E27FC236}">
                <a16:creationId xmlns:a16="http://schemas.microsoft.com/office/drawing/2014/main" id="{AA3C1685-F9F5-4E79-A6E2-9895B1603393}"/>
              </a:ext>
            </a:extLst>
          </p:cNvPr>
          <p:cNvSpPr>
            <a:spLocks noGrp="1"/>
          </p:cNvSpPr>
          <p:nvPr>
            <p:ph type="title"/>
          </p:nvPr>
        </p:nvSpPr>
        <p:spPr>
          <a:xfrm>
            <a:off x="0" y="1676400"/>
            <a:ext cx="9067800" cy="762000"/>
          </a:xfrm>
        </p:spPr>
        <p:txBody>
          <a:bodyPr/>
          <a:lstStyle/>
          <a:p>
            <a:r>
              <a:rPr lang="en-US" sz="4400" b="1" dirty="0"/>
              <a:t>Forum </a:t>
            </a:r>
            <a:r>
              <a:rPr lang="en-US" sz="4400" b="1" i="1" dirty="0"/>
              <a:t>Non </a:t>
            </a:r>
            <a:r>
              <a:rPr lang="en-US" sz="4400" b="1" i="1" dirty="0" err="1"/>
              <a:t>Conveniens</a:t>
            </a:r>
            <a:r>
              <a:rPr lang="en-US" sz="4400" b="1" i="1" dirty="0"/>
              <a:t> </a:t>
            </a:r>
            <a:r>
              <a:rPr lang="en-US" sz="4400" b="1" dirty="0"/>
              <a:t>Basics</a:t>
            </a:r>
          </a:p>
        </p:txBody>
      </p:sp>
    </p:spTree>
    <p:extLst>
      <p:ext uri="{BB962C8B-B14F-4D97-AF65-F5344CB8AC3E}">
        <p14:creationId xmlns:p14="http://schemas.microsoft.com/office/powerpoint/2010/main" val="31120943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8739E26-4310-4E8B-98F0-619B71957768}"/>
              </a:ext>
            </a:extLst>
          </p:cNvPr>
          <p:cNvSpPr>
            <a:spLocks noGrp="1"/>
          </p:cNvSpPr>
          <p:nvPr>
            <p:ph idx="1"/>
          </p:nvPr>
        </p:nvSpPr>
        <p:spPr/>
        <p:txBody>
          <a:bodyPr/>
          <a:lstStyle/>
          <a:p>
            <a:pPr algn="just"/>
            <a:r>
              <a:rPr lang="en-US" sz="2000" dirty="0"/>
              <a:t>Subsequent treating physicians is not to be given undue weight, given the obvious incentive it would create for potential plaintiffs to seek care in the forum they would prefer their case to be tried. </a:t>
            </a:r>
            <a:r>
              <a:rPr lang="en-US" sz="2000" i="1" dirty="0"/>
              <a:t>Bland v. Norfolk &amp; Western Railway Co.</a:t>
            </a:r>
            <a:r>
              <a:rPr lang="en-US" sz="2000" dirty="0"/>
              <a:t>, 116 Ill.2d 217, 226-227 (1987). </a:t>
            </a:r>
          </a:p>
          <a:p>
            <a:pPr algn="just"/>
            <a:r>
              <a:rPr lang="en-US" sz="2000" dirty="0"/>
              <a:t>Affidavits should be offered in support of motion to transfer in order to establish inconvenience of the chosen forum. </a:t>
            </a:r>
            <a:r>
              <a:rPr lang="en-US" sz="2000" i="1" dirty="0" err="1"/>
              <a:t>Langenhorst</a:t>
            </a:r>
            <a:r>
              <a:rPr lang="en-US" sz="2000" dirty="0"/>
              <a:t>, 219 Ill.2d at 450. </a:t>
            </a:r>
          </a:p>
          <a:p>
            <a:pPr algn="just"/>
            <a:r>
              <a:rPr lang="en-US" sz="2000" dirty="0"/>
              <a:t>The Annual Report of the Administrative Office of the Illinois Courts is the proper reference in assessing court congestion. </a:t>
            </a:r>
            <a:r>
              <a:rPr lang="en-US" sz="2000" i="1" dirty="0" err="1"/>
              <a:t>Dawdy</a:t>
            </a:r>
            <a:r>
              <a:rPr lang="en-US" sz="2000" dirty="0"/>
              <a:t>, 207 Ill.2d at 181.</a:t>
            </a:r>
          </a:p>
        </p:txBody>
      </p:sp>
      <p:sp>
        <p:nvSpPr>
          <p:cNvPr id="5" name="Title 1">
            <a:extLst>
              <a:ext uri="{FF2B5EF4-FFF2-40B4-BE49-F238E27FC236}">
                <a16:creationId xmlns:a16="http://schemas.microsoft.com/office/drawing/2014/main" id="{C7D99B3A-3BF8-49CE-A2A9-FDFD0E9E6928}"/>
              </a:ext>
            </a:extLst>
          </p:cNvPr>
          <p:cNvSpPr>
            <a:spLocks noGrp="1"/>
          </p:cNvSpPr>
          <p:nvPr>
            <p:ph type="title"/>
          </p:nvPr>
        </p:nvSpPr>
        <p:spPr>
          <a:xfrm>
            <a:off x="0" y="1676400"/>
            <a:ext cx="9067800" cy="762000"/>
          </a:xfrm>
        </p:spPr>
        <p:txBody>
          <a:bodyPr/>
          <a:lstStyle/>
          <a:p>
            <a:r>
              <a:rPr lang="en-US" sz="4400" b="1" dirty="0"/>
              <a:t>Forum </a:t>
            </a:r>
            <a:r>
              <a:rPr lang="en-US" sz="4400" b="1" i="1" dirty="0"/>
              <a:t>Non </a:t>
            </a:r>
            <a:r>
              <a:rPr lang="en-US" sz="4400" b="1" i="1" dirty="0" err="1"/>
              <a:t>Conveniens</a:t>
            </a:r>
            <a:r>
              <a:rPr lang="en-US" sz="4400" b="1" i="1" dirty="0"/>
              <a:t> </a:t>
            </a:r>
            <a:r>
              <a:rPr lang="en-US" sz="4400" b="1" dirty="0"/>
              <a:t>Basics</a:t>
            </a:r>
          </a:p>
        </p:txBody>
      </p:sp>
    </p:spTree>
    <p:extLst>
      <p:ext uri="{BB962C8B-B14F-4D97-AF65-F5344CB8AC3E}">
        <p14:creationId xmlns:p14="http://schemas.microsoft.com/office/powerpoint/2010/main" val="2679316645"/>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2051</TotalTime>
  <Words>3025</Words>
  <Application>Microsoft Office PowerPoint</Application>
  <PresentationFormat>On-screen Show (4:3)</PresentationFormat>
  <Paragraphs>142</Paragraphs>
  <Slides>29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29</vt:i4>
      </vt:variant>
    </vt:vector>
  </HeadingPairs>
  <TitlesOfParts>
    <vt:vector size="34" baseType="lpstr">
      <vt:lpstr>-apple-system</vt:lpstr>
      <vt:lpstr>Arial</vt:lpstr>
      <vt:lpstr>Segoe UI</vt:lpstr>
      <vt:lpstr>Times New Roman</vt:lpstr>
      <vt:lpstr>Default Design</vt:lpstr>
      <vt:lpstr>Should I Stay Or Should I Go: Recent Developments in Forum Non Conveniens Case Law</vt:lpstr>
      <vt:lpstr>Forum Non Conveniens Basics</vt:lpstr>
      <vt:lpstr>Forum Non Conveniens Basics</vt:lpstr>
      <vt:lpstr>Forum Non Conveniens Basics</vt:lpstr>
      <vt:lpstr>Forum Non Conveniens Basics</vt:lpstr>
      <vt:lpstr>Forum Non Conveniens Basics</vt:lpstr>
      <vt:lpstr>Forum Non Conveniens Basics</vt:lpstr>
      <vt:lpstr>Forum Non Conveniens Basics</vt:lpstr>
      <vt:lpstr>Forum Non Conveniens Basics</vt:lpstr>
      <vt:lpstr>Forum Non Conveniens Basics</vt:lpstr>
      <vt:lpstr>Forum Non Conveniens Basics</vt:lpstr>
      <vt:lpstr>Forum Non Conveniens Basics</vt:lpstr>
      <vt:lpstr>New Planet Energy v. Magee,  2020 IL App (4th) 20043</vt:lpstr>
      <vt:lpstr>Buss v. Ford Motor Company,  2020 IL App (4th) 190386</vt:lpstr>
      <vt:lpstr>Buss v. Ford Motor Company,  2020 IL App (4th) 190386</vt:lpstr>
      <vt:lpstr>Shaw v. Haas,  2019 IL App (5th) 180588</vt:lpstr>
      <vt:lpstr>Shaw v. Haas,  2019 IL App (5th) 180588</vt:lpstr>
      <vt:lpstr>Brandt v. Sedkar,  2020 IL App (5th) 190137</vt:lpstr>
      <vt:lpstr>Hansen-Runge v. Illinois Central Railroad,  2020 IL App (1st) 190383</vt:lpstr>
      <vt:lpstr>Hansen-Runge v. Illinois Central Railroad,  2020 IL App (1st) 190383</vt:lpstr>
      <vt:lpstr>Kuhn v. Nicol,  2020 IL App (5th) 190225</vt:lpstr>
      <vt:lpstr>Evans v. St. Joseph,  2020 IL App (5th) 190414</vt:lpstr>
      <vt:lpstr> Kearns v. Presence Central,  2020 IL App (1st) 191470-U</vt:lpstr>
      <vt:lpstr>Evans v. Patel,  2020 IL App (1st) 200528</vt:lpstr>
      <vt:lpstr>Pratt v. ADM,  2020 IL App (4th) 190476-U</vt:lpstr>
      <vt:lpstr>Pratt v. ADM,  2020 IL App (4th) 190476-U</vt:lpstr>
      <vt:lpstr>Sipula v. Stockley,  2020 IL App (3d) 190214-U</vt:lpstr>
      <vt:lpstr>Sipula v. Stockley,  2020 IL App (3d) 190214-U</vt:lpstr>
      <vt:lpstr>PowerPoint Presentation</vt:lpstr>
    </vt:vector>
  </TitlesOfParts>
  <Company>CCN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Carlos Rodriguez</dc:creator>
  <cp:lastModifiedBy>Eckler, Donald P.</cp:lastModifiedBy>
  <cp:revision>137</cp:revision>
  <dcterms:created xsi:type="dcterms:W3CDTF">2011-05-12T19:46:00Z</dcterms:created>
  <dcterms:modified xsi:type="dcterms:W3CDTF">2021-02-23T12:52:28Z</dcterms:modified>
</cp:coreProperties>
</file>