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6" r:id="rId2"/>
    <p:sldId id="299" r:id="rId3"/>
    <p:sldId id="300" r:id="rId4"/>
    <p:sldId id="301" r:id="rId5"/>
    <p:sldId id="302" r:id="rId6"/>
    <p:sldId id="303" r:id="rId7"/>
    <p:sldId id="304" r:id="rId8"/>
    <p:sldId id="305" r:id="rId9"/>
    <p:sldId id="306" r:id="rId10"/>
    <p:sldId id="307" r:id="rId11"/>
    <p:sldId id="308" r:id="rId12"/>
    <p:sldId id="310" r:id="rId13"/>
    <p:sldId id="311" r:id="rId14"/>
    <p:sldId id="312" r:id="rId15"/>
    <p:sldId id="313" r:id="rId16"/>
    <p:sldId id="314" r:id="rId17"/>
    <p:sldId id="315" r:id="rId18"/>
    <p:sldId id="316" r:id="rId19"/>
    <p:sldId id="317" r:id="rId20"/>
    <p:sldId id="318" r:id="rId21"/>
    <p:sldId id="322" r:id="rId22"/>
    <p:sldId id="319" r:id="rId23"/>
    <p:sldId id="320" r:id="rId24"/>
    <p:sldId id="321" r:id="rId25"/>
    <p:sldId id="324" r:id="rId26"/>
    <p:sldId id="309" r:id="rId27"/>
    <p:sldId id="323" r:id="rId28"/>
    <p:sldId id="261"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62E943B0-0CD5-4EC9-B34D-EFC0711485B0}">
          <p14:sldIdLst>
            <p14:sldId id="256"/>
            <p14:sldId id="299"/>
            <p14:sldId id="300"/>
            <p14:sldId id="301"/>
            <p14:sldId id="302"/>
            <p14:sldId id="303"/>
            <p14:sldId id="304"/>
            <p14:sldId id="305"/>
            <p14:sldId id="306"/>
            <p14:sldId id="307"/>
            <p14:sldId id="308"/>
            <p14:sldId id="310"/>
            <p14:sldId id="311"/>
            <p14:sldId id="312"/>
            <p14:sldId id="313"/>
            <p14:sldId id="314"/>
            <p14:sldId id="315"/>
            <p14:sldId id="316"/>
            <p14:sldId id="317"/>
            <p14:sldId id="318"/>
            <p14:sldId id="322"/>
            <p14:sldId id="319"/>
            <p14:sldId id="320"/>
            <p14:sldId id="321"/>
            <p14:sldId id="324"/>
            <p14:sldId id="309"/>
            <p14:sldId id="323"/>
            <p14:sldId id="2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3FD"/>
    <a:srgbClr val="6EDB0B"/>
    <a:srgbClr val="EFF5FF"/>
    <a:srgbClr val="EB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4660"/>
  </p:normalViewPr>
  <p:slideViewPr>
    <p:cSldViewPr>
      <p:cViewPr varScale="1">
        <p:scale>
          <a:sx n="104" d="100"/>
          <a:sy n="104" d="100"/>
        </p:scale>
        <p:origin x="152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20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7646798-DEDD-4ADE-9177-615C55F0FCF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1BB32A84-0CD2-406E-A482-1E13869D7936}"/>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EF88EC53-C286-43DE-BAD2-F2DD844119FB}"/>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7" name="Rectangle 5">
            <a:extLst>
              <a:ext uri="{FF2B5EF4-FFF2-40B4-BE49-F238E27FC236}">
                <a16:creationId xmlns:a16="http://schemas.microsoft.com/office/drawing/2014/main" id="{911C8C91-90AE-47AB-8E85-FCD40CD4C153}"/>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C80E48F-A720-4347-ADFC-6718E3E08C7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2BAE7FCB-8BF3-4370-B044-E34AAD0A186C}"/>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6148" name="Rectangle 4">
            <a:extLst>
              <a:ext uri="{FF2B5EF4-FFF2-40B4-BE49-F238E27FC236}">
                <a16:creationId xmlns:a16="http://schemas.microsoft.com/office/drawing/2014/main" id="{72587D78-AD56-4F84-A56F-ADFAB84BA166}"/>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6149" name="Rectangle 5">
            <a:extLst>
              <a:ext uri="{FF2B5EF4-FFF2-40B4-BE49-F238E27FC236}">
                <a16:creationId xmlns:a16="http://schemas.microsoft.com/office/drawing/2014/main" id="{F70E4102-4BB3-4E3F-8E6A-DFA878B2941F}"/>
              </a:ext>
            </a:extLst>
          </p:cNvPr>
          <p:cNvSpPr>
            <a:spLocks noGrp="1" noChangeArrowheads="1"/>
          </p:cNvSpPr>
          <p:nvPr>
            <p:ph type="dt" sz="half" idx="2"/>
          </p:nvPr>
        </p:nvSpPr>
        <p:spPr/>
        <p:txBody>
          <a:bodyPr/>
          <a:lstStyle>
            <a:lvl1pPr>
              <a:defRPr/>
            </a:lvl1pPr>
          </a:lstStyle>
          <a:p>
            <a:endParaRPr lang="en-US" altLang="en-US"/>
          </a:p>
        </p:txBody>
      </p:sp>
      <p:sp>
        <p:nvSpPr>
          <p:cNvPr id="6150" name="Rectangle 6">
            <a:extLst>
              <a:ext uri="{FF2B5EF4-FFF2-40B4-BE49-F238E27FC236}">
                <a16:creationId xmlns:a16="http://schemas.microsoft.com/office/drawing/2014/main" id="{4F42D87D-A5EC-44D5-BBA8-C359D5873B6A}"/>
              </a:ext>
            </a:extLst>
          </p:cNvPr>
          <p:cNvSpPr>
            <a:spLocks noGrp="1" noChangeArrowheads="1"/>
          </p:cNvSpPr>
          <p:nvPr>
            <p:ph type="ftr" sz="quarter" idx="3"/>
          </p:nvPr>
        </p:nvSpPr>
        <p:spPr/>
        <p:txBody>
          <a:bodyPr/>
          <a:lstStyle>
            <a:lvl1pPr>
              <a:defRPr/>
            </a:lvl1pPr>
          </a:lstStyle>
          <a:p>
            <a:endParaRPr lang="en-US" altLang="en-US" dirty="0"/>
          </a:p>
        </p:txBody>
      </p:sp>
      <p:sp>
        <p:nvSpPr>
          <p:cNvPr id="6151" name="Rectangle 7">
            <a:extLst>
              <a:ext uri="{FF2B5EF4-FFF2-40B4-BE49-F238E27FC236}">
                <a16:creationId xmlns:a16="http://schemas.microsoft.com/office/drawing/2014/main" id="{2A320599-B7CB-4BE3-B650-76C5C106BCDF}"/>
              </a:ext>
            </a:extLst>
          </p:cNvPr>
          <p:cNvSpPr>
            <a:spLocks noGrp="1" noChangeArrowheads="1"/>
          </p:cNvSpPr>
          <p:nvPr>
            <p:ph type="sldNum" sz="quarter" idx="4"/>
          </p:nvPr>
        </p:nvSpPr>
        <p:spPr/>
        <p:txBody>
          <a:bodyPr/>
          <a:lstStyle>
            <a:lvl1pPr>
              <a:defRPr/>
            </a:lvl1pPr>
          </a:lstStyle>
          <a:p>
            <a:fld id="{6177495F-A343-4B7C-B6F4-0059AE4C4F54}"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79BA8-97E3-499E-9AF6-F45B5E35B4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BF635D-1664-4C7B-B254-510CA80EF3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3DDC07-AF85-4B49-8FBF-AFB2817DF36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23AAE76-4541-42E7-ACEC-0AAE1B2858C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CB2ABD7-9F77-4AD1-B853-6E08CCF59BFC}"/>
              </a:ext>
            </a:extLst>
          </p:cNvPr>
          <p:cNvSpPr>
            <a:spLocks noGrp="1"/>
          </p:cNvSpPr>
          <p:nvPr>
            <p:ph type="sldNum" sz="quarter" idx="12"/>
          </p:nvPr>
        </p:nvSpPr>
        <p:spPr/>
        <p:txBody>
          <a:bodyPr/>
          <a:lstStyle>
            <a:lvl1pPr>
              <a:defRPr/>
            </a:lvl1pPr>
          </a:lstStyle>
          <a:p>
            <a:fld id="{91EFFEE3-B85D-401D-8981-362007DF8D3E}" type="slidenum">
              <a:rPr lang="en-US" altLang="en-US"/>
              <a:pPr/>
              <a:t>‹#›</a:t>
            </a:fld>
            <a:endParaRPr lang="en-US" altLang="en-US"/>
          </a:p>
        </p:txBody>
      </p:sp>
    </p:spTree>
    <p:extLst>
      <p:ext uri="{BB962C8B-B14F-4D97-AF65-F5344CB8AC3E}">
        <p14:creationId xmlns:p14="http://schemas.microsoft.com/office/powerpoint/2010/main" val="369503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284049-4E3B-43B5-91F4-523AE359F12B}"/>
              </a:ext>
            </a:extLst>
          </p:cNvPr>
          <p:cNvSpPr>
            <a:spLocks noGrp="1"/>
          </p:cNvSpPr>
          <p:nvPr>
            <p:ph type="title" orient="vert"/>
          </p:nvPr>
        </p:nvSpPr>
        <p:spPr>
          <a:xfrm>
            <a:off x="6629400" y="1371600"/>
            <a:ext cx="2057400" cy="4800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418F63-DDD7-4BC3-B39E-576E079FAF28}"/>
              </a:ext>
            </a:extLst>
          </p:cNvPr>
          <p:cNvSpPr>
            <a:spLocks noGrp="1"/>
          </p:cNvSpPr>
          <p:nvPr>
            <p:ph type="body" orient="vert" idx="1"/>
          </p:nvPr>
        </p:nvSpPr>
        <p:spPr>
          <a:xfrm>
            <a:off x="457200" y="1371600"/>
            <a:ext cx="6019800" cy="480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95223-2E0A-4BAD-9BA3-01E4405A87E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9502A4A-6317-43FB-99AE-554760B7C7F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980B14-EFB7-46B6-B96B-6F2A9216BCEA}"/>
              </a:ext>
            </a:extLst>
          </p:cNvPr>
          <p:cNvSpPr>
            <a:spLocks noGrp="1"/>
          </p:cNvSpPr>
          <p:nvPr>
            <p:ph type="sldNum" sz="quarter" idx="12"/>
          </p:nvPr>
        </p:nvSpPr>
        <p:spPr/>
        <p:txBody>
          <a:bodyPr/>
          <a:lstStyle>
            <a:lvl1pPr>
              <a:defRPr/>
            </a:lvl1pPr>
          </a:lstStyle>
          <a:p>
            <a:fld id="{C22175C9-CF71-4597-A247-7405D0ADF21C}" type="slidenum">
              <a:rPr lang="en-US" altLang="en-US"/>
              <a:pPr/>
              <a:t>‹#›</a:t>
            </a:fld>
            <a:endParaRPr lang="en-US" altLang="en-US"/>
          </a:p>
        </p:txBody>
      </p:sp>
    </p:spTree>
    <p:extLst>
      <p:ext uri="{BB962C8B-B14F-4D97-AF65-F5344CB8AC3E}">
        <p14:creationId xmlns:p14="http://schemas.microsoft.com/office/powerpoint/2010/main" val="182829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D9EDE-A79E-4F4C-96DB-DC76F4681A33}"/>
              </a:ext>
            </a:extLst>
          </p:cNvPr>
          <p:cNvSpPr>
            <a:spLocks noGrp="1"/>
          </p:cNvSpPr>
          <p:nvPr>
            <p:ph type="title"/>
          </p:nvPr>
        </p:nvSpPr>
        <p:spPr>
          <a:xfrm>
            <a:off x="1524000" y="1676400"/>
            <a:ext cx="5791200" cy="762000"/>
          </a:xfrm>
        </p:spPr>
        <p:txBody>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336849F-5E85-496E-B91F-4FA291FF293D}"/>
              </a:ext>
            </a:extLst>
          </p:cNvPr>
          <p:cNvSpPr>
            <a:spLocks noGrp="1"/>
          </p:cNvSpPr>
          <p:nvPr>
            <p:ph idx="1"/>
          </p:nvPr>
        </p:nvSpPr>
        <p:spPr>
          <a:xfrm>
            <a:off x="419100" y="2590800"/>
            <a:ext cx="8305800" cy="3581400"/>
          </a:xfrm>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542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76-534E-4801-B86A-85DAF8EBDF8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8A3335-6F56-4B76-BB57-6941319751D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7B2DE50-C606-4C6B-88DE-B58E930B397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BFC9C85-25E5-4AF0-8F50-2F0B52859A1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037A9CC9-8D00-4F34-8365-1CB5CAB7850E}"/>
              </a:ext>
            </a:extLst>
          </p:cNvPr>
          <p:cNvSpPr>
            <a:spLocks noGrp="1"/>
          </p:cNvSpPr>
          <p:nvPr>
            <p:ph type="sldNum" sz="quarter" idx="12"/>
          </p:nvPr>
        </p:nvSpPr>
        <p:spPr/>
        <p:txBody>
          <a:bodyPr/>
          <a:lstStyle>
            <a:lvl1pPr>
              <a:defRPr/>
            </a:lvl1pPr>
          </a:lstStyle>
          <a:p>
            <a:fld id="{11359F73-5B89-4C83-B178-9EC4D35DD2CC}" type="slidenum">
              <a:rPr lang="en-US" altLang="en-US"/>
              <a:pPr/>
              <a:t>‹#›</a:t>
            </a:fld>
            <a:endParaRPr lang="en-US" altLang="en-US"/>
          </a:p>
        </p:txBody>
      </p:sp>
    </p:spTree>
    <p:extLst>
      <p:ext uri="{BB962C8B-B14F-4D97-AF65-F5344CB8AC3E}">
        <p14:creationId xmlns:p14="http://schemas.microsoft.com/office/powerpoint/2010/main" val="301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3D71-2C21-4D1B-97EB-986ABCF0FA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B226E3-EC90-46F9-9C5E-A929A0D1E7CE}"/>
              </a:ext>
            </a:extLst>
          </p:cNvPr>
          <p:cNvSpPr>
            <a:spLocks noGrp="1"/>
          </p:cNvSpPr>
          <p:nvPr>
            <p:ph sz="half" idx="1"/>
          </p:nvPr>
        </p:nvSpPr>
        <p:spPr>
          <a:xfrm>
            <a:off x="457200" y="20574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7C4208-ADDE-431A-9A14-DE1FC9C67DA5}"/>
              </a:ext>
            </a:extLst>
          </p:cNvPr>
          <p:cNvSpPr>
            <a:spLocks noGrp="1"/>
          </p:cNvSpPr>
          <p:nvPr>
            <p:ph sz="half" idx="2"/>
          </p:nvPr>
        </p:nvSpPr>
        <p:spPr>
          <a:xfrm>
            <a:off x="4648200" y="20574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18025F-F335-444C-B603-1B6739D32D0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0C6295C-4872-4686-AA99-4775D194105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1221C8C-2125-4107-BF0D-14DE1B58F771}"/>
              </a:ext>
            </a:extLst>
          </p:cNvPr>
          <p:cNvSpPr>
            <a:spLocks noGrp="1"/>
          </p:cNvSpPr>
          <p:nvPr>
            <p:ph type="sldNum" sz="quarter" idx="12"/>
          </p:nvPr>
        </p:nvSpPr>
        <p:spPr/>
        <p:txBody>
          <a:bodyPr/>
          <a:lstStyle>
            <a:lvl1pPr>
              <a:defRPr/>
            </a:lvl1pPr>
          </a:lstStyle>
          <a:p>
            <a:fld id="{E3257F40-34F8-48DF-B4FE-E849FCDCA303}" type="slidenum">
              <a:rPr lang="en-US" altLang="en-US"/>
              <a:pPr/>
              <a:t>‹#›</a:t>
            </a:fld>
            <a:endParaRPr lang="en-US" altLang="en-US"/>
          </a:p>
        </p:txBody>
      </p:sp>
    </p:spTree>
    <p:extLst>
      <p:ext uri="{BB962C8B-B14F-4D97-AF65-F5344CB8AC3E}">
        <p14:creationId xmlns:p14="http://schemas.microsoft.com/office/powerpoint/2010/main" val="314855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CD4F1-8524-4062-BEA5-F11942E5636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0CF9CD-77EF-4352-9569-61B3F09FACC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22F0B2-732E-4206-ADB4-F94EE9EE50E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CAAF31-E7F3-4C47-93E1-CB6160BC7F5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A4DC8D-A085-4F24-B196-617C6F5B20E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235ED9-76CD-4268-9205-94C2E299D7EA}"/>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1E96E096-EDC1-466B-9C16-9AD00453DEDA}"/>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3118F627-70F1-4251-99D3-0CAFB26A6C52}"/>
              </a:ext>
            </a:extLst>
          </p:cNvPr>
          <p:cNvSpPr>
            <a:spLocks noGrp="1"/>
          </p:cNvSpPr>
          <p:nvPr>
            <p:ph type="sldNum" sz="quarter" idx="12"/>
          </p:nvPr>
        </p:nvSpPr>
        <p:spPr/>
        <p:txBody>
          <a:bodyPr/>
          <a:lstStyle>
            <a:lvl1pPr>
              <a:defRPr/>
            </a:lvl1pPr>
          </a:lstStyle>
          <a:p>
            <a:fld id="{A25B0C0D-0CB4-4E76-AF91-7D4A610B35A4}" type="slidenum">
              <a:rPr lang="en-US" altLang="en-US"/>
              <a:pPr/>
              <a:t>‹#›</a:t>
            </a:fld>
            <a:endParaRPr lang="en-US" altLang="en-US"/>
          </a:p>
        </p:txBody>
      </p:sp>
    </p:spTree>
    <p:extLst>
      <p:ext uri="{BB962C8B-B14F-4D97-AF65-F5344CB8AC3E}">
        <p14:creationId xmlns:p14="http://schemas.microsoft.com/office/powerpoint/2010/main" val="372928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258F-B09D-4017-BDAB-31146F05938B}"/>
              </a:ext>
            </a:extLst>
          </p:cNvPr>
          <p:cNvSpPr>
            <a:spLocks noGrp="1"/>
          </p:cNvSpPr>
          <p:nvPr>
            <p:ph type="title"/>
          </p:nvPr>
        </p:nvSpPr>
        <p:spPr>
          <a:xfrm>
            <a:off x="1524000" y="1828800"/>
            <a:ext cx="5791200" cy="914400"/>
          </a:xfrm>
        </p:spPr>
        <p:txBody>
          <a:bodyPr/>
          <a:lstStyle>
            <a:lvl1pPr>
              <a:defRPr sz="3600"/>
            </a:lvl1pPr>
          </a:lstStyle>
          <a:p>
            <a:r>
              <a:rPr lang="en-US" dirty="0"/>
              <a:t>Click to edit Master title style</a:t>
            </a:r>
          </a:p>
        </p:txBody>
      </p:sp>
      <p:sp>
        <p:nvSpPr>
          <p:cNvPr id="3" name="Date Placeholder 2">
            <a:extLst>
              <a:ext uri="{FF2B5EF4-FFF2-40B4-BE49-F238E27FC236}">
                <a16:creationId xmlns:a16="http://schemas.microsoft.com/office/drawing/2014/main" id="{6351F3A3-AC77-46BA-85D6-725066DAB9F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A2A2546-909D-4B86-84E8-C6ADCA7B302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C2DC0D1-E6BE-4D91-9F66-E3D4BC1B0597}"/>
              </a:ext>
            </a:extLst>
          </p:cNvPr>
          <p:cNvSpPr>
            <a:spLocks noGrp="1"/>
          </p:cNvSpPr>
          <p:nvPr>
            <p:ph type="sldNum" sz="quarter" idx="12"/>
          </p:nvPr>
        </p:nvSpPr>
        <p:spPr/>
        <p:txBody>
          <a:bodyPr/>
          <a:lstStyle>
            <a:lvl1pPr>
              <a:defRPr/>
            </a:lvl1pPr>
          </a:lstStyle>
          <a:p>
            <a:fld id="{8F7A48AA-6C2F-472D-8E2A-10E80BD2F565}" type="slidenum">
              <a:rPr lang="en-US" altLang="en-US"/>
              <a:pPr/>
              <a:t>‹#›</a:t>
            </a:fld>
            <a:endParaRPr lang="en-US" altLang="en-US"/>
          </a:p>
        </p:txBody>
      </p:sp>
    </p:spTree>
    <p:extLst>
      <p:ext uri="{BB962C8B-B14F-4D97-AF65-F5344CB8AC3E}">
        <p14:creationId xmlns:p14="http://schemas.microsoft.com/office/powerpoint/2010/main" val="106896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FB4716-941A-4540-96A9-6DB561E8626F}"/>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8B3899B2-7710-4080-B3C5-5D7D3C4E52CD}"/>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370AC40D-C1D1-4B3D-9191-CF411263A778}"/>
              </a:ext>
            </a:extLst>
          </p:cNvPr>
          <p:cNvSpPr>
            <a:spLocks noGrp="1"/>
          </p:cNvSpPr>
          <p:nvPr>
            <p:ph type="sldNum" sz="quarter" idx="12"/>
          </p:nvPr>
        </p:nvSpPr>
        <p:spPr/>
        <p:txBody>
          <a:bodyPr/>
          <a:lstStyle>
            <a:lvl1pPr>
              <a:defRPr/>
            </a:lvl1pPr>
          </a:lstStyle>
          <a:p>
            <a:fld id="{9B336A6C-4301-44DC-84AA-22106194C58F}" type="slidenum">
              <a:rPr lang="en-US" altLang="en-US"/>
              <a:pPr/>
              <a:t>‹#›</a:t>
            </a:fld>
            <a:endParaRPr lang="en-US" altLang="en-US"/>
          </a:p>
        </p:txBody>
      </p:sp>
    </p:spTree>
    <p:extLst>
      <p:ext uri="{BB962C8B-B14F-4D97-AF65-F5344CB8AC3E}">
        <p14:creationId xmlns:p14="http://schemas.microsoft.com/office/powerpoint/2010/main" val="529950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DA78C-DEFF-4E66-8F3D-9C7FDD2FB76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D9654F-ED1F-4B2B-A90A-57C928BF65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FA956D-2408-4E29-8D1D-08EB5BEB11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6F325-0B25-42B9-8891-B0CD76694F9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D4F7AFC-17D1-4277-9285-39A10C26685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A0FD028-E312-4F1D-A1B5-32726ED84FA3}"/>
              </a:ext>
            </a:extLst>
          </p:cNvPr>
          <p:cNvSpPr>
            <a:spLocks noGrp="1"/>
          </p:cNvSpPr>
          <p:nvPr>
            <p:ph type="sldNum" sz="quarter" idx="12"/>
          </p:nvPr>
        </p:nvSpPr>
        <p:spPr/>
        <p:txBody>
          <a:bodyPr/>
          <a:lstStyle>
            <a:lvl1pPr>
              <a:defRPr/>
            </a:lvl1pPr>
          </a:lstStyle>
          <a:p>
            <a:fld id="{A1E2564A-BCF6-4A98-9547-80D625F57642}" type="slidenum">
              <a:rPr lang="en-US" altLang="en-US"/>
              <a:pPr/>
              <a:t>‹#›</a:t>
            </a:fld>
            <a:endParaRPr lang="en-US" altLang="en-US"/>
          </a:p>
        </p:txBody>
      </p:sp>
    </p:spTree>
    <p:extLst>
      <p:ext uri="{BB962C8B-B14F-4D97-AF65-F5344CB8AC3E}">
        <p14:creationId xmlns:p14="http://schemas.microsoft.com/office/powerpoint/2010/main" val="270716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F05C3-81A1-41D1-BF29-6AB76DCB8E2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E34B2C-013C-4179-B179-F3236573600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4894B-F82C-4804-89B2-CAAE5DD0A4E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EFD49C-FFCE-42A6-83F5-B21A274803A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FA15BA-D367-4D89-A1D6-955E5191BB9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4E69E54-B6C9-470C-BC70-C9B8DB9077CA}"/>
              </a:ext>
            </a:extLst>
          </p:cNvPr>
          <p:cNvSpPr>
            <a:spLocks noGrp="1"/>
          </p:cNvSpPr>
          <p:nvPr>
            <p:ph type="sldNum" sz="quarter" idx="12"/>
          </p:nvPr>
        </p:nvSpPr>
        <p:spPr/>
        <p:txBody>
          <a:bodyPr/>
          <a:lstStyle>
            <a:lvl1pPr>
              <a:defRPr/>
            </a:lvl1pPr>
          </a:lstStyle>
          <a:p>
            <a:fld id="{5445FB70-3903-480D-B700-FA1C6E5FBCC7}" type="slidenum">
              <a:rPr lang="en-US" altLang="en-US"/>
              <a:pPr/>
              <a:t>‹#›</a:t>
            </a:fld>
            <a:endParaRPr lang="en-US" altLang="en-US"/>
          </a:p>
        </p:txBody>
      </p:sp>
    </p:spTree>
    <p:extLst>
      <p:ext uri="{BB962C8B-B14F-4D97-AF65-F5344CB8AC3E}">
        <p14:creationId xmlns:p14="http://schemas.microsoft.com/office/powerpoint/2010/main" val="276623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E3B5B31-1C3D-450B-89D2-50EFE30A2F27}"/>
              </a:ext>
            </a:extLst>
          </p:cNvPr>
          <p:cNvSpPr>
            <a:spLocks noGrp="1" noChangeArrowheads="1"/>
          </p:cNvSpPr>
          <p:nvPr>
            <p:ph type="title"/>
          </p:nvPr>
        </p:nvSpPr>
        <p:spPr bwMode="auto">
          <a:xfrm>
            <a:off x="1524000" y="1371600"/>
            <a:ext cx="5791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8870B2C-04F4-4AA5-8516-7AC603ED07CB}"/>
              </a:ext>
            </a:extLst>
          </p:cNvPr>
          <p:cNvSpPr>
            <a:spLocks noGrp="1" noChangeArrowheads="1"/>
          </p:cNvSpPr>
          <p:nvPr>
            <p:ph type="body" idx="1"/>
          </p:nvPr>
        </p:nvSpPr>
        <p:spPr bwMode="auto">
          <a:xfrm>
            <a:off x="457200" y="20574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A39CF0C9-5976-49F7-85F2-5766B36DE80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8E941C81-18EE-4523-B60F-424B4FA69D7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C41AF20C-05D0-4184-8FC7-D2A10EDFCBC9}"/>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A94D36E-3D43-44F0-86AD-65B172C788F7}" type="slidenum">
              <a:rPr lang="en-US" altLang="en-US"/>
              <a:pPr/>
              <a:t>‹#›</a:t>
            </a:fld>
            <a:endParaRPr lang="en-US" altLang="en-US"/>
          </a:p>
        </p:txBody>
      </p:sp>
      <p:pic>
        <p:nvPicPr>
          <p:cNvPr id="1044" name="Picture 20">
            <a:extLst>
              <a:ext uri="{FF2B5EF4-FFF2-40B4-BE49-F238E27FC236}">
                <a16:creationId xmlns:a16="http://schemas.microsoft.com/office/drawing/2014/main" id="{D51DACA5-DD4A-4530-AEDA-F8EBB587CBF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0" y="6324600"/>
            <a:ext cx="91440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46FA513-3A9C-445F-B02A-1AF812EC6AE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38873" y="138811"/>
            <a:ext cx="3533775" cy="15430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deckler@pretzel-stouffe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34300D-CEEE-4CD0-A85D-87F05A79BBC7}"/>
              </a:ext>
            </a:extLst>
          </p:cNvPr>
          <p:cNvSpPr>
            <a:spLocks noGrp="1" noChangeArrowheads="1"/>
          </p:cNvSpPr>
          <p:nvPr>
            <p:ph type="ctrTitle"/>
          </p:nvPr>
        </p:nvSpPr>
        <p:spPr>
          <a:xfrm>
            <a:off x="2073728" y="2327788"/>
            <a:ext cx="4996543" cy="1752599"/>
          </a:xfrm>
        </p:spPr>
        <p:txBody>
          <a:bodyPr/>
          <a:lstStyle/>
          <a:p>
            <a:r>
              <a:rPr lang="en-US" altLang="en-US" dirty="0"/>
              <a:t>ILLINOIS INSURANCE LAW:</a:t>
            </a:r>
            <a:br>
              <a:rPr lang="en-US" altLang="en-US" dirty="0"/>
            </a:br>
            <a:r>
              <a:rPr lang="en-US" altLang="en-US" dirty="0"/>
              <a:t>YEAR IN REVIEW</a:t>
            </a:r>
          </a:p>
        </p:txBody>
      </p:sp>
      <p:sp>
        <p:nvSpPr>
          <p:cNvPr id="2051" name="Rectangle 3">
            <a:extLst>
              <a:ext uri="{FF2B5EF4-FFF2-40B4-BE49-F238E27FC236}">
                <a16:creationId xmlns:a16="http://schemas.microsoft.com/office/drawing/2014/main" id="{50A768E1-BF7D-4160-BA54-DB29ABE5AFB7}"/>
              </a:ext>
            </a:extLst>
          </p:cNvPr>
          <p:cNvSpPr>
            <a:spLocks noGrp="1" noChangeArrowheads="1"/>
          </p:cNvSpPr>
          <p:nvPr>
            <p:ph type="subTitle" idx="1"/>
          </p:nvPr>
        </p:nvSpPr>
        <p:spPr/>
        <p:txBody>
          <a:bodyPr/>
          <a:lstStyle/>
          <a:p>
            <a:endParaRPr lang="en-US" altLang="en-US" dirty="0"/>
          </a:p>
          <a:p>
            <a:r>
              <a:rPr lang="en-US" altLang="en-US" dirty="0"/>
              <a:t>November 4, 2020</a:t>
            </a:r>
          </a:p>
        </p:txBody>
      </p:sp>
      <p:pic>
        <p:nvPicPr>
          <p:cNvPr id="3" name="Picture 2" descr="A person wearing a suit and tie&#10;&#10;Description automatically generated">
            <a:extLst>
              <a:ext uri="{FF2B5EF4-FFF2-40B4-BE49-F238E27FC236}">
                <a16:creationId xmlns:a16="http://schemas.microsoft.com/office/drawing/2014/main" id="{E9D069EB-E70C-4E6F-B5C7-609C9A70C3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228600"/>
            <a:ext cx="1402080" cy="1752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i="0" dirty="0">
                <a:effectLst/>
              </a:rPr>
            </a:br>
            <a:r>
              <a:rPr lang="en-US" sz="2000" b="1" i="1" dirty="0">
                <a:effectLst/>
              </a:rPr>
              <a:t>Pekin Insurance v. McKeown Classic Homes</a:t>
            </a:r>
            <a:r>
              <a:rPr lang="en-US" sz="2000" b="1" dirty="0"/>
              <a:t>,</a:t>
            </a:r>
            <a:br>
              <a:rPr lang="en-US" sz="2000" b="1" i="0" dirty="0">
                <a:solidFill>
                  <a:schemeClr val="tx1"/>
                </a:solidFill>
                <a:effectLst/>
              </a:rPr>
            </a:br>
            <a:r>
              <a:rPr lang="it-IT" sz="2000" b="1" dirty="0"/>
              <a:t>2020 IL App (2d) 190631</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algn="just"/>
            <a:r>
              <a:rPr lang="en-US" sz="1400" b="0" i="0" dirty="0">
                <a:effectLst/>
              </a:rPr>
              <a:t>The </a:t>
            </a:r>
            <a:r>
              <a:rPr lang="en-US" sz="1400" b="0" i="1" dirty="0">
                <a:effectLst/>
              </a:rPr>
              <a:t>Pekin</a:t>
            </a:r>
            <a:r>
              <a:rPr lang="en-US" sz="1400" b="0" dirty="0">
                <a:effectLst/>
              </a:rPr>
              <a:t> court affirmed the</a:t>
            </a:r>
            <a:r>
              <a:rPr lang="en-US" sz="1400" b="0" i="0" dirty="0">
                <a:effectLst/>
              </a:rPr>
              <a:t> grant in favor of the insurer in a case in which the insured was alleged to have converted property.</a:t>
            </a:r>
          </a:p>
          <a:p>
            <a:pPr algn="just"/>
            <a:endParaRPr lang="en-US" sz="1400" dirty="0"/>
          </a:p>
          <a:p>
            <a:pPr algn="just"/>
            <a:r>
              <a:rPr lang="en-US" sz="1400" b="0" i="0" dirty="0">
                <a:effectLst/>
              </a:rPr>
              <a:t>The court not only addressed whether the allegations of the underlying complaint triggered  insurance coverage which it found did not, but also addressed the “true-but-</a:t>
            </a:r>
            <a:r>
              <a:rPr lang="en-US" sz="1400" b="0" i="0" dirty="0" err="1">
                <a:effectLst/>
              </a:rPr>
              <a:t>unpleaded</a:t>
            </a:r>
            <a:r>
              <a:rPr lang="en-US" sz="1400" b="0" i="0" dirty="0">
                <a:effectLst/>
              </a:rPr>
              <a:t> facts doctrine." The court held that facts pled in the counterclaim to the complaint for declaratory relief (not the pleadings in the underlying case) did not trigger coverage. Quoting </a:t>
            </a:r>
            <a:r>
              <a:rPr lang="en-US" sz="1400" b="0" i="1" dirty="0">
                <a:effectLst/>
              </a:rPr>
              <a:t>Shriver Insurance Agency v. Utica Mutual Insurance Co.</a:t>
            </a:r>
            <a:r>
              <a:rPr lang="en-US" sz="1400" b="0" i="0" dirty="0">
                <a:effectLst/>
              </a:rPr>
              <a:t>, 323 Ill. App. 3d 243, 247 (2001), the court set forth the doctrine thusly:</a:t>
            </a:r>
          </a:p>
          <a:p>
            <a:pPr marL="800100" lvl="2" indent="0" algn="just">
              <a:buNone/>
            </a:pPr>
            <a:br>
              <a:rPr lang="en-US" sz="1400" dirty="0"/>
            </a:br>
            <a:r>
              <a:rPr lang="en-US" sz="1400" b="0" i="0" dirty="0">
                <a:effectLst/>
              </a:rPr>
              <a:t>“An insurer must defend only if the complaint alleges facts within or potentially within the coverage of the policy, unless the insurer possesses knowledge of true but </a:t>
            </a:r>
            <a:r>
              <a:rPr lang="en-US" sz="1400" b="0" i="0" dirty="0" err="1">
                <a:effectLst/>
              </a:rPr>
              <a:t>unpleaded</a:t>
            </a:r>
            <a:r>
              <a:rPr lang="en-US" sz="1400" b="0" i="0" dirty="0">
                <a:effectLst/>
              </a:rPr>
              <a:t> facts that, when taken together with the allegations in the complaint, indicate that the claim is within or potentially within the policy coverage.”</a:t>
            </a:r>
          </a:p>
          <a:p>
            <a:pPr marL="800100" lvl="2" indent="0" algn="just">
              <a:buNone/>
            </a:pPr>
            <a:br>
              <a:rPr lang="en-US" sz="1600" dirty="0">
                <a:effectLst/>
                <a:ea typeface="Calibri" panose="020F0502020204030204" pitchFamily="34" charset="0"/>
              </a:rPr>
            </a:br>
            <a:br>
              <a:rPr lang="en-US" sz="1600" dirty="0">
                <a:effectLst/>
                <a:ea typeface="Calibri" panose="020F0502020204030204" pitchFamily="34" charset="0"/>
              </a:rPr>
            </a:br>
            <a:endParaRPr lang="en-US" sz="1600" dirty="0"/>
          </a:p>
        </p:txBody>
      </p:sp>
    </p:spTree>
    <p:extLst>
      <p:ext uri="{BB962C8B-B14F-4D97-AF65-F5344CB8AC3E}">
        <p14:creationId xmlns:p14="http://schemas.microsoft.com/office/powerpoint/2010/main" val="146398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i="0" dirty="0">
                <a:effectLst/>
              </a:rPr>
            </a:br>
            <a:r>
              <a:rPr lang="en-US" sz="2000" b="1" i="1" dirty="0">
                <a:effectLst/>
              </a:rPr>
              <a:t>Grant v. </a:t>
            </a:r>
            <a:r>
              <a:rPr lang="en-US" sz="2000" b="1" i="1" dirty="0" err="1">
                <a:effectLst/>
              </a:rPr>
              <a:t>Rancour</a:t>
            </a:r>
            <a:r>
              <a:rPr lang="en-US" sz="2000" b="1" dirty="0"/>
              <a:t>,</a:t>
            </a:r>
            <a:br>
              <a:rPr lang="en-US" sz="2000" b="1" i="0" dirty="0">
                <a:solidFill>
                  <a:schemeClr val="tx1"/>
                </a:solidFill>
                <a:effectLst/>
              </a:rPr>
            </a:br>
            <a:r>
              <a:rPr lang="it-IT" sz="2000" b="1" i="0" dirty="0">
                <a:solidFill>
                  <a:schemeClr val="tx1"/>
                </a:solidFill>
                <a:effectLst/>
              </a:rPr>
              <a:t>2020 IL App (2d) </a:t>
            </a:r>
            <a:r>
              <a:rPr lang="it-IT" sz="2000" b="1" dirty="0"/>
              <a:t>190802</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1800" dirty="0">
                <a:effectLst/>
                <a:ea typeface="Calibri" panose="020F0502020204030204" pitchFamily="34" charset="0"/>
              </a:rPr>
              <a:t>In </a:t>
            </a:r>
            <a:r>
              <a:rPr lang="en-US" sz="1800" i="1" dirty="0">
                <a:effectLst/>
                <a:ea typeface="Calibri" panose="020F0502020204030204" pitchFamily="34" charset="0"/>
              </a:rPr>
              <a:t>Grant</a:t>
            </a:r>
            <a:r>
              <a:rPr lang="en-US" sz="1800" dirty="0">
                <a:effectLst/>
                <a:ea typeface="Calibri" panose="020F0502020204030204" pitchFamily="34" charset="0"/>
              </a:rPr>
              <a:t>, the court affirmed the sanctions order against defense counsel for the insurer’s failure to produce certain documents related to an expert that had been hired by the insurer on prior occasions and by its in-house counsel.</a:t>
            </a:r>
          </a:p>
          <a:p>
            <a:pPr marL="0" lvl="2" indent="0" algn="just">
              <a:buNone/>
            </a:pPr>
            <a:endParaRPr lang="en-US" sz="1800" dirty="0">
              <a:ea typeface="Calibri" panose="020F0502020204030204" pitchFamily="34" charset="0"/>
            </a:endParaRPr>
          </a:p>
          <a:p>
            <a:pPr marL="285750" lvl="2" indent="-285750" algn="just"/>
            <a:r>
              <a:rPr lang="en-US" sz="1800" dirty="0">
                <a:effectLst/>
                <a:ea typeface="Calibri" panose="020F0502020204030204" pitchFamily="34" charset="0"/>
              </a:rPr>
              <a:t>The court expanded the application of </a:t>
            </a:r>
            <a:r>
              <a:rPr lang="en-US" sz="1800" b="0" i="1" dirty="0" err="1">
                <a:effectLst/>
              </a:rPr>
              <a:t>Szczeblewski</a:t>
            </a:r>
            <a:r>
              <a:rPr lang="en-US" sz="1800" b="0" i="1" dirty="0">
                <a:effectLst/>
              </a:rPr>
              <a:t> v. Gossett </a:t>
            </a:r>
            <a:r>
              <a:rPr lang="en-US" sz="1800" b="0" i="0" dirty="0">
                <a:effectLst/>
              </a:rPr>
              <a:t>and </a:t>
            </a:r>
            <a:r>
              <a:rPr lang="en-US" sz="1800" b="0" i="1" dirty="0" err="1">
                <a:effectLst/>
              </a:rPr>
              <a:t>Oelze</a:t>
            </a:r>
            <a:r>
              <a:rPr lang="en-US" sz="1800" b="0" i="1" dirty="0">
                <a:effectLst/>
              </a:rPr>
              <a:t> v. Score Sports Venture, LLC </a:t>
            </a:r>
            <a:r>
              <a:rPr lang="en-US" sz="1800" b="0" i="0" dirty="0">
                <a:effectLst/>
              </a:rPr>
              <a:t>from the Fifth and First Districts, respectively, which required a defendant to consult with an insurer in responding to requests to admit. </a:t>
            </a:r>
          </a:p>
          <a:p>
            <a:pPr marL="0" lvl="2" indent="0" algn="just">
              <a:buNone/>
            </a:pPr>
            <a:endParaRPr lang="en-US" sz="1800" b="0" i="0" dirty="0">
              <a:effectLst/>
            </a:endParaRPr>
          </a:p>
          <a:p>
            <a:pPr marL="285750" lvl="2" indent="-285750" algn="just"/>
            <a:r>
              <a:rPr lang="en-US" sz="1800" dirty="0"/>
              <a:t>In </a:t>
            </a:r>
            <a:r>
              <a:rPr lang="en-US" sz="1800" b="0" i="0" dirty="0">
                <a:effectLst/>
              </a:rPr>
              <a:t>the case of </a:t>
            </a:r>
            <a:r>
              <a:rPr lang="en-US" sz="1800" b="0" i="1" dirty="0" err="1">
                <a:effectLst/>
              </a:rPr>
              <a:t>Oelze</a:t>
            </a:r>
            <a:r>
              <a:rPr lang="en-US" sz="1800" b="0" i="0" dirty="0">
                <a:effectLst/>
              </a:rPr>
              <a:t>, and shockingly quoted in </a:t>
            </a:r>
            <a:r>
              <a:rPr lang="en-US" sz="1800" b="0" i="1" dirty="0">
                <a:effectLst/>
              </a:rPr>
              <a:t>Grant</a:t>
            </a:r>
            <a:r>
              <a:rPr lang="en-US" sz="1800" b="0" i="0" dirty="0">
                <a:effectLst/>
              </a:rPr>
              <a:t>, it required the party to make a "pretty good guess at the reasonableness of the expenses and treatments claimed and contest those, if necessary.“</a:t>
            </a:r>
          </a:p>
          <a:p>
            <a:pPr marL="0" lvl="2" indent="0" algn="just">
              <a:buNone/>
            </a:pPr>
            <a:br>
              <a:rPr lang="en-US" sz="1800" dirty="0">
                <a:effectLst/>
                <a:ea typeface="Calibri" panose="020F0502020204030204" pitchFamily="34" charset="0"/>
              </a:rPr>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307791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i="0" dirty="0">
                <a:effectLst/>
              </a:rPr>
            </a:br>
            <a:r>
              <a:rPr lang="en-US" sz="2000" b="1" i="1" dirty="0">
                <a:effectLst/>
              </a:rPr>
              <a:t>County of Cook v. USI Insurance Services</a:t>
            </a:r>
            <a:r>
              <a:rPr lang="en-US" sz="2000" b="1" i="0" dirty="0">
                <a:effectLst/>
              </a:rPr>
              <a:t>,</a:t>
            </a:r>
            <a:br>
              <a:rPr lang="en-US" sz="2000" b="1" i="0" dirty="0">
                <a:effectLst/>
              </a:rPr>
            </a:br>
            <a:r>
              <a:rPr lang="en-US" sz="2000" b="1" i="0" dirty="0">
                <a:effectLst/>
              </a:rPr>
              <a:t>2020 IL App (1st) 181889-U </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1800" b="0" i="0" dirty="0"/>
              <a:t>In </a:t>
            </a:r>
            <a:r>
              <a:rPr lang="en-US" sz="1800" b="0" i="1" dirty="0"/>
              <a:t>County of Cook</a:t>
            </a:r>
            <a:r>
              <a:rPr lang="en-US" sz="1800" b="0" dirty="0"/>
              <a:t>, the court </a:t>
            </a:r>
            <a:r>
              <a:rPr lang="en-US" sz="1800" b="0" dirty="0">
                <a:effectLst/>
              </a:rPr>
              <a:t>found</a:t>
            </a:r>
            <a:r>
              <a:rPr lang="en-US" sz="1800" b="0" i="0" dirty="0">
                <a:effectLst/>
              </a:rPr>
              <a:t> an exception to the two year statute of limitations against insurance brokers</a:t>
            </a:r>
          </a:p>
          <a:p>
            <a:pPr marL="0" lvl="2" indent="0" algn="just">
              <a:buNone/>
            </a:pPr>
            <a:endParaRPr lang="en-US" sz="1800" b="0" i="0" dirty="0">
              <a:effectLst/>
            </a:endParaRPr>
          </a:p>
          <a:p>
            <a:pPr marL="285750" lvl="2" indent="-285750" algn="just"/>
            <a:r>
              <a:rPr lang="en-US" sz="1800" b="0" i="0" dirty="0">
                <a:effectLst/>
              </a:rPr>
              <a:t>The court held that the two year statute that runs from issuance of the policy, not from the date of damage, does not apply where “policyholder reasonably could not be expected to learn the extent of coverage simply by reading the policy.” </a:t>
            </a:r>
          </a:p>
          <a:p>
            <a:pPr marL="285750" lvl="2" indent="-285750" algn="just"/>
            <a:endParaRPr lang="en-US" sz="1800" dirty="0"/>
          </a:p>
          <a:p>
            <a:pPr marL="285750" lvl="2" indent="-285750" algn="just"/>
            <a:r>
              <a:rPr lang="en-US" sz="1800" b="0" i="0" dirty="0">
                <a:effectLst/>
              </a:rPr>
              <a:t>The court found that the statute did not run until the </a:t>
            </a:r>
            <a:r>
              <a:rPr lang="en-US" sz="1800" dirty="0"/>
              <a:t>insurer denied coverage </a:t>
            </a:r>
            <a:r>
              <a:rPr lang="en-US" sz="1800" b="0" i="0" dirty="0">
                <a:effectLst/>
              </a:rPr>
              <a:t>because the insured asked about the change in carrier (from one AIG company to another) and was told it did not matter and the language of the policy did not change.</a:t>
            </a:r>
          </a:p>
          <a:p>
            <a:pPr marL="285750" lvl="2" indent="-285750" algn="just"/>
            <a:br>
              <a:rPr lang="en-US" sz="1400" dirty="0"/>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3359261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0" dirty="0">
                <a:effectLst/>
              </a:rPr>
            </a:br>
            <a:r>
              <a:rPr lang="en-US" sz="2000" b="1" i="1" dirty="0">
                <a:effectLst/>
              </a:rPr>
              <a:t>Nine Group II v. Liberty International Underwriters</a:t>
            </a:r>
            <a:r>
              <a:rPr lang="en-US" sz="2000" b="1" i="0" dirty="0">
                <a:effectLst/>
              </a:rPr>
              <a:t>,</a:t>
            </a:r>
            <a:br>
              <a:rPr lang="en-US" sz="2000" b="1" i="0" dirty="0">
                <a:effectLst/>
              </a:rPr>
            </a:br>
            <a:r>
              <a:rPr lang="en-US" sz="2000" b="1" i="0" dirty="0">
                <a:effectLst/>
              </a:rPr>
              <a:t>2020 IL App (1st) 190320</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lvl="2" indent="0" algn="just">
              <a:buNone/>
            </a:pPr>
            <a:r>
              <a:rPr lang="en-US" sz="2800" i="0" dirty="0">
                <a:effectLst/>
              </a:rPr>
              <a:t>In </a:t>
            </a:r>
            <a:r>
              <a:rPr lang="en-US" sz="2800" i="1" dirty="0">
                <a:effectLst/>
              </a:rPr>
              <a:t>Nine Group II</a:t>
            </a:r>
            <a:r>
              <a:rPr lang="en-US" sz="2800" dirty="0">
                <a:effectLst/>
              </a:rPr>
              <a:t>, the</a:t>
            </a:r>
            <a:r>
              <a:rPr lang="en-US" sz="2800" i="0" dirty="0">
                <a:effectLst/>
              </a:rPr>
              <a:t> Illinois Appellate Court, upheld the grant of summary judgment in favor of the insurer on the bad faith count finding that there was a bona fide dispute as to coverage under a D&amp;O policy where an email setting forth potential claims was sent to the insured before the </a:t>
            </a:r>
            <a:r>
              <a:rPr lang="en-US" sz="2800" i="0" u="none" strike="noStrike" dirty="0">
                <a:effectLst/>
              </a:rPr>
              <a:t>insurance policy </a:t>
            </a:r>
            <a:r>
              <a:rPr lang="en-US" sz="2800" i="0" dirty="0">
                <a:effectLst/>
              </a:rPr>
              <a:t>incepted.</a:t>
            </a:r>
          </a:p>
          <a:p>
            <a:pPr marL="0" lvl="2" indent="0" algn="just">
              <a:buNone/>
            </a:pPr>
            <a:br>
              <a:rPr lang="en-US" sz="1400" dirty="0"/>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3439456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0" dirty="0">
                <a:effectLst/>
              </a:rPr>
            </a:br>
            <a:r>
              <a:rPr lang="en-US" sz="2000" b="1" i="1" dirty="0">
                <a:effectLst/>
              </a:rPr>
              <a:t>Pekin v. KCJ Consulting</a:t>
            </a:r>
            <a:r>
              <a:rPr lang="en-US" sz="2000" b="1" i="0" dirty="0">
                <a:effectLst/>
              </a:rPr>
              <a:t>,</a:t>
            </a:r>
            <a:br>
              <a:rPr lang="en-US" sz="2000" b="1" i="0" dirty="0">
                <a:effectLst/>
              </a:rPr>
            </a:br>
            <a:r>
              <a:rPr lang="en-US" sz="2000" b="1" i="0" dirty="0">
                <a:effectLst/>
              </a:rPr>
              <a:t>2020 IL App (4th) 190831-U</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lvl="2" indent="0" algn="just">
              <a:buNone/>
            </a:pPr>
            <a:r>
              <a:rPr lang="en-US" sz="2800" b="0" i="0" dirty="0">
                <a:effectLst/>
              </a:rPr>
              <a:t>In </a:t>
            </a:r>
            <a:r>
              <a:rPr lang="en-US" sz="2800" b="0" i="1" dirty="0">
                <a:effectLst/>
              </a:rPr>
              <a:t>Pekin</a:t>
            </a:r>
            <a:r>
              <a:rPr lang="en-US" sz="2800" b="0" i="0" dirty="0">
                <a:effectLst/>
              </a:rPr>
              <a:t> the court reversed the grant of a stay the declaratory judgment action entered in favor of the defendant insured holding that because the court would only be reviewing the underlying complaint to determine if there was a duty to defend not findings of ultimate fact in the underlying case would be required and the court abused is discretion in staying the case.</a:t>
            </a:r>
            <a:endParaRPr lang="en-US" sz="2800" dirty="0"/>
          </a:p>
        </p:txBody>
      </p:sp>
    </p:spTree>
    <p:extLst>
      <p:ext uri="{BB962C8B-B14F-4D97-AF65-F5344CB8AC3E}">
        <p14:creationId xmlns:p14="http://schemas.microsoft.com/office/powerpoint/2010/main" val="3475662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0" dirty="0">
                <a:effectLst/>
              </a:rPr>
            </a:br>
            <a:r>
              <a:rPr lang="fr-FR" sz="2000" b="1" i="1" dirty="0" err="1">
                <a:effectLst/>
              </a:rPr>
              <a:t>Moruzzi</a:t>
            </a:r>
            <a:r>
              <a:rPr lang="fr-FR" sz="2000" b="1" i="1" dirty="0">
                <a:effectLst/>
              </a:rPr>
              <a:t> v. CCC Services, Inc.</a:t>
            </a:r>
            <a:r>
              <a:rPr lang="fr-FR" sz="2000" b="1" i="0" dirty="0">
                <a:effectLst/>
              </a:rPr>
              <a:t>,</a:t>
            </a:r>
            <a:br>
              <a:rPr lang="fr-FR" sz="2000" b="1" i="0" dirty="0">
                <a:effectLst/>
              </a:rPr>
            </a:br>
            <a:r>
              <a:rPr lang="fr-FR" sz="2000" b="1" i="0" dirty="0">
                <a:effectLst/>
              </a:rPr>
              <a:t>2020 IL App (2d) 190411</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1400" b="0" i="0" dirty="0">
                <a:effectLst/>
              </a:rPr>
              <a:t>In </a:t>
            </a:r>
            <a:r>
              <a:rPr lang="en-US" sz="1400" b="0" i="1" dirty="0" err="1">
                <a:effectLst/>
              </a:rPr>
              <a:t>Moruzzi</a:t>
            </a:r>
            <a:r>
              <a:rPr lang="en-US" sz="1400" b="0" i="0" dirty="0">
                <a:effectLst/>
              </a:rPr>
              <a:t> the court held that there was an ambiguity in the meaning of "damages" in the underinsured motorist coverage and the insured was entitled setoff the $100,000 medical payments received from the insurer against the total damages of $350,000, not the total amount of UIM coverage of $250,000. </a:t>
            </a:r>
          </a:p>
          <a:p>
            <a:pPr marL="0" lvl="2" indent="0" algn="just">
              <a:buNone/>
            </a:pPr>
            <a:endParaRPr lang="en-US" sz="1400" b="0" i="0" dirty="0">
              <a:effectLst/>
            </a:endParaRPr>
          </a:p>
          <a:p>
            <a:pPr marL="285750" lvl="2" indent="-285750" algn="just"/>
            <a:r>
              <a:rPr lang="en-US" sz="1400" b="0" i="0" dirty="0">
                <a:effectLst/>
              </a:rPr>
              <a:t>The insured was injured in an accident with an at fault tortfeasor who carried $100,000 in liability insurance coverage which was paid to the insured. The insured's own insurer then paid $100,000 under the medical payments coverage. The insurer took the position that the $200,000 collected should be setoff against the $250,000 in UIM coverage, not the $350,000 in total damages suffered by the insured. The court found the medical payment coverage provision ambiguous and reversed the grant of summary judgment in favor of the insurer.</a:t>
            </a:r>
          </a:p>
          <a:p>
            <a:pPr marL="0" lvl="2" indent="0" algn="just">
              <a:buNone/>
            </a:pPr>
            <a:endParaRPr lang="en-US" sz="1400" b="0" i="0" dirty="0">
              <a:effectLst/>
            </a:endParaRPr>
          </a:p>
          <a:p>
            <a:pPr marL="285750" lvl="2" indent="-285750" algn="just"/>
            <a:r>
              <a:rPr lang="en-US" sz="1400" b="0" i="0" dirty="0">
                <a:effectLst/>
              </a:rPr>
              <a:t>The court also rejected the plaintiffs’ attorney's claim that he was entitled to a recovery of a pro rata share of his expenses from the insurer because of the "common fund" created from recovery from the at fault tortfeasor and the medical payments coverage.</a:t>
            </a:r>
            <a:endParaRPr lang="en-US" sz="1400" dirty="0"/>
          </a:p>
        </p:txBody>
      </p:sp>
    </p:spTree>
    <p:extLst>
      <p:ext uri="{BB962C8B-B14F-4D97-AF65-F5344CB8AC3E}">
        <p14:creationId xmlns:p14="http://schemas.microsoft.com/office/powerpoint/2010/main" val="377693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0" dirty="0">
                <a:effectLst/>
              </a:rPr>
            </a:br>
            <a:r>
              <a:rPr lang="en-US" sz="2000" b="1" i="1" dirty="0"/>
              <a:t>Amico v. Allstate </a:t>
            </a:r>
            <a:r>
              <a:rPr lang="en-US" sz="2000" b="1" dirty="0"/>
              <a:t>Corporation,</a:t>
            </a:r>
            <a:br>
              <a:rPr lang="en-US" sz="2000" b="1" dirty="0"/>
            </a:br>
            <a:r>
              <a:rPr lang="en-US" sz="2000" b="1" dirty="0"/>
              <a:t>2020 IL App (1st) 190421</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2200" b="0" i="0" dirty="0">
                <a:effectLst/>
              </a:rPr>
              <a:t>In </a:t>
            </a:r>
            <a:r>
              <a:rPr lang="en-US" sz="2200" b="0" i="1" dirty="0">
                <a:effectLst/>
              </a:rPr>
              <a:t>Amico</a:t>
            </a:r>
            <a:r>
              <a:rPr lang="en-US" sz="2200" b="0" i="0" dirty="0">
                <a:effectLst/>
              </a:rPr>
              <a:t> the court held that the language of the </a:t>
            </a:r>
            <a:r>
              <a:rPr lang="en-US" sz="2200" i="0" u="none" strike="noStrike" dirty="0">
                <a:effectLst/>
              </a:rPr>
              <a:t>insurance policy </a:t>
            </a:r>
            <a:r>
              <a:rPr lang="en-US" sz="2200" i="0" dirty="0">
                <a:effectLst/>
              </a:rPr>
              <a:t>that included an "underinsured motor vehicle" w</a:t>
            </a:r>
            <a:r>
              <a:rPr lang="en-US" sz="2200" b="0" i="0" dirty="0">
                <a:effectLst/>
              </a:rPr>
              <a:t>ithin the definition of an "uninsured motor vehicle" and then accorded for the setoffs received from other sources.</a:t>
            </a:r>
          </a:p>
          <a:p>
            <a:pPr marL="0" lvl="2" indent="0" algn="just">
              <a:buNone/>
            </a:pPr>
            <a:endParaRPr lang="en-US" sz="2200" dirty="0"/>
          </a:p>
          <a:p>
            <a:pPr marL="285750" lvl="2" indent="-285750" algn="just"/>
            <a:r>
              <a:rPr lang="en-US" sz="2200" b="0" i="0" dirty="0">
                <a:effectLst/>
              </a:rPr>
              <a:t>The court affirmed the trial court's ruling that the insured was only entitled to the amounts not already recovered from other sources. A pretty basic notion, but as was seen last year in </a:t>
            </a:r>
            <a:r>
              <a:rPr lang="en-US" sz="2200" b="0" i="1" dirty="0" err="1">
                <a:effectLst/>
              </a:rPr>
              <a:t>Gean</a:t>
            </a:r>
            <a:r>
              <a:rPr lang="en-US" sz="2200" b="0" i="1" dirty="0">
                <a:effectLst/>
              </a:rPr>
              <a:t> v. State Farm.</a:t>
            </a:r>
          </a:p>
        </p:txBody>
      </p:sp>
    </p:spTree>
    <p:extLst>
      <p:ext uri="{BB962C8B-B14F-4D97-AF65-F5344CB8AC3E}">
        <p14:creationId xmlns:p14="http://schemas.microsoft.com/office/powerpoint/2010/main" val="4054967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0" dirty="0">
                <a:effectLst/>
              </a:rPr>
            </a:br>
            <a:r>
              <a:rPr lang="en-US" sz="2000" b="1" i="1" dirty="0" err="1"/>
              <a:t>Sylvertooth</a:t>
            </a:r>
            <a:r>
              <a:rPr lang="en-US" sz="2000" b="1" i="1" dirty="0"/>
              <a:t> v. State Farm Mut. Auto. Ins. Co.</a:t>
            </a:r>
            <a:r>
              <a:rPr lang="en-US" sz="2000" b="1" dirty="0"/>
              <a:t>,</a:t>
            </a:r>
            <a:br>
              <a:rPr lang="en-US" sz="2000" b="1" dirty="0"/>
            </a:br>
            <a:r>
              <a:rPr lang="en-US" sz="2000" b="1" dirty="0"/>
              <a:t>2020 IL App (1st) 191128-U</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lvl="2" indent="0" algn="just">
              <a:buNone/>
            </a:pPr>
            <a:r>
              <a:rPr lang="en-US" sz="1600" b="0" i="0" dirty="0">
                <a:effectLst/>
              </a:rPr>
              <a:t>In </a:t>
            </a:r>
            <a:r>
              <a:rPr lang="en-US" sz="1600" b="0" i="1" dirty="0" err="1">
                <a:effectLst/>
              </a:rPr>
              <a:t>Sylvertooth</a:t>
            </a:r>
            <a:r>
              <a:rPr lang="en-US" sz="1600" b="0" dirty="0">
                <a:effectLst/>
              </a:rPr>
              <a:t>, the court upheld the </a:t>
            </a:r>
            <a:r>
              <a:rPr lang="en-US" sz="1600" b="0" i="0" dirty="0">
                <a:effectLst/>
              </a:rPr>
              <a:t>grant of summary judgment in favor of the </a:t>
            </a:r>
            <a:r>
              <a:rPr lang="en-US" sz="1600" dirty="0"/>
              <a:t>insurer</a:t>
            </a:r>
          </a:p>
          <a:p>
            <a:pPr marL="0" lvl="2" indent="0" algn="just">
              <a:buNone/>
            </a:pPr>
            <a:r>
              <a:rPr lang="en-US" sz="1600" dirty="0"/>
              <a:t>stating</a:t>
            </a:r>
            <a:r>
              <a:rPr lang="en-US" sz="1600" b="0" i="0" dirty="0">
                <a:effectLst/>
              </a:rPr>
              <a:t>:</a:t>
            </a:r>
          </a:p>
          <a:p>
            <a:pPr marL="0" lvl="2" indent="0" algn="just">
              <a:buNone/>
            </a:pPr>
            <a:br>
              <a:rPr lang="en-US" sz="1600" dirty="0"/>
            </a:br>
            <a:r>
              <a:rPr lang="en-US" sz="1600" b="0" i="0" dirty="0">
                <a:effectLst/>
              </a:rPr>
              <a:t>"Section 155 'does not create a duty to settle, and a delay in settling a claim does not violate the statute if the delay results from a bona fide dispute regarding coverage.' Also, an insurance company does not violate section 155 'merely because it unsuccessfully litigates a dispute involving the scope of coverage or the magnitude of the loss.' Nevertheless, an insurer’s claims handling may be considered vexatious and unreasonable 'if the insurer refuses to settle and proceeds to arbitration or trial without presenting a bona fide defense.' ... Because section 155 is punitive in nature and in derogation of common law, it must be strictly construed. 'A court should consider the totality of the circumstances when deciding whether an insurer’s conduct is vexatious and unreasonable, including the insurer’s attitude, whether the insured was forced to sue to recover, and whether the insured was deprived of the use of his property.'"</a:t>
            </a:r>
            <a:endParaRPr lang="en-US" sz="2200" b="0" i="1" dirty="0">
              <a:effectLst/>
            </a:endParaRPr>
          </a:p>
        </p:txBody>
      </p:sp>
    </p:spTree>
    <p:extLst>
      <p:ext uri="{BB962C8B-B14F-4D97-AF65-F5344CB8AC3E}">
        <p14:creationId xmlns:p14="http://schemas.microsoft.com/office/powerpoint/2010/main" val="2468306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1" dirty="0">
                <a:effectLst/>
              </a:rPr>
            </a:br>
            <a:r>
              <a:rPr lang="en-US" sz="2000" b="1" i="1" dirty="0"/>
              <a:t>State Farm Mutual Automobile Insurance Co. v. Osborne</a:t>
            </a:r>
            <a:r>
              <a:rPr lang="en-US" sz="2000" b="1" dirty="0"/>
              <a:t>, </a:t>
            </a:r>
            <a:br>
              <a:rPr lang="en-US" sz="2000" b="1" dirty="0"/>
            </a:br>
            <a:r>
              <a:rPr lang="en-US" sz="2000" b="1" dirty="0"/>
              <a:t>2020 IL App (5th) 190060</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1600" dirty="0">
                <a:effectLst/>
                <a:ea typeface="Calibri" panose="020F0502020204030204" pitchFamily="34" charset="0"/>
              </a:rPr>
              <a:t>In </a:t>
            </a:r>
            <a:r>
              <a:rPr lang="en-US" sz="1600" i="1" dirty="0">
                <a:effectLst/>
                <a:ea typeface="Calibri" panose="020F0502020204030204" pitchFamily="34" charset="0"/>
              </a:rPr>
              <a:t>Osborne</a:t>
            </a:r>
            <a:r>
              <a:rPr lang="en-US" sz="1600" dirty="0">
                <a:effectLst/>
                <a:ea typeface="Calibri" panose="020F0502020204030204" pitchFamily="34" charset="0"/>
              </a:rPr>
              <a:t>, the court held that the vehicle rented by the insured fir a trip to Florida was not a "temporary substitute automobile" for the vehicle described in the policy because the fact that the described vehicle was older and did not have functioning air conditioning did not render the vehicle “out of use” due to its “breakdown, repair, servicing, damage, or theft.” </a:t>
            </a:r>
          </a:p>
          <a:p>
            <a:pPr marL="0" lvl="2" indent="0" algn="just">
              <a:buNone/>
            </a:pPr>
            <a:endParaRPr lang="en-US" sz="1600" dirty="0">
              <a:effectLst/>
              <a:ea typeface="Calibri" panose="020F0502020204030204" pitchFamily="34" charset="0"/>
            </a:endParaRPr>
          </a:p>
          <a:p>
            <a:pPr marL="285750" lvl="2" indent="-285750" algn="just"/>
            <a:r>
              <a:rPr lang="en-US" sz="1600" dirty="0">
                <a:effectLst/>
                <a:ea typeface="Calibri" panose="020F0502020204030204" pitchFamily="34" charset="0"/>
              </a:rPr>
              <a:t>The insured could not identify any mechanical issue with the described vehicle and she continued to use the described vehicle while her husband rented the vehicle involved in the accident that resulted in two deaths and others severely injuries. </a:t>
            </a:r>
          </a:p>
          <a:p>
            <a:pPr marL="0" lvl="2" indent="0" algn="just">
              <a:buNone/>
            </a:pPr>
            <a:endParaRPr lang="en-US" sz="1600" dirty="0">
              <a:effectLst/>
              <a:ea typeface="Calibri" panose="020F0502020204030204" pitchFamily="34" charset="0"/>
            </a:endParaRPr>
          </a:p>
          <a:p>
            <a:pPr marL="285750" lvl="2" indent="-285750" algn="just"/>
            <a:r>
              <a:rPr lang="en-US" sz="1600" dirty="0">
                <a:effectLst/>
                <a:ea typeface="Calibri" panose="020F0502020204030204" pitchFamily="34" charset="0"/>
              </a:rPr>
              <a:t>The court stated "[s]</a:t>
            </a:r>
            <a:r>
              <a:rPr lang="en-US" sz="1600" dirty="0" err="1">
                <a:effectLst/>
                <a:ea typeface="Calibri" panose="020F0502020204030204" pitchFamily="34" charset="0"/>
              </a:rPr>
              <a:t>adly</a:t>
            </a:r>
            <a:r>
              <a:rPr lang="en-US" sz="1600" dirty="0">
                <a:effectLst/>
                <a:ea typeface="Calibri" panose="020F0502020204030204" pitchFamily="34" charset="0"/>
              </a:rPr>
              <a:t>, we recognize the horrible loss suffered by the defendants and their families in the tragic head-on collision ... However, no matter how much the courts want to help the defendants and their families, the courts do not have power to extend insurance coverage beyond that provided by the unambiguous language in the policy."</a:t>
            </a:r>
            <a:endParaRPr lang="en-US" sz="1600" b="0" i="1" dirty="0">
              <a:effectLst/>
            </a:endParaRPr>
          </a:p>
        </p:txBody>
      </p:sp>
    </p:spTree>
    <p:extLst>
      <p:ext uri="{BB962C8B-B14F-4D97-AF65-F5344CB8AC3E}">
        <p14:creationId xmlns:p14="http://schemas.microsoft.com/office/powerpoint/2010/main" val="910249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1" dirty="0">
                <a:effectLst/>
                <a:latin typeface="+mn-lt"/>
              </a:rPr>
            </a:br>
            <a:r>
              <a:rPr lang="en-US" sz="2000" b="1" i="1" dirty="0">
                <a:latin typeface="+mn-lt"/>
              </a:rPr>
              <a:t>West Bend Mutual Ins. Co. v. Krishna Schaumburg Tan. Inc.</a:t>
            </a:r>
            <a:r>
              <a:rPr lang="en-US" sz="2000" b="1" dirty="0">
                <a:latin typeface="+mn-lt"/>
              </a:rPr>
              <a:t>,</a:t>
            </a:r>
            <a:br>
              <a:rPr lang="en-US" sz="2000" b="1" dirty="0">
                <a:latin typeface="+mn-lt"/>
              </a:rPr>
            </a:br>
            <a:r>
              <a:rPr lang="en-US" sz="2000" b="1" dirty="0">
                <a:latin typeface="+mn-lt"/>
              </a:rPr>
              <a:t>2020 IL App (1st) 191834</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457200" lvl="2" indent="-457200" algn="just"/>
            <a:r>
              <a:rPr lang="en-US" dirty="0"/>
              <a:t>In a case of first impression, the </a:t>
            </a:r>
            <a:r>
              <a:rPr lang="en-US" i="1" dirty="0"/>
              <a:t>Krishna </a:t>
            </a:r>
            <a:r>
              <a:rPr lang="en-US" dirty="0"/>
              <a:t>court affirmed the grant of summary judgment in favor of the insured and held that </a:t>
            </a:r>
            <a:r>
              <a:rPr lang="en-US" b="0" i="0" dirty="0">
                <a:effectLst/>
              </a:rPr>
              <a:t>underlying complaint sufficiently alleged "publication" to trigger the duty to defend a BIPA claim and the exclusion for statutory violations that mentioned the TCPA and the Can-Spam Act, but not BIPA, did not apply.</a:t>
            </a:r>
          </a:p>
          <a:p>
            <a:pPr marL="457200" lvl="2" indent="-457200" algn="just"/>
            <a:r>
              <a:rPr lang="en-US" dirty="0"/>
              <a:t>PLA was recently granted on this matter</a:t>
            </a:r>
            <a:endParaRPr lang="en-US" b="0" i="0" dirty="0">
              <a:effectLst/>
            </a:endParaRPr>
          </a:p>
          <a:p>
            <a:pPr marL="0" lvl="2" indent="0" algn="just">
              <a:buNone/>
            </a:pPr>
            <a:endParaRPr lang="en-US" sz="2800" b="0" i="0" dirty="0">
              <a:effectLst/>
            </a:endParaRPr>
          </a:p>
          <a:p>
            <a:pPr marL="0" lvl="2" indent="0" algn="just">
              <a:buNone/>
            </a:pPr>
            <a:endParaRPr lang="en-US" dirty="0"/>
          </a:p>
          <a:p>
            <a:pPr marL="0" lvl="2" indent="0" algn="just">
              <a:buNone/>
            </a:pPr>
            <a:r>
              <a:rPr lang="en-US" b="0" i="0" dirty="0">
                <a:effectLst/>
              </a:rPr>
              <a:t> </a:t>
            </a:r>
            <a:br>
              <a:rPr lang="en-US" sz="2000" dirty="0"/>
            </a:br>
            <a:endParaRPr lang="en-US" sz="2000" b="0" dirty="0">
              <a:effectLst/>
            </a:endParaRPr>
          </a:p>
        </p:txBody>
      </p:sp>
    </p:spTree>
    <p:extLst>
      <p:ext uri="{BB962C8B-B14F-4D97-AF65-F5344CB8AC3E}">
        <p14:creationId xmlns:p14="http://schemas.microsoft.com/office/powerpoint/2010/main" val="7734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r>
              <a:rPr lang="en-US" sz="2000" b="1" i="1" dirty="0">
                <a:solidFill>
                  <a:srgbClr val="000000"/>
                </a:solidFill>
                <a:effectLst/>
                <a:ea typeface="Calibri" panose="020F0502020204030204" pitchFamily="34" charset="0"/>
              </a:rPr>
              <a:t>Ryerson v Travelers Indemnity Company of America</a:t>
            </a:r>
            <a:r>
              <a:rPr lang="en-US" sz="2000" b="1" dirty="0">
                <a:solidFill>
                  <a:srgbClr val="000000"/>
                </a:solidFill>
                <a:effectLst/>
                <a:ea typeface="Calibri" panose="020F0502020204030204" pitchFamily="34" charset="0"/>
              </a:rPr>
              <a:t>, </a:t>
            </a:r>
            <a:br>
              <a:rPr lang="en-US" sz="2000" b="1" dirty="0">
                <a:solidFill>
                  <a:srgbClr val="000000"/>
                </a:solidFill>
                <a:effectLst/>
                <a:ea typeface="Calibri" panose="020F0502020204030204" pitchFamily="34" charset="0"/>
              </a:rPr>
            </a:br>
            <a:r>
              <a:rPr lang="en-US" sz="2000" b="1" dirty="0">
                <a:solidFill>
                  <a:srgbClr val="000000"/>
                </a:solidFill>
                <a:effectLst/>
                <a:ea typeface="Calibri" panose="020F0502020204030204" pitchFamily="34" charset="0"/>
              </a:rPr>
              <a:t>2020 IL App (1st) 182491 </a:t>
            </a:r>
            <a:endParaRPr lang="en-US" sz="2000" b="1" dirty="0"/>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algn="just"/>
            <a:r>
              <a:rPr lang="en-US" sz="1800" dirty="0">
                <a:ea typeface="Calibri" panose="020F0502020204030204" pitchFamily="34" charset="0"/>
              </a:rPr>
              <a:t>I</a:t>
            </a:r>
            <a:r>
              <a:rPr lang="en-US" sz="1800" dirty="0">
                <a:effectLst/>
                <a:ea typeface="Calibri" panose="020F0502020204030204" pitchFamily="34" charset="0"/>
              </a:rPr>
              <a:t>n </a:t>
            </a:r>
            <a:r>
              <a:rPr lang="en-US" sz="1800" i="1" dirty="0">
                <a:effectLst/>
                <a:ea typeface="Calibri" panose="020F0502020204030204" pitchFamily="34" charset="0"/>
              </a:rPr>
              <a:t>R.C. Wegman Construction Co. v. Admiral Insurance Co.</a:t>
            </a:r>
            <a:r>
              <a:rPr lang="en-US" sz="1800" dirty="0">
                <a:effectLst/>
                <a:ea typeface="Calibri" panose="020F0502020204030204" pitchFamily="34" charset="0"/>
              </a:rPr>
              <a:t>, 629 F.3d 724 (7th Cir. 2011), the court held that a conflict </a:t>
            </a:r>
            <a:r>
              <a:rPr lang="en-US" sz="1800" dirty="0">
                <a:ea typeface="Calibri" panose="020F0502020204030204" pitchFamily="34" charset="0"/>
              </a:rPr>
              <a:t>existed between the insurer and insured where there was a </a:t>
            </a:r>
            <a:r>
              <a:rPr lang="en-US" sz="1800" dirty="0">
                <a:effectLst/>
                <a:ea typeface="Calibri" panose="020F0502020204030204" pitchFamily="34" charset="0"/>
              </a:rPr>
              <a:t>"nontrivial probability of an excess judgment." Federal district courts took the Wegman decision to mean that any time there was such a situation a conflict between counsel retained by the insurer to defend the insured and the insured and independent counsel was required.</a:t>
            </a:r>
            <a:endParaRPr lang="en-US" sz="1800" dirty="0">
              <a:ea typeface="Calibri" panose="020F0502020204030204" pitchFamily="34" charset="0"/>
            </a:endParaRPr>
          </a:p>
          <a:p>
            <a:pPr algn="just"/>
            <a:endParaRPr lang="en-US" sz="1800" dirty="0">
              <a:effectLst/>
              <a:ea typeface="Calibri" panose="020F0502020204030204" pitchFamily="34" charset="0"/>
            </a:endParaRPr>
          </a:p>
          <a:p>
            <a:pPr algn="just"/>
            <a:r>
              <a:rPr lang="en-US" sz="1800" dirty="0">
                <a:effectLst/>
                <a:ea typeface="Calibri" panose="020F0502020204030204" pitchFamily="34" charset="0"/>
              </a:rPr>
              <a:t>In </a:t>
            </a:r>
            <a:r>
              <a:rPr lang="en-US" sz="1800" i="1" dirty="0">
                <a:effectLst/>
                <a:ea typeface="Calibri" panose="020F0502020204030204" pitchFamily="34" charset="0"/>
              </a:rPr>
              <a:t>Ryerson</a:t>
            </a:r>
            <a:r>
              <a:rPr lang="en-US" sz="1800" dirty="0">
                <a:effectLst/>
                <a:ea typeface="Calibri" panose="020F0502020204030204" pitchFamily="34" charset="0"/>
              </a:rPr>
              <a:t>, the court that rejected that contention and held that simply because there is a non-trivial probability of an excess judgment there is not a conflict of interest requiring independent counsel. </a:t>
            </a:r>
            <a:endParaRPr lang="en-US" dirty="0"/>
          </a:p>
        </p:txBody>
      </p:sp>
    </p:spTree>
    <p:extLst>
      <p:ext uri="{BB962C8B-B14F-4D97-AF65-F5344CB8AC3E}">
        <p14:creationId xmlns:p14="http://schemas.microsoft.com/office/powerpoint/2010/main" val="3324980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b="1" i="1" dirty="0">
                <a:effectLst/>
              </a:rPr>
            </a:br>
            <a:r>
              <a:rPr lang="en-US" sz="2000" b="1" i="1" dirty="0">
                <a:effectLst/>
              </a:rPr>
              <a:t>Austin Highlands v. Midwest Insurance Agency</a:t>
            </a:r>
            <a:r>
              <a:rPr lang="en-US" sz="2000" b="1" i="0" dirty="0">
                <a:effectLst/>
              </a:rPr>
              <a:t>, </a:t>
            </a:r>
            <a:br>
              <a:rPr lang="en-US" sz="2000" b="1" i="0" dirty="0">
                <a:effectLst/>
              </a:rPr>
            </a:br>
            <a:r>
              <a:rPr lang="en-US" sz="2000" b="1" i="0" dirty="0">
                <a:effectLst/>
              </a:rPr>
              <a:t>2020 IL App (1st) 191125</a:t>
            </a:r>
            <a:br>
              <a:rPr lang="en-US" sz="2000" b="1" i="0" dirty="0">
                <a:solidFill>
                  <a:srgbClr val="373739"/>
                </a:solidFill>
                <a:effectLst/>
              </a:rPr>
            </a:b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342900" lvl="2" indent="-342900" algn="just"/>
            <a:r>
              <a:rPr lang="en-US" sz="2000" i="0" dirty="0">
                <a:effectLst/>
              </a:rPr>
              <a:t>In </a:t>
            </a:r>
            <a:r>
              <a:rPr lang="en-US" sz="2000" i="1" dirty="0">
                <a:effectLst/>
              </a:rPr>
              <a:t>Austin Highlands </a:t>
            </a:r>
            <a:r>
              <a:rPr lang="en-US" sz="2000" i="0" dirty="0">
                <a:effectLst/>
              </a:rPr>
              <a:t>the court followed </a:t>
            </a:r>
            <a:r>
              <a:rPr lang="en-US" sz="2000" i="1" dirty="0" err="1">
                <a:effectLst/>
              </a:rPr>
              <a:t>Krop</a:t>
            </a:r>
            <a:r>
              <a:rPr lang="en-US" sz="2000" i="1" dirty="0">
                <a:effectLst/>
              </a:rPr>
              <a:t> v. American Family </a:t>
            </a:r>
            <a:r>
              <a:rPr lang="en-US" sz="2000" i="0" dirty="0">
                <a:effectLst/>
              </a:rPr>
              <a:t>and held that, for the purposes of the statute of limitations, there is no distinction between </a:t>
            </a:r>
            <a:r>
              <a:rPr lang="en-US" sz="2000" i="0" u="none" strike="noStrike" dirty="0">
                <a:effectLst/>
              </a:rPr>
              <a:t>insurance agents </a:t>
            </a:r>
            <a:r>
              <a:rPr lang="en-US" sz="2000" i="0" dirty="0">
                <a:effectLst/>
              </a:rPr>
              <a:t>and </a:t>
            </a:r>
            <a:r>
              <a:rPr lang="en-US" sz="2000" i="0" u="none" strike="noStrike" dirty="0">
                <a:effectLst/>
              </a:rPr>
              <a:t>insurance brokers </a:t>
            </a:r>
            <a:r>
              <a:rPr lang="en-US" sz="2000" i="0" dirty="0">
                <a:effectLst/>
              </a:rPr>
              <a:t>because they are both included as an </a:t>
            </a:r>
            <a:r>
              <a:rPr lang="en-US" sz="2000" i="0" u="none" strike="noStrike" dirty="0">
                <a:effectLst/>
              </a:rPr>
              <a:t>insurance producer </a:t>
            </a:r>
            <a:r>
              <a:rPr lang="en-US" sz="2000" i="0" dirty="0">
                <a:effectLst/>
              </a:rPr>
              <a:t>under Illinois law. </a:t>
            </a:r>
          </a:p>
          <a:p>
            <a:pPr marL="0" lvl="2" indent="0" algn="just">
              <a:buNone/>
            </a:pPr>
            <a:endParaRPr lang="en-US" sz="2000" i="0" dirty="0">
              <a:effectLst/>
            </a:endParaRPr>
          </a:p>
          <a:p>
            <a:pPr marL="342900" lvl="2" indent="-342900" algn="just"/>
            <a:r>
              <a:rPr lang="en-US" sz="2000" i="0" dirty="0">
                <a:effectLst/>
              </a:rPr>
              <a:t>As a result, the statute of limitations is 2 years and, applying </a:t>
            </a:r>
            <a:r>
              <a:rPr lang="en-US" sz="2000" i="1" dirty="0" err="1">
                <a:effectLst/>
              </a:rPr>
              <a:t>Krop</a:t>
            </a:r>
            <a:r>
              <a:rPr lang="en-US" sz="2000" i="0" dirty="0">
                <a:effectLst/>
              </a:rPr>
              <a:t>, "the date a cause of action accrues for a negligent procurement claim is when the breach occurs, not when the damages occur." The breach occurs when the policy is procured and the insured has the duty to read the </a:t>
            </a:r>
            <a:r>
              <a:rPr lang="en-US" sz="2000" i="0" u="none" strike="noStrike" dirty="0">
                <a:effectLst/>
              </a:rPr>
              <a:t>insurance policy </a:t>
            </a:r>
            <a:r>
              <a:rPr lang="en-US" sz="2000" i="0" dirty="0">
                <a:effectLst/>
              </a:rPr>
              <a:t>to determine if there are errors in what was received as opposed to what was requested.</a:t>
            </a:r>
            <a:endParaRPr lang="en-US" sz="2000" dirty="0"/>
          </a:p>
          <a:p>
            <a:pPr marL="0" lvl="2" indent="0" algn="just">
              <a:buNone/>
            </a:pPr>
            <a:r>
              <a:rPr lang="en-US" b="0" i="0" dirty="0">
                <a:effectLst/>
              </a:rPr>
              <a:t> </a:t>
            </a:r>
            <a:br>
              <a:rPr lang="en-US" sz="2000" dirty="0"/>
            </a:br>
            <a:endParaRPr lang="en-US" sz="2000" b="0" dirty="0">
              <a:effectLst/>
            </a:endParaRPr>
          </a:p>
        </p:txBody>
      </p:sp>
    </p:spTree>
    <p:extLst>
      <p:ext uri="{BB962C8B-B14F-4D97-AF65-F5344CB8AC3E}">
        <p14:creationId xmlns:p14="http://schemas.microsoft.com/office/powerpoint/2010/main" val="1383968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905000"/>
            <a:ext cx="8191500" cy="533400"/>
          </a:xfrm>
        </p:spPr>
        <p:txBody>
          <a:bodyPr/>
          <a:lstStyle/>
          <a:p>
            <a:r>
              <a:rPr lang="en-US" sz="2000" b="1" i="1" dirty="0">
                <a:effectLst/>
              </a:rPr>
              <a:t>Hess v. Estate of </a:t>
            </a:r>
            <a:r>
              <a:rPr lang="en-US" sz="2000" b="1" i="1" dirty="0" err="1">
                <a:effectLst/>
              </a:rPr>
              <a:t>Klamm</a:t>
            </a:r>
            <a:r>
              <a:rPr lang="en-US" sz="2000" b="1" i="0" dirty="0">
                <a:effectLst/>
              </a:rPr>
              <a:t>, </a:t>
            </a:r>
            <a:br>
              <a:rPr lang="en-US" sz="2000" b="1" i="0" dirty="0">
                <a:effectLst/>
              </a:rPr>
            </a:br>
            <a:r>
              <a:rPr lang="en-US" sz="2000" b="1" i="0" dirty="0">
                <a:effectLst/>
              </a:rPr>
              <a:t>2020 IL 124649</a:t>
            </a:r>
            <a:br>
              <a:rPr lang="en-US" sz="2000" b="1" i="0" dirty="0">
                <a:solidFill>
                  <a:srgbClr val="373739"/>
                </a:solidFill>
                <a:effectLst/>
              </a:rPr>
            </a:b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a:xfrm>
            <a:off x="419100" y="2438400"/>
            <a:ext cx="8305800" cy="3733800"/>
          </a:xfrm>
        </p:spPr>
        <p:txBody>
          <a:bodyPr/>
          <a:lstStyle/>
          <a:p>
            <a:pPr algn="just"/>
            <a:r>
              <a:rPr lang="en-US" sz="1600" b="0" i="0" dirty="0">
                <a:effectLst/>
              </a:rPr>
              <a:t>In </a:t>
            </a:r>
            <a:r>
              <a:rPr lang="en-US" sz="1600" b="0" i="1" dirty="0">
                <a:effectLst/>
              </a:rPr>
              <a:t>Hess </a:t>
            </a:r>
            <a:r>
              <a:rPr lang="en-US" sz="1600" b="0" dirty="0">
                <a:effectLst/>
              </a:rPr>
              <a:t>the Illinois Supreme Court reversed</a:t>
            </a:r>
            <a:r>
              <a:rPr lang="en-US" sz="1600" b="0" i="0" dirty="0">
                <a:effectLst/>
              </a:rPr>
              <a:t> the trial court and the Illinois Appellate Court, Fifth District, and directed the trial court to enter judgment for the insurer that the bodily injury limits on its policy insuring four vehicles do not stack but that the exposure of the carrier is limited to $100,000 per person and $300,000 per accident which was previously paid as that was the undisputed amount of coverage.</a:t>
            </a:r>
          </a:p>
          <a:p>
            <a:pPr marL="0" indent="0" algn="just">
              <a:buNone/>
            </a:pPr>
            <a:endParaRPr lang="en-US" sz="1600" b="0" i="0" dirty="0">
              <a:effectLst/>
            </a:endParaRPr>
          </a:p>
          <a:p>
            <a:pPr algn="just"/>
            <a:r>
              <a:rPr lang="en-US" sz="1600" b="0" i="0" dirty="0">
                <a:effectLst/>
              </a:rPr>
              <a:t>In this case, the 19 year old insured allegedly crossed the center line and hit head on a car driven by a grandfather with his twin six year old granddaughters. The insured died, as did the grandfather and one of his granddaughters. The other child survived but claimed significant injury.</a:t>
            </a:r>
          </a:p>
          <a:p>
            <a:pPr marL="0" indent="0" algn="just">
              <a:buNone/>
            </a:pPr>
            <a:endParaRPr lang="en-US" sz="1600" b="0" i="0" dirty="0">
              <a:effectLst/>
            </a:endParaRPr>
          </a:p>
          <a:p>
            <a:pPr algn="just"/>
            <a:r>
              <a:rPr lang="en-US" sz="1600" b="0" i="0" dirty="0">
                <a:effectLst/>
              </a:rPr>
              <a:t>The trial court stacked the limits four times </a:t>
            </a:r>
            <a:r>
              <a:rPr lang="en-US" sz="1600" b="0" i="0">
                <a:effectLst/>
              </a:rPr>
              <a:t>to $300,000 </a:t>
            </a:r>
            <a:r>
              <a:rPr lang="en-US" sz="1600" b="0" i="0" dirty="0">
                <a:effectLst/>
              </a:rPr>
              <a:t>per person and $1.2M for the accident to account for each vehicle insured under the policy. The Appellate Court modified to stack twice. The Supreme Court held there was no ambiguity and that the policy did not stack.</a:t>
            </a:r>
          </a:p>
          <a:p>
            <a:pPr marL="0" lvl="2" indent="0" algn="just">
              <a:buNone/>
            </a:pPr>
            <a:r>
              <a:rPr lang="en-US" b="0" i="0" dirty="0">
                <a:effectLst/>
              </a:rPr>
              <a:t> </a:t>
            </a:r>
            <a:br>
              <a:rPr lang="en-US" sz="2000" dirty="0"/>
            </a:br>
            <a:endParaRPr lang="en-US" sz="2000" b="0" dirty="0">
              <a:effectLst/>
            </a:endParaRPr>
          </a:p>
        </p:txBody>
      </p:sp>
    </p:spTree>
    <p:extLst>
      <p:ext uri="{BB962C8B-B14F-4D97-AF65-F5344CB8AC3E}">
        <p14:creationId xmlns:p14="http://schemas.microsoft.com/office/powerpoint/2010/main" val="539809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152400" y="1752600"/>
            <a:ext cx="8572500" cy="1295400"/>
          </a:xfrm>
        </p:spPr>
        <p:txBody>
          <a:bodyPr/>
          <a:lstStyle/>
          <a:p>
            <a:r>
              <a:rPr lang="en-US" sz="2000" b="1" i="1" dirty="0">
                <a:solidFill>
                  <a:srgbClr val="373739"/>
                </a:solidFill>
                <a:effectLst/>
              </a:rPr>
              <a:t>Certain Underwriters at Lloyd’s London v. Metropolitan Builders, Inc.</a:t>
            </a:r>
            <a:r>
              <a:rPr lang="en-US" sz="2000" b="1" dirty="0">
                <a:solidFill>
                  <a:srgbClr val="373739"/>
                </a:solidFill>
                <a:effectLst/>
              </a:rPr>
              <a:t>, 2019 IL App (1st) 190517</a:t>
            </a:r>
            <a:br>
              <a:rPr lang="en-US" sz="2000" b="1" dirty="0">
                <a:solidFill>
                  <a:srgbClr val="373739"/>
                </a:solidFill>
                <a:effectLst/>
              </a:rPr>
            </a:br>
            <a:r>
              <a:rPr lang="en-US" sz="2000" b="1" i="1" dirty="0">
                <a:solidFill>
                  <a:srgbClr val="373739"/>
                </a:solidFill>
                <a:effectLst/>
              </a:rPr>
              <a:t>Owners Insurance Co. v. Precision Painting and Decorating, Inc.</a:t>
            </a:r>
            <a:r>
              <a:rPr lang="en-US" sz="2000" b="1" dirty="0">
                <a:solidFill>
                  <a:srgbClr val="373739"/>
                </a:solidFill>
                <a:effectLst/>
              </a:rPr>
              <a:t>,</a:t>
            </a:r>
            <a:br>
              <a:rPr lang="en-US" sz="2000" b="1" dirty="0">
                <a:solidFill>
                  <a:srgbClr val="373739"/>
                </a:solidFill>
                <a:effectLst/>
              </a:rPr>
            </a:br>
            <a:r>
              <a:rPr lang="en-US" sz="2000" b="1" dirty="0">
                <a:solidFill>
                  <a:srgbClr val="373739"/>
                </a:solidFill>
                <a:effectLst/>
              </a:rPr>
              <a:t>2019 IL App (1st) 190926-U</a:t>
            </a:r>
            <a:br>
              <a:rPr lang="en-US" sz="2000" b="1" i="0" dirty="0">
                <a:solidFill>
                  <a:srgbClr val="373739"/>
                </a:solidFill>
                <a:effectLst/>
              </a:rPr>
            </a:b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a:xfrm>
            <a:off x="419100" y="2895600"/>
            <a:ext cx="8305800" cy="3276600"/>
          </a:xfrm>
        </p:spPr>
        <p:txBody>
          <a:bodyPr/>
          <a:lstStyle/>
          <a:p>
            <a:pPr marL="342900" lvl="2" indent="-342900" algn="just"/>
            <a:r>
              <a:rPr lang="en-US" sz="1800" i="0" dirty="0">
                <a:effectLst/>
              </a:rPr>
              <a:t>In </a:t>
            </a:r>
            <a:r>
              <a:rPr lang="en-US" sz="1800" i="1" dirty="0">
                <a:effectLst/>
              </a:rPr>
              <a:t>Metropolitan</a:t>
            </a:r>
            <a:r>
              <a:rPr lang="en-US" sz="1800" dirty="0"/>
              <a:t> </a:t>
            </a:r>
            <a:r>
              <a:rPr lang="en-US" sz="1800" i="0" dirty="0">
                <a:effectLst/>
              </a:rPr>
              <a:t>the court held that there was coverage for the </a:t>
            </a:r>
            <a:r>
              <a:rPr lang="en-US" sz="1800" i="0" u="none" strike="noStrike" dirty="0">
                <a:effectLst/>
              </a:rPr>
              <a:t>insured general contractor </a:t>
            </a:r>
            <a:r>
              <a:rPr lang="en-US" sz="1800" i="0" dirty="0">
                <a:effectLst/>
              </a:rPr>
              <a:t>who was conducting rehab work which allegedly caused the collapse of three buildings and resulted in damage to both real and personal property.</a:t>
            </a:r>
          </a:p>
          <a:p>
            <a:pPr marL="342900" lvl="2" indent="-342900" algn="just"/>
            <a:r>
              <a:rPr lang="en-US" sz="1800" i="0" dirty="0">
                <a:effectLst/>
              </a:rPr>
              <a:t>In </a:t>
            </a:r>
            <a:r>
              <a:rPr lang="en-US" sz="1800" i="1" dirty="0"/>
              <a:t>Precision </a:t>
            </a:r>
            <a:r>
              <a:rPr lang="en-US" sz="1800" dirty="0">
                <a:effectLst/>
              </a:rPr>
              <a:t>the</a:t>
            </a:r>
            <a:r>
              <a:rPr lang="en-US" sz="1800" i="0" dirty="0">
                <a:effectLst/>
              </a:rPr>
              <a:t> court held that there was coverage for a painting contractor who improperly remediated the lead paint in </a:t>
            </a:r>
            <a:r>
              <a:rPr lang="en-US" sz="1800" dirty="0"/>
              <a:t>a Frank Lloyd Wright home </a:t>
            </a:r>
            <a:r>
              <a:rPr lang="en-US" sz="1800" i="0" dirty="0">
                <a:effectLst/>
              </a:rPr>
              <a:t>by which allegedly resulted in contamination of the building and land.</a:t>
            </a:r>
          </a:p>
          <a:p>
            <a:pPr marL="342900" lvl="2" indent="-342900" algn="just"/>
            <a:r>
              <a:rPr lang="en-US" sz="1800" i="0" dirty="0">
                <a:effectLst/>
              </a:rPr>
              <a:t>Making the distinction between a performance bond and a CGL policy, the court held that because the damages caused repairs that were beyond the work contracted for, the allegations in both cases constituted an "occurrence" as defined by Illinois law.</a:t>
            </a:r>
          </a:p>
          <a:p>
            <a:pPr marL="342900" lvl="2" indent="-342900" algn="just"/>
            <a:r>
              <a:rPr lang="en-US" sz="1800" i="0" dirty="0">
                <a:effectLst/>
              </a:rPr>
              <a:t> </a:t>
            </a:r>
            <a:br>
              <a:rPr lang="en-US" sz="1800" dirty="0"/>
            </a:br>
            <a:endParaRPr lang="en-US" sz="1800" dirty="0">
              <a:effectLst/>
            </a:endParaRPr>
          </a:p>
        </p:txBody>
      </p:sp>
    </p:spTree>
    <p:extLst>
      <p:ext uri="{BB962C8B-B14F-4D97-AF65-F5344CB8AC3E}">
        <p14:creationId xmlns:p14="http://schemas.microsoft.com/office/powerpoint/2010/main" val="3483798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152400" y="1905000"/>
            <a:ext cx="8572500" cy="838200"/>
          </a:xfrm>
        </p:spPr>
        <p:txBody>
          <a:bodyPr/>
          <a:lstStyle/>
          <a:p>
            <a:r>
              <a:rPr lang="en-US" sz="2000" b="1" i="1" dirty="0">
                <a:solidFill>
                  <a:srgbClr val="373739"/>
                </a:solidFill>
              </a:rPr>
              <a:t>JLG Industries v. </a:t>
            </a:r>
            <a:r>
              <a:rPr lang="en-US" sz="2000" b="1" i="1" dirty="0" err="1">
                <a:solidFill>
                  <a:srgbClr val="373739"/>
                </a:solidFill>
              </a:rPr>
              <a:t>Tokio</a:t>
            </a:r>
            <a:r>
              <a:rPr lang="en-US" sz="2000" b="1" i="1" dirty="0">
                <a:solidFill>
                  <a:srgbClr val="373739"/>
                </a:solidFill>
              </a:rPr>
              <a:t> Marine </a:t>
            </a:r>
            <a:r>
              <a:rPr lang="en-US" sz="2000" b="1" i="1" dirty="0" err="1">
                <a:solidFill>
                  <a:srgbClr val="373739"/>
                </a:solidFill>
              </a:rPr>
              <a:t>Speciality</a:t>
            </a:r>
            <a:r>
              <a:rPr lang="en-US" sz="2000" b="1" i="1" dirty="0">
                <a:solidFill>
                  <a:srgbClr val="373739"/>
                </a:solidFill>
              </a:rPr>
              <a:t> Insurance Co.</a:t>
            </a:r>
            <a:r>
              <a:rPr lang="en-US" sz="2000" b="1" dirty="0">
                <a:solidFill>
                  <a:srgbClr val="373739"/>
                </a:solidFill>
              </a:rPr>
              <a:t>,</a:t>
            </a:r>
            <a:br>
              <a:rPr lang="en-US" sz="2000" b="1" dirty="0">
                <a:solidFill>
                  <a:srgbClr val="373739"/>
                </a:solidFill>
              </a:rPr>
            </a:br>
            <a:r>
              <a:rPr lang="it-IT" sz="2000" b="1" dirty="0"/>
              <a:t>2019 IL App (2d) 190341-U</a:t>
            </a:r>
            <a:br>
              <a:rPr lang="en-US" sz="2000" b="1" i="0" dirty="0">
                <a:solidFill>
                  <a:srgbClr val="373739"/>
                </a:solidFill>
                <a:effectLst/>
              </a:rPr>
            </a:b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a:xfrm>
            <a:off x="419100" y="2590800"/>
            <a:ext cx="8305800" cy="3581400"/>
          </a:xfrm>
        </p:spPr>
        <p:txBody>
          <a:bodyPr/>
          <a:lstStyle/>
          <a:p>
            <a:pPr marL="342900" lvl="2" indent="-342900" algn="just"/>
            <a:r>
              <a:rPr lang="en-US" sz="1800" b="0" i="0" dirty="0">
                <a:effectLst/>
              </a:rPr>
              <a:t>Both sides argued the agreement was unambiguous in their favor. Turns out both sides were wrong.</a:t>
            </a:r>
          </a:p>
          <a:p>
            <a:pPr marL="342900" lvl="2" indent="-342900" algn="just"/>
            <a:r>
              <a:rPr lang="en-US" sz="1800" b="0" i="0" dirty="0">
                <a:effectLst/>
              </a:rPr>
              <a:t>In </a:t>
            </a:r>
            <a:r>
              <a:rPr lang="en-US" sz="1800" b="0" i="1" dirty="0">
                <a:effectLst/>
              </a:rPr>
              <a:t>JLG Industries </a:t>
            </a:r>
            <a:r>
              <a:rPr lang="en-US" sz="1800" b="0" dirty="0">
                <a:effectLst/>
              </a:rPr>
              <a:t>the court addressed whether </a:t>
            </a:r>
            <a:r>
              <a:rPr lang="en-US" sz="1800" b="0" i="0" dirty="0">
                <a:effectLst/>
              </a:rPr>
              <a:t> the contract that was alleged to have named an additional insured was ambiguous and remanded the case back for consideration of extrinsic evidence.</a:t>
            </a:r>
          </a:p>
          <a:p>
            <a:pPr marL="342900" lvl="2" indent="-342900" algn="just"/>
            <a:r>
              <a:rPr lang="en-US" sz="1800" b="0" i="0" dirty="0">
                <a:effectLst/>
              </a:rPr>
              <a:t>The court held that "a fair argument can be made that the agreement contains subparts. The agreement contains what appear to be headings followed by colons. However, these purported subparts are not ... as clearly delineated as in Thompson. Also, it is not clear where the second alleged subpart terminates. In addition to the indefinite break in subparts, other points of reasonable dispute prevent us from determining that either party is unambiguously correct.“</a:t>
            </a:r>
          </a:p>
          <a:p>
            <a:pPr marL="342900" lvl="2" indent="-342900" algn="just"/>
            <a:r>
              <a:rPr lang="en-US" sz="1800" i="0" dirty="0">
                <a:effectLst/>
              </a:rPr>
              <a:t> </a:t>
            </a:r>
            <a:br>
              <a:rPr lang="en-US" sz="1800" dirty="0"/>
            </a:br>
            <a:endParaRPr lang="en-US" sz="1800" dirty="0">
              <a:effectLst/>
            </a:endParaRPr>
          </a:p>
        </p:txBody>
      </p:sp>
    </p:spTree>
    <p:extLst>
      <p:ext uri="{BB962C8B-B14F-4D97-AF65-F5344CB8AC3E}">
        <p14:creationId xmlns:p14="http://schemas.microsoft.com/office/powerpoint/2010/main" val="944681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152400" y="1905000"/>
            <a:ext cx="8572500" cy="838200"/>
          </a:xfrm>
        </p:spPr>
        <p:txBody>
          <a:bodyPr/>
          <a:lstStyle/>
          <a:p>
            <a:r>
              <a:rPr lang="en-US" sz="2000" b="1" i="1" dirty="0">
                <a:solidFill>
                  <a:srgbClr val="373739"/>
                </a:solidFill>
                <a:effectLst/>
              </a:rPr>
              <a:t>Phoenix Ins. Co. v. </a:t>
            </a:r>
            <a:r>
              <a:rPr lang="en-US" sz="2000" b="1" i="1" dirty="0" err="1">
                <a:solidFill>
                  <a:srgbClr val="373739"/>
                </a:solidFill>
                <a:effectLst/>
              </a:rPr>
              <a:t>Pelco</a:t>
            </a:r>
            <a:r>
              <a:rPr lang="en-US" sz="2000" b="1" i="1" dirty="0">
                <a:solidFill>
                  <a:srgbClr val="373739"/>
                </a:solidFill>
                <a:effectLst/>
              </a:rPr>
              <a:t> Structural, LLC</a:t>
            </a:r>
            <a:r>
              <a:rPr lang="en-US" sz="2000" b="1" dirty="0">
                <a:solidFill>
                  <a:srgbClr val="373739"/>
                </a:solidFill>
                <a:effectLst/>
              </a:rPr>
              <a:t>,</a:t>
            </a:r>
            <a:br>
              <a:rPr lang="en-US" sz="2000" b="1" dirty="0">
                <a:solidFill>
                  <a:srgbClr val="373739"/>
                </a:solidFill>
                <a:effectLst/>
              </a:rPr>
            </a:br>
            <a:r>
              <a:rPr lang="en-US" sz="2000" b="1" dirty="0">
                <a:solidFill>
                  <a:srgbClr val="373739"/>
                </a:solidFill>
              </a:rPr>
              <a:t>2019 IL App (1st) 190477-U</a:t>
            </a:r>
            <a:br>
              <a:rPr lang="en-US" sz="2000" b="1" i="0" dirty="0">
                <a:solidFill>
                  <a:srgbClr val="373739"/>
                </a:solidFill>
                <a:effectLst/>
              </a:rPr>
            </a:b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a:xfrm>
            <a:off x="419100" y="2590800"/>
            <a:ext cx="8305800" cy="3581400"/>
          </a:xfrm>
        </p:spPr>
        <p:txBody>
          <a:bodyPr/>
          <a:lstStyle/>
          <a:p>
            <a:pPr marL="285750" lvl="2" indent="-285750" algn="just"/>
            <a:r>
              <a:rPr lang="en-US" sz="1800" i="0" dirty="0">
                <a:effectLst/>
              </a:rPr>
              <a:t>In </a:t>
            </a:r>
            <a:r>
              <a:rPr lang="en-US" sz="1800" i="1" dirty="0">
                <a:effectLst/>
              </a:rPr>
              <a:t>Phoenix</a:t>
            </a:r>
            <a:r>
              <a:rPr lang="en-US" sz="1800" dirty="0">
                <a:effectLst/>
              </a:rPr>
              <a:t> </a:t>
            </a:r>
            <a:r>
              <a:rPr lang="en-US" sz="1800" i="0" dirty="0">
                <a:effectLst/>
              </a:rPr>
              <a:t>The court held that notwithstanding the use of the disjunctive in giving notice of "claim or suit" there were other notice provisions of the policy that required the insured to “[</a:t>
            </a:r>
            <a:r>
              <a:rPr lang="en-US" sz="1800" i="0" dirty="0" err="1">
                <a:effectLst/>
              </a:rPr>
              <a:t>i</a:t>
            </a:r>
            <a:r>
              <a:rPr lang="en-US" sz="1800" i="0" dirty="0">
                <a:effectLst/>
              </a:rPr>
              <a:t>]</a:t>
            </a:r>
            <a:r>
              <a:rPr lang="en-US" sz="1800" i="0" dirty="0" err="1">
                <a:effectLst/>
              </a:rPr>
              <a:t>mmediately</a:t>
            </a:r>
            <a:r>
              <a:rPr lang="en-US" sz="1800" i="0" dirty="0">
                <a:effectLst/>
              </a:rPr>
              <a:t> send [Phoenix] copies of any demands, notices, summonses or legal papers received in connection with the claim or suit.” As the insured failed to provide notice of the lawsuit to the </a:t>
            </a:r>
            <a:r>
              <a:rPr lang="en-US" sz="1800" i="0" u="none" strike="noStrike" dirty="0">
                <a:effectLst/>
              </a:rPr>
              <a:t>insurer </a:t>
            </a:r>
            <a:r>
              <a:rPr lang="en-US" sz="1800" i="0" dirty="0">
                <a:effectLst/>
              </a:rPr>
              <a:t>there was no coverage.</a:t>
            </a:r>
          </a:p>
          <a:p>
            <a:pPr marL="285750" lvl="2" indent="-285750" algn="just"/>
            <a:endParaRPr lang="en-US" sz="1800" i="0" dirty="0">
              <a:effectLst/>
            </a:endParaRPr>
          </a:p>
          <a:p>
            <a:pPr marL="285750" lvl="2" indent="-285750" algn="just"/>
            <a:r>
              <a:rPr lang="en-US" sz="1800" i="0" dirty="0">
                <a:effectLst/>
              </a:rPr>
              <a:t>Because of this breach, the court did not reach the other interesting and important issues including whether the "flat" denial of the </a:t>
            </a:r>
            <a:r>
              <a:rPr lang="en-US" sz="1800" i="0" u="none" strike="noStrike" dirty="0">
                <a:effectLst/>
              </a:rPr>
              <a:t>claim </a:t>
            </a:r>
            <a:r>
              <a:rPr lang="en-US" sz="1800" i="0" dirty="0">
                <a:effectLst/>
              </a:rPr>
              <a:t>by the insurer excused the insured's duty to notify the insurer of the suit and whether the insured was required to provide separate notices under the notice provision.</a:t>
            </a:r>
          </a:p>
          <a:p>
            <a:pPr marL="0" lvl="2" indent="0" algn="just">
              <a:buNone/>
            </a:pPr>
            <a:r>
              <a:rPr lang="en-US" sz="1800" i="0" dirty="0">
                <a:effectLst/>
              </a:rPr>
              <a:t> </a:t>
            </a:r>
            <a:br>
              <a:rPr lang="en-US" sz="1800" dirty="0"/>
            </a:br>
            <a:endParaRPr lang="en-US" sz="1800" dirty="0">
              <a:effectLst/>
            </a:endParaRPr>
          </a:p>
        </p:txBody>
      </p:sp>
    </p:spTree>
    <p:extLst>
      <p:ext uri="{BB962C8B-B14F-4D97-AF65-F5344CB8AC3E}">
        <p14:creationId xmlns:p14="http://schemas.microsoft.com/office/powerpoint/2010/main" val="277428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FE858-F40A-4E4E-B295-B668791671BE}"/>
              </a:ext>
            </a:extLst>
          </p:cNvPr>
          <p:cNvSpPr>
            <a:spLocks noGrp="1"/>
          </p:cNvSpPr>
          <p:nvPr>
            <p:ph type="title"/>
          </p:nvPr>
        </p:nvSpPr>
        <p:spPr/>
        <p:txBody>
          <a:bodyPr/>
          <a:lstStyle/>
          <a:p>
            <a:r>
              <a:rPr lang="en-US" sz="2000" b="1" i="1" dirty="0" err="1">
                <a:effectLst/>
              </a:rPr>
              <a:t>Strowmatt</a:t>
            </a:r>
            <a:r>
              <a:rPr lang="en-US" sz="2000" b="1" i="1" dirty="0">
                <a:effectLst/>
              </a:rPr>
              <a:t> v. Sentry</a:t>
            </a:r>
            <a:r>
              <a:rPr lang="en-US" sz="2000" b="1" dirty="0">
                <a:effectLst/>
              </a:rPr>
              <a:t>,</a:t>
            </a:r>
            <a:br>
              <a:rPr lang="en-US" sz="2000" b="1" dirty="0">
                <a:effectLst/>
              </a:rPr>
            </a:br>
            <a:r>
              <a:rPr lang="en-US" sz="2000" b="1" dirty="0">
                <a:effectLst/>
              </a:rPr>
              <a:t>2020 IL App (5th) 190537</a:t>
            </a:r>
            <a:endParaRPr lang="en-US" sz="2000" b="1" i="1" dirty="0"/>
          </a:p>
        </p:txBody>
      </p:sp>
      <p:sp>
        <p:nvSpPr>
          <p:cNvPr id="3" name="Content Placeholder 2">
            <a:extLst>
              <a:ext uri="{FF2B5EF4-FFF2-40B4-BE49-F238E27FC236}">
                <a16:creationId xmlns:a16="http://schemas.microsoft.com/office/drawing/2014/main" id="{0070A025-28AC-4A5C-A7B8-7E8FA5CB407F}"/>
              </a:ext>
            </a:extLst>
          </p:cNvPr>
          <p:cNvSpPr>
            <a:spLocks noGrp="1"/>
          </p:cNvSpPr>
          <p:nvPr>
            <p:ph idx="1"/>
          </p:nvPr>
        </p:nvSpPr>
        <p:spPr/>
        <p:txBody>
          <a:bodyPr/>
          <a:lstStyle/>
          <a:p>
            <a:pPr marL="0" indent="0" algn="just">
              <a:buNone/>
            </a:pPr>
            <a:r>
              <a:rPr lang="en-US" sz="2800" dirty="0"/>
              <a:t>In a claim for medical payments under a non-owners’ policy, the court stated:</a:t>
            </a:r>
          </a:p>
          <a:p>
            <a:pPr marL="0" indent="0" algn="just">
              <a:buNone/>
            </a:pPr>
            <a:r>
              <a:rPr lang="en-US" sz="2800" b="0" i="0" dirty="0">
                <a:effectLst/>
              </a:rPr>
              <a:t>“Thus, because we have a conflict between the policy language and endorsement without any indication as to whether Kent understood and accepted the language of the endorsement, there is at least some question of fact that needs resolution here.”</a:t>
            </a:r>
            <a:endParaRPr lang="en-US" sz="2800" dirty="0"/>
          </a:p>
        </p:txBody>
      </p:sp>
    </p:spTree>
    <p:extLst>
      <p:ext uri="{BB962C8B-B14F-4D97-AF65-F5344CB8AC3E}">
        <p14:creationId xmlns:p14="http://schemas.microsoft.com/office/powerpoint/2010/main" val="1972079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000" i="0" dirty="0">
                <a:effectLst/>
              </a:rPr>
            </a:br>
            <a:r>
              <a:rPr lang="en-US" sz="2000" b="1" dirty="0"/>
              <a:t>Forthcoming decisions of note</a:t>
            </a:r>
            <a:br>
              <a:rPr lang="en-US" sz="2000" i="0" dirty="0">
                <a:solidFill>
                  <a:srgbClr val="373739"/>
                </a:solidFill>
                <a:effectLst/>
              </a:rPr>
            </a:br>
            <a:endParaRPr lang="en-US" sz="2000"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285750" lvl="2" indent="-285750" algn="just"/>
            <a:r>
              <a:rPr lang="en-US" sz="1800" i="1" dirty="0">
                <a:solidFill>
                  <a:srgbClr val="000000"/>
                </a:solidFill>
                <a:ea typeface="Calibri" panose="020F0502020204030204" pitchFamily="34" charset="0"/>
              </a:rPr>
              <a:t>State Farm v. Elmore</a:t>
            </a:r>
            <a:r>
              <a:rPr lang="en-US" sz="1800" dirty="0">
                <a:solidFill>
                  <a:srgbClr val="000000"/>
                </a:solidFill>
                <a:ea typeface="Calibri" panose="020F0502020204030204" pitchFamily="34" charset="0"/>
              </a:rPr>
              <a:t>, in which the Illinois Supreme Court will decide whether the a “mechanical device” exclusion applies to bar coverage for injuries to the </a:t>
            </a:r>
            <a:r>
              <a:rPr lang="en-US" sz="1800" dirty="0" err="1">
                <a:solidFill>
                  <a:srgbClr val="000000"/>
                </a:solidFill>
                <a:ea typeface="Calibri" panose="020F0502020204030204" pitchFamily="34" charset="0"/>
              </a:rPr>
              <a:t>the</a:t>
            </a:r>
            <a:r>
              <a:rPr lang="en-US" sz="1800" dirty="0">
                <a:solidFill>
                  <a:srgbClr val="000000"/>
                </a:solidFill>
                <a:ea typeface="Calibri" panose="020F0502020204030204" pitchFamily="34" charset="0"/>
              </a:rPr>
              <a:t> insured’s son who was using a grain augur to unload an insured vehicle and already collected from the farm liability coverage.</a:t>
            </a:r>
          </a:p>
          <a:p>
            <a:pPr marL="0" lvl="2" indent="0" algn="just">
              <a:buNone/>
            </a:pPr>
            <a:endParaRPr lang="en-US" sz="1800" i="1" dirty="0">
              <a:solidFill>
                <a:srgbClr val="000000"/>
              </a:solidFill>
              <a:effectLst/>
              <a:ea typeface="Calibri" panose="020F0502020204030204" pitchFamily="34" charset="0"/>
            </a:endParaRPr>
          </a:p>
          <a:p>
            <a:pPr marL="285750" lvl="2" indent="-285750" algn="just"/>
            <a:r>
              <a:rPr lang="en-US" sz="1800" i="1" dirty="0" err="1">
                <a:solidFill>
                  <a:srgbClr val="000000"/>
                </a:solidFill>
                <a:effectLst/>
                <a:ea typeface="Calibri" panose="020F0502020204030204" pitchFamily="34" charset="0"/>
              </a:rPr>
              <a:t>Sheckl</a:t>
            </a:r>
            <a:r>
              <a:rPr lang="en-US" sz="1800" i="1" dirty="0" err="1">
                <a:solidFill>
                  <a:srgbClr val="000000"/>
                </a:solidFill>
                <a:ea typeface="Calibri" panose="020F0502020204030204" pitchFamily="34" charset="0"/>
              </a:rPr>
              <a:t>er</a:t>
            </a:r>
            <a:r>
              <a:rPr lang="en-US" sz="1800" i="1" dirty="0">
                <a:solidFill>
                  <a:srgbClr val="000000"/>
                </a:solidFill>
                <a:ea typeface="Calibri" panose="020F0502020204030204" pitchFamily="34" charset="0"/>
              </a:rPr>
              <a:t> v. Auto-Owners Insurance Company</a:t>
            </a:r>
            <a:r>
              <a:rPr lang="en-US" sz="1800" dirty="0">
                <a:solidFill>
                  <a:srgbClr val="000000"/>
                </a:solidFill>
                <a:ea typeface="Calibri" panose="020F0502020204030204" pitchFamily="34" charset="0"/>
              </a:rPr>
              <a:t>, in which the Third District will decide whether </a:t>
            </a:r>
            <a:r>
              <a:rPr lang="en-US" sz="1800" dirty="0">
                <a:solidFill>
                  <a:srgbClr val="000000"/>
                </a:solidFill>
                <a:effectLst/>
                <a:ea typeface="Calibri" panose="020F0502020204030204" pitchFamily="34" charset="0"/>
              </a:rPr>
              <a:t>the constructive co-insured status of a tenant that precludes an insurer from suing a tenant in subrogation set forth by the Illinois Supreme Court in </a:t>
            </a:r>
            <a:r>
              <a:rPr lang="en-US" sz="1800" i="1" dirty="0">
                <a:solidFill>
                  <a:srgbClr val="000000"/>
                </a:solidFill>
                <a:effectLst/>
                <a:ea typeface="Calibri" panose="020F0502020204030204" pitchFamily="34" charset="0"/>
              </a:rPr>
              <a:t>Dix Mutual v. </a:t>
            </a:r>
            <a:r>
              <a:rPr lang="en-US" sz="1800" i="1" dirty="0" err="1">
                <a:solidFill>
                  <a:srgbClr val="000000"/>
                </a:solidFill>
                <a:effectLst/>
                <a:ea typeface="Calibri" panose="020F0502020204030204" pitchFamily="34" charset="0"/>
              </a:rPr>
              <a:t>LaFramboise</a:t>
            </a:r>
            <a:r>
              <a:rPr lang="en-US" sz="1800" dirty="0">
                <a:solidFill>
                  <a:srgbClr val="000000"/>
                </a:solidFill>
                <a:effectLst/>
                <a:ea typeface="Calibri" panose="020F0502020204030204" pitchFamily="34" charset="0"/>
              </a:rPr>
              <a:t>, also creates a duty to defend </a:t>
            </a:r>
            <a:r>
              <a:rPr lang="en-US" sz="1800" dirty="0">
                <a:solidFill>
                  <a:srgbClr val="000000"/>
                </a:solidFill>
                <a:ea typeface="Calibri" panose="020F0502020204030204" pitchFamily="34" charset="0"/>
              </a:rPr>
              <a:t>the</a:t>
            </a:r>
            <a:r>
              <a:rPr lang="en-US" sz="1800" dirty="0">
                <a:solidFill>
                  <a:srgbClr val="000000"/>
                </a:solidFill>
                <a:effectLst/>
                <a:ea typeface="Calibri" panose="020F0502020204030204" pitchFamily="34" charset="0"/>
              </a:rPr>
              <a:t> tenant.</a:t>
            </a:r>
          </a:p>
          <a:p>
            <a:pPr marL="0" lvl="2" indent="0" algn="just">
              <a:buNone/>
            </a:pPr>
            <a:br>
              <a:rPr lang="en-US" sz="1800" dirty="0">
                <a:effectLst/>
                <a:latin typeface="Segoe UI" panose="020B0502040204020203" pitchFamily="34" charset="0"/>
                <a:ea typeface="Calibri" panose="020F0502020204030204" pitchFamily="34" charset="0"/>
              </a:rPr>
            </a:br>
            <a:br>
              <a:rPr lang="en-US" sz="1800" dirty="0">
                <a:effectLst/>
                <a:latin typeface="Segoe UI" panose="020B0502040204020203" pitchFamily="34" charset="0"/>
                <a:ea typeface="Calibri" panose="020F0502020204030204" pitchFamily="34" charset="0"/>
              </a:rPr>
            </a:br>
            <a:endParaRPr lang="en-US" sz="1800" dirty="0"/>
          </a:p>
        </p:txBody>
      </p:sp>
    </p:spTree>
    <p:extLst>
      <p:ext uri="{BB962C8B-B14F-4D97-AF65-F5344CB8AC3E}">
        <p14:creationId xmlns:p14="http://schemas.microsoft.com/office/powerpoint/2010/main" val="3817311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42597-6157-4E8C-ABC7-9549FA3A75D9}"/>
              </a:ext>
            </a:extLst>
          </p:cNvPr>
          <p:cNvSpPr>
            <a:spLocks noGrp="1"/>
          </p:cNvSpPr>
          <p:nvPr>
            <p:ph type="title"/>
          </p:nvPr>
        </p:nvSpPr>
        <p:spPr/>
        <p:txBody>
          <a:bodyPr/>
          <a:lstStyle/>
          <a:p>
            <a:r>
              <a:rPr lang="en-US" sz="2000" b="1" dirty="0"/>
              <a:t>Forthcoming decisions of note</a:t>
            </a:r>
            <a:endParaRPr lang="en-US" sz="2000" dirty="0"/>
          </a:p>
        </p:txBody>
      </p:sp>
      <p:sp>
        <p:nvSpPr>
          <p:cNvPr id="3" name="Content Placeholder 2">
            <a:extLst>
              <a:ext uri="{FF2B5EF4-FFF2-40B4-BE49-F238E27FC236}">
                <a16:creationId xmlns:a16="http://schemas.microsoft.com/office/drawing/2014/main" id="{409EFC73-A4F8-4D1D-BEAF-7F8D7C4AC52C}"/>
              </a:ext>
            </a:extLst>
          </p:cNvPr>
          <p:cNvSpPr>
            <a:spLocks noGrp="1"/>
          </p:cNvSpPr>
          <p:nvPr>
            <p:ph idx="1"/>
          </p:nvPr>
        </p:nvSpPr>
        <p:spPr/>
        <p:txBody>
          <a:bodyPr/>
          <a:lstStyle/>
          <a:p>
            <a:pPr algn="just"/>
            <a:r>
              <a:rPr lang="en-US" sz="1800" b="0" i="1" dirty="0">
                <a:effectLst/>
              </a:rPr>
              <a:t>Carolina Casualty Insurance Company v. C.H. Robinson Company </a:t>
            </a:r>
            <a:r>
              <a:rPr lang="en-US" sz="1800" b="0" dirty="0">
                <a:effectLst/>
              </a:rPr>
              <a:t>recently argued before the Third Circuit raises very interesting questions about the use of interpleader actions and supplemental payments coverage.</a:t>
            </a:r>
          </a:p>
          <a:p>
            <a:pPr marL="0" indent="0" algn="just">
              <a:buNone/>
            </a:pPr>
            <a:endParaRPr lang="en-US" sz="1800" b="0" dirty="0">
              <a:effectLst/>
            </a:endParaRPr>
          </a:p>
          <a:p>
            <a:pPr algn="just"/>
            <a:r>
              <a:rPr lang="en-US" sz="1800" dirty="0"/>
              <a:t>In </a:t>
            </a:r>
            <a:r>
              <a:rPr lang="en-US" sz="1800" i="1" dirty="0"/>
              <a:t>Zavala v. </a:t>
            </a:r>
            <a:r>
              <a:rPr lang="en-US" sz="1800" i="1" dirty="0" err="1"/>
              <a:t>Haage</a:t>
            </a:r>
            <a:r>
              <a:rPr lang="en-US" sz="1800" dirty="0"/>
              <a:t>, the Illinois Supreme Court will decide whether and what kind of HIPAA Qualified Protective Order can be entered. State Farm was the intervenor in this matter and this is a large issue for the insurance industry.</a:t>
            </a:r>
          </a:p>
          <a:p>
            <a:pPr algn="just"/>
            <a:endParaRPr lang="en-US" sz="1800" dirty="0"/>
          </a:p>
        </p:txBody>
      </p:sp>
    </p:spTree>
    <p:extLst>
      <p:ext uri="{BB962C8B-B14F-4D97-AF65-F5344CB8AC3E}">
        <p14:creationId xmlns:p14="http://schemas.microsoft.com/office/powerpoint/2010/main" val="1843771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ED486100-117B-4E9C-99AB-DD02F823F521}"/>
              </a:ext>
            </a:extLst>
          </p:cNvPr>
          <p:cNvSpPr>
            <a:spLocks noGrp="1" noChangeArrowheads="1"/>
          </p:cNvSpPr>
          <p:nvPr>
            <p:ph type="body" idx="1"/>
          </p:nvPr>
        </p:nvSpPr>
        <p:spPr>
          <a:xfrm>
            <a:off x="3238500" y="1905000"/>
            <a:ext cx="2667000" cy="4191000"/>
          </a:xfrm>
        </p:spPr>
        <p:txBody>
          <a:bodyPr/>
          <a:lstStyle/>
          <a:p>
            <a:pPr algn="ctr">
              <a:lnSpc>
                <a:spcPct val="80000"/>
              </a:lnSpc>
              <a:buFontTx/>
              <a:buNone/>
            </a:pPr>
            <a:r>
              <a:rPr lang="en-US" altLang="en-US" sz="2200" dirty="0"/>
              <a:t>Patrick Eckler</a:t>
            </a:r>
          </a:p>
          <a:p>
            <a:pPr algn="ctr">
              <a:lnSpc>
                <a:spcPct val="80000"/>
              </a:lnSpc>
              <a:buFontTx/>
              <a:buNone/>
            </a:pPr>
            <a:r>
              <a:rPr lang="en-US" altLang="en-US" sz="2200" dirty="0"/>
              <a:t>312-578-7653</a:t>
            </a:r>
          </a:p>
          <a:p>
            <a:pPr algn="ctr">
              <a:lnSpc>
                <a:spcPct val="80000"/>
              </a:lnSpc>
              <a:buFontTx/>
              <a:buNone/>
            </a:pPr>
            <a:r>
              <a:rPr lang="en-US" altLang="en-US" sz="2200" dirty="0">
                <a:hlinkClick r:id="rId2"/>
              </a:rPr>
              <a:t>deckler@pretzel-stouffer.com</a:t>
            </a:r>
            <a:r>
              <a:rPr lang="en-US" altLang="en-US" sz="2200" dirty="0"/>
              <a:t> </a:t>
            </a:r>
          </a:p>
          <a:p>
            <a:pPr>
              <a:lnSpc>
                <a:spcPct val="80000"/>
              </a:lnSpc>
              <a:buFontTx/>
              <a:buNone/>
            </a:pPr>
            <a:endParaRPr lang="en-US" altLang="en-US" sz="2200" dirty="0"/>
          </a:p>
        </p:txBody>
      </p:sp>
      <p:pic>
        <p:nvPicPr>
          <p:cNvPr id="8" name="Picture 7">
            <a:extLst>
              <a:ext uri="{FF2B5EF4-FFF2-40B4-BE49-F238E27FC236}">
                <a16:creationId xmlns:a16="http://schemas.microsoft.com/office/drawing/2014/main" id="{70C75D53-A042-42E2-A0E3-8B4A062660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9856" y="4434254"/>
            <a:ext cx="1384288" cy="1384288"/>
          </a:xfrm>
          <a:prstGeom prst="rect">
            <a:avLst/>
          </a:prstGeom>
        </p:spPr>
      </p:pic>
    </p:spTree>
    <p:extLst>
      <p:ext uri="{BB962C8B-B14F-4D97-AF65-F5344CB8AC3E}">
        <p14:creationId xmlns:p14="http://schemas.microsoft.com/office/powerpoint/2010/main" val="57922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r>
              <a:rPr lang="en-US" sz="2000" b="1" i="1" dirty="0">
                <a:effectLst/>
              </a:rPr>
              <a:t>RLI Ins. Co. v. Acclaim Resource Partners</a:t>
            </a:r>
            <a:r>
              <a:rPr lang="en-US" sz="2000" b="1" i="0" dirty="0">
                <a:effectLst/>
              </a:rPr>
              <a:t>, LLC, </a:t>
            </a:r>
            <a:br>
              <a:rPr lang="en-US" sz="2000" b="1" i="0" dirty="0">
                <a:effectLst/>
              </a:rPr>
            </a:br>
            <a:r>
              <a:rPr lang="en-US" sz="2000" b="1" i="0" dirty="0">
                <a:effectLst/>
              </a:rPr>
              <a:t>2020 IL App (4th) 190757-U</a:t>
            </a:r>
            <a:endParaRPr lang="en-US" sz="2000" b="1" dirty="0"/>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algn="just"/>
            <a:r>
              <a:rPr lang="en-US" sz="1600" dirty="0">
                <a:solidFill>
                  <a:srgbClr val="000000"/>
                </a:solidFill>
                <a:effectLst/>
                <a:ea typeface="Calibri" panose="020F0502020204030204" pitchFamily="34" charset="0"/>
              </a:rPr>
              <a:t>In </a:t>
            </a:r>
            <a:r>
              <a:rPr lang="en-US" sz="1600" i="1" dirty="0">
                <a:solidFill>
                  <a:srgbClr val="000000"/>
                </a:solidFill>
                <a:effectLst/>
                <a:ea typeface="Calibri" panose="020F0502020204030204" pitchFamily="34" charset="0"/>
              </a:rPr>
              <a:t>RLI Ins. Co. </a:t>
            </a:r>
            <a:r>
              <a:rPr lang="en-US" sz="1600" dirty="0">
                <a:solidFill>
                  <a:srgbClr val="000000"/>
                </a:solidFill>
                <a:effectLst/>
                <a:ea typeface="Calibri" panose="020F0502020204030204" pitchFamily="34" charset="0"/>
              </a:rPr>
              <a:t>the court affirmed the judgment of the trial court that the underlying litigation that was nothing beyond a fee dispute did not trigger the duty to defend under a Target Professionals Liability Policy issued to the defendant. </a:t>
            </a:r>
          </a:p>
          <a:p>
            <a:pPr algn="just"/>
            <a:endParaRPr lang="en-US" sz="1600" dirty="0">
              <a:solidFill>
                <a:srgbClr val="000000"/>
              </a:solidFill>
              <a:ea typeface="Calibri" panose="020F0502020204030204" pitchFamily="34" charset="0"/>
            </a:endParaRPr>
          </a:p>
          <a:p>
            <a:pPr algn="just"/>
            <a:r>
              <a:rPr lang="en-US" sz="1600" dirty="0">
                <a:solidFill>
                  <a:srgbClr val="000000"/>
                </a:solidFill>
                <a:effectLst/>
                <a:ea typeface="Calibri" panose="020F0502020204030204" pitchFamily="34" charset="0"/>
              </a:rPr>
              <a:t>The court did not give weight to the labels of the causes of actions and stated that the claimant </a:t>
            </a:r>
          </a:p>
          <a:p>
            <a:pPr marL="0" indent="0" algn="just">
              <a:buNone/>
            </a:pPr>
            <a:r>
              <a:rPr lang="en-US" sz="1600" dirty="0">
                <a:solidFill>
                  <a:srgbClr val="000000"/>
                </a:solidFill>
                <a:ea typeface="Calibri" panose="020F0502020204030204" pitchFamily="34" charset="0"/>
              </a:rPr>
              <a:t>	</a:t>
            </a:r>
          </a:p>
          <a:p>
            <a:pPr marL="0" indent="0" algn="just">
              <a:buNone/>
            </a:pPr>
            <a:r>
              <a:rPr lang="en-US" sz="1600" dirty="0">
                <a:solidFill>
                  <a:srgbClr val="000000"/>
                </a:solidFill>
                <a:effectLst/>
                <a:ea typeface="Calibri" panose="020F0502020204030204" pitchFamily="34" charset="0"/>
              </a:rPr>
              <a:t>	“failed to point out any factual allegations in the Underlying Action which would 	show negligence in the performance of adjuster services. ... None of those 	factual allegations appear to be related to investigating claims or negotiating 	settlement of claims, as would be required to support a claim of professional 	negligence. Instead, all of the alleged facts pertain to the handling and 	remittance of fees, which would take place after any investigating or negotiating 	settlement of claims.”</a:t>
            </a:r>
          </a:p>
          <a:p>
            <a:pPr marL="0" indent="0" algn="just">
              <a:buNone/>
            </a:pPr>
            <a:br>
              <a:rPr lang="en-US" sz="1600" dirty="0">
                <a:effectLst/>
                <a:ea typeface="Calibri" panose="020F0502020204030204" pitchFamily="34" charset="0"/>
              </a:rPr>
            </a:br>
            <a:endParaRPr lang="en-US" sz="1600" dirty="0"/>
          </a:p>
        </p:txBody>
      </p:sp>
    </p:spTree>
    <p:extLst>
      <p:ext uri="{BB962C8B-B14F-4D97-AF65-F5344CB8AC3E}">
        <p14:creationId xmlns:p14="http://schemas.microsoft.com/office/powerpoint/2010/main" val="211557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990600"/>
          </a:xfrm>
        </p:spPr>
        <p:txBody>
          <a:bodyPr/>
          <a:lstStyle/>
          <a:p>
            <a:r>
              <a:rPr lang="en-US" sz="2000" b="1" i="1" dirty="0">
                <a:solidFill>
                  <a:schemeClr val="tx1"/>
                </a:solidFill>
                <a:effectLst/>
                <a:ea typeface="Calibri" panose="020F0502020204030204" pitchFamily="34" charset="0"/>
              </a:rPr>
              <a:t>General Casualty Co. of Wisconsin v. Burke Engineering Corp.</a:t>
            </a:r>
            <a:r>
              <a:rPr lang="en-US" sz="2000" b="1" dirty="0">
                <a:solidFill>
                  <a:schemeClr val="tx1"/>
                </a:solidFill>
                <a:effectLst/>
                <a:ea typeface="Calibri" panose="020F0502020204030204" pitchFamily="34" charset="0"/>
              </a:rPr>
              <a:t>, </a:t>
            </a:r>
            <a:br>
              <a:rPr lang="en-US" sz="2000" b="1" dirty="0">
                <a:solidFill>
                  <a:schemeClr val="tx1"/>
                </a:solidFill>
                <a:effectLst/>
                <a:ea typeface="Calibri" panose="020F0502020204030204" pitchFamily="34" charset="0"/>
              </a:rPr>
            </a:br>
            <a:r>
              <a:rPr lang="en-US" sz="2000" b="1" i="0" dirty="0">
                <a:solidFill>
                  <a:schemeClr val="tx1"/>
                </a:solidFill>
                <a:effectLst/>
              </a:rPr>
              <a:t>2020 IL App (1st) 191648</a:t>
            </a: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indent="0" algn="just">
              <a:buNone/>
            </a:pPr>
            <a:endParaRPr lang="en-US" sz="1800" dirty="0">
              <a:solidFill>
                <a:srgbClr val="000000"/>
              </a:solidFill>
              <a:effectLst/>
              <a:latin typeface="Segoe UI" panose="020B0502040204020203" pitchFamily="34" charset="0"/>
              <a:ea typeface="Calibri" panose="020F0502020204030204" pitchFamily="34" charset="0"/>
            </a:endParaRPr>
          </a:p>
          <a:p>
            <a:pPr marL="0" indent="0" algn="just">
              <a:buNone/>
            </a:pPr>
            <a:r>
              <a:rPr lang="en-US" sz="2400" dirty="0">
                <a:solidFill>
                  <a:srgbClr val="000000"/>
                </a:solidFill>
                <a:effectLst/>
                <a:ea typeface="Calibri" panose="020F0502020204030204" pitchFamily="34" charset="0"/>
              </a:rPr>
              <a:t>"After more than a decade of litigation, we realize that this is a disappointing result for the residents of Crestwood. In applying insurance law, though, the amount of harm is not, and should never be, taken into consideration. Otherwise, the law becomes unpredictable, totally arbitrary, and dependent on the whim of the individual judge, all of which is repugnant to the rule of law.“</a:t>
            </a:r>
          </a:p>
          <a:p>
            <a:pPr marL="0" indent="0" algn="just">
              <a:buNone/>
            </a:pPr>
            <a:br>
              <a:rPr lang="en-US" sz="1800" dirty="0">
                <a:effectLst/>
                <a:latin typeface="Segoe UI" panose="020B0502040204020203" pitchFamily="34" charset="0"/>
                <a:ea typeface="Calibri" panose="020F0502020204030204" pitchFamily="34" charset="0"/>
              </a:rPr>
            </a:br>
            <a:br>
              <a:rPr lang="en-US" sz="1600" dirty="0">
                <a:effectLst/>
                <a:ea typeface="Calibri" panose="020F0502020204030204" pitchFamily="34" charset="0"/>
              </a:rPr>
            </a:br>
            <a:endParaRPr lang="en-US" sz="1600" dirty="0"/>
          </a:p>
        </p:txBody>
      </p:sp>
    </p:spTree>
    <p:extLst>
      <p:ext uri="{BB962C8B-B14F-4D97-AF65-F5344CB8AC3E}">
        <p14:creationId xmlns:p14="http://schemas.microsoft.com/office/powerpoint/2010/main" val="348238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r>
              <a:rPr lang="en-US" sz="2000" b="1" i="1" dirty="0">
                <a:effectLst/>
              </a:rPr>
              <a:t>3BC Properties v. State Farm Fire &amp; Casualty Co.</a:t>
            </a:r>
            <a:r>
              <a:rPr lang="en-US" sz="2000" b="1" i="0" dirty="0">
                <a:effectLst/>
              </a:rPr>
              <a:t>, </a:t>
            </a:r>
            <a:br>
              <a:rPr lang="en-US" sz="2000" b="1" i="0" dirty="0">
                <a:effectLst/>
              </a:rPr>
            </a:br>
            <a:r>
              <a:rPr lang="en-US" sz="2000" b="1" i="0" dirty="0">
                <a:effectLst/>
              </a:rPr>
              <a:t>2020 IL App (2nd) 190501 </a:t>
            </a:r>
            <a:endParaRPr lang="en-US" sz="20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algn="just"/>
            <a:r>
              <a:rPr lang="en-US" sz="1800" dirty="0">
                <a:solidFill>
                  <a:srgbClr val="000000"/>
                </a:solidFill>
                <a:effectLst/>
                <a:latin typeface="Segoe UI" panose="020B0502040204020203" pitchFamily="34" charset="0"/>
                <a:ea typeface="Calibri" panose="020F0502020204030204" pitchFamily="34" charset="0"/>
              </a:rPr>
              <a:t>In </a:t>
            </a:r>
            <a:r>
              <a:rPr lang="en-US" sz="1800" i="1" dirty="0">
                <a:solidFill>
                  <a:srgbClr val="000000"/>
                </a:solidFill>
                <a:effectLst/>
                <a:latin typeface="Segoe UI" panose="020B0502040204020203" pitchFamily="34" charset="0"/>
                <a:ea typeface="Calibri" panose="020F0502020204030204" pitchFamily="34" charset="0"/>
              </a:rPr>
              <a:t>3BC Properties</a:t>
            </a:r>
            <a:r>
              <a:rPr lang="en-US" sz="1800" dirty="0">
                <a:solidFill>
                  <a:srgbClr val="000000"/>
                </a:solidFill>
                <a:effectLst/>
                <a:latin typeface="Segoe UI" panose="020B0502040204020203" pitchFamily="34" charset="0"/>
                <a:ea typeface="Calibri" panose="020F0502020204030204" pitchFamily="34" charset="0"/>
              </a:rPr>
              <a:t>,</a:t>
            </a:r>
            <a:r>
              <a:rPr lang="en-US" sz="1800" i="1" dirty="0">
                <a:solidFill>
                  <a:srgbClr val="000000"/>
                </a:solidFill>
                <a:effectLst/>
                <a:latin typeface="Segoe UI" panose="020B0502040204020203" pitchFamily="34" charset="0"/>
                <a:ea typeface="Calibri" panose="020F0502020204030204" pitchFamily="34" charset="0"/>
              </a:rPr>
              <a:t> </a:t>
            </a:r>
            <a:r>
              <a:rPr lang="en-US" sz="1800" dirty="0">
                <a:solidFill>
                  <a:srgbClr val="000000"/>
                </a:solidFill>
                <a:effectLst/>
                <a:latin typeface="Segoe UI" panose="020B0502040204020203" pitchFamily="34" charset="0"/>
                <a:ea typeface="Calibri" panose="020F0502020204030204" pitchFamily="34" charset="0"/>
              </a:rPr>
              <a:t>the Illinois Appellate Court, Second District affirmed the grant of summary judgment in favor of the insurer in a claim advanced by the insured for salaries stolen by an employee for family members who worked for the same business.</a:t>
            </a:r>
          </a:p>
          <a:p>
            <a:pPr marL="0" indent="0" algn="just">
              <a:buNone/>
            </a:pPr>
            <a:endParaRPr lang="en-US" sz="1800" dirty="0">
              <a:solidFill>
                <a:srgbClr val="000000"/>
              </a:solidFill>
              <a:effectLst/>
              <a:latin typeface="Segoe UI" panose="020B0502040204020203" pitchFamily="34" charset="0"/>
              <a:ea typeface="Calibri" panose="020F0502020204030204" pitchFamily="34" charset="0"/>
            </a:endParaRPr>
          </a:p>
          <a:p>
            <a:pPr algn="just"/>
            <a:r>
              <a:rPr lang="en-US" sz="1800" dirty="0"/>
              <a:t>T</a:t>
            </a:r>
            <a:r>
              <a:rPr lang="en-US" sz="1800" b="0" i="0" dirty="0">
                <a:effectLst/>
              </a:rPr>
              <a:t>he court explained that "[a]</a:t>
            </a:r>
            <a:r>
              <a:rPr lang="en-US" sz="1800" b="0" i="0" dirty="0" err="1">
                <a:effectLst/>
              </a:rPr>
              <a:t>mbiguity</a:t>
            </a:r>
            <a:r>
              <a:rPr lang="en-US" sz="1800" b="0" i="0" dirty="0">
                <a:effectLst/>
              </a:rPr>
              <a:t> is not established merely because courts reach inconsistent results. ... The contrary interpretation must be reasonable ...." See also, </a:t>
            </a:r>
            <a:r>
              <a:rPr lang="en-US" sz="1800" b="0" i="1" dirty="0">
                <a:effectLst/>
              </a:rPr>
              <a:t>R &amp; J </a:t>
            </a:r>
            <a:r>
              <a:rPr lang="en-US" sz="1800" b="0" i="1" dirty="0" err="1">
                <a:effectLst/>
              </a:rPr>
              <a:t>Enterprizes</a:t>
            </a:r>
            <a:r>
              <a:rPr lang="en-US" sz="1800" b="0" i="1" dirty="0">
                <a:effectLst/>
              </a:rPr>
              <a:t> v. General Casualty Co. of Wisconsin</a:t>
            </a:r>
            <a:r>
              <a:rPr lang="en-US" sz="1800" b="0" i="0" dirty="0">
                <a:effectLst/>
              </a:rPr>
              <a:t>, 627 F.</a:t>
            </a:r>
            <a:r>
              <a:rPr lang="en-US" sz="1800" dirty="0"/>
              <a:t>3d </a:t>
            </a:r>
            <a:r>
              <a:rPr lang="en-US" sz="1800" b="0" i="0" dirty="0">
                <a:effectLst/>
              </a:rPr>
              <a:t>723, 728 (8th Cir. 2010). Thus, where other courts offered strained or poorly reasoned bases for their interpretation, those opinions did not establish an ambiguity.”</a:t>
            </a:r>
            <a:endParaRPr lang="en-US" sz="1800" dirty="0">
              <a:solidFill>
                <a:srgbClr val="000000"/>
              </a:solidFill>
              <a:effectLst/>
              <a:ea typeface="Calibri" panose="020F0502020204030204" pitchFamily="34" charset="0"/>
            </a:endParaRPr>
          </a:p>
          <a:p>
            <a:pPr marL="0" indent="0" algn="just">
              <a:buNone/>
            </a:pPr>
            <a:br>
              <a:rPr lang="en-US" sz="1800" dirty="0">
                <a:effectLst/>
                <a:ea typeface="Calibri" panose="020F0502020204030204" pitchFamily="34" charset="0"/>
              </a:rPr>
            </a:br>
            <a:br>
              <a:rPr lang="en-US" sz="1600" dirty="0">
                <a:effectLst/>
                <a:ea typeface="Calibri" panose="020F0502020204030204" pitchFamily="34" charset="0"/>
              </a:rPr>
            </a:br>
            <a:endParaRPr lang="en-US" sz="1600" dirty="0"/>
          </a:p>
        </p:txBody>
      </p:sp>
    </p:spTree>
    <p:extLst>
      <p:ext uri="{BB962C8B-B14F-4D97-AF65-F5344CB8AC3E}">
        <p14:creationId xmlns:p14="http://schemas.microsoft.com/office/powerpoint/2010/main" val="31931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800" b="1" i="0" dirty="0">
                <a:effectLst/>
              </a:rPr>
            </a:br>
            <a:r>
              <a:rPr lang="en-US" sz="2000" b="1" i="1" dirty="0">
                <a:solidFill>
                  <a:schemeClr val="tx1"/>
                </a:solidFill>
                <a:effectLst/>
              </a:rPr>
              <a:t>Sigler v. Geico</a:t>
            </a:r>
            <a:r>
              <a:rPr lang="en-US" sz="2000" b="1" i="0" dirty="0">
                <a:solidFill>
                  <a:schemeClr val="tx1"/>
                </a:solidFill>
                <a:effectLst/>
              </a:rPr>
              <a:t>, </a:t>
            </a:r>
            <a:br>
              <a:rPr lang="en-US" sz="2000" b="1" i="0" dirty="0">
                <a:solidFill>
                  <a:schemeClr val="tx1"/>
                </a:solidFill>
                <a:effectLst/>
              </a:rPr>
            </a:br>
            <a:r>
              <a:rPr lang="en-US" sz="2000" b="1" i="0" dirty="0">
                <a:solidFill>
                  <a:schemeClr val="tx1"/>
                </a:solidFill>
                <a:effectLst/>
              </a:rPr>
              <a:t>967 F.3d 658 (7th Cir. 2020)</a:t>
            </a:r>
            <a:br>
              <a:rPr lang="en-US" sz="1600" b="1" i="0" dirty="0">
                <a:solidFill>
                  <a:srgbClr val="373739"/>
                </a:solidFill>
                <a:effectLst/>
                <a:latin typeface="verdana" panose="020B0604030504040204" pitchFamily="34" charset="0"/>
              </a:rPr>
            </a:br>
            <a:endParaRPr lang="en-US" sz="28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indent="0" algn="just">
              <a:buNone/>
            </a:pPr>
            <a:r>
              <a:rPr lang="en-US" sz="1800" b="0" i="0" dirty="0">
                <a:effectLst/>
              </a:rPr>
              <a:t>In an important decision for automobile insurers, the Seventh Circuit in </a:t>
            </a:r>
            <a:r>
              <a:rPr lang="en-US" sz="1800" b="0" i="1" dirty="0">
                <a:effectLst/>
              </a:rPr>
              <a:t>Sigler</a:t>
            </a:r>
            <a:r>
              <a:rPr lang="en-US" sz="1800" b="0" i="0" dirty="0">
                <a:effectLst/>
              </a:rPr>
              <a:t> ruled that the district court properly dismissed the plaintiff's complaint holding that:</a:t>
            </a:r>
          </a:p>
          <a:p>
            <a:pPr marL="0" indent="0" algn="just">
              <a:buNone/>
            </a:pPr>
            <a:br>
              <a:rPr lang="en-US" sz="1800" dirty="0"/>
            </a:br>
            <a:r>
              <a:rPr lang="en-US" sz="1800" b="0" i="0" dirty="0">
                <a:effectLst/>
              </a:rPr>
              <a:t>"[t]he premise of Sigler’s suit is that sales tax and title and tag transfer fees are always part of 'replacement cost' in a total-loss claim—regardless of whether the insured incurs these costs. That misreads the policy and the relevant Illinois insurance regulation. GEICO’s policy doesn’t promise to pay sales tax or title and tag transfer fees, and the Illinois Administrative Code requires a settling auto insurer to pay these costs only if the insured actually incurs and substantiates them with appropriate documentation. Because Sigler did not do so, the judge properly dismissed the suit.“</a:t>
            </a:r>
          </a:p>
          <a:p>
            <a:pPr marL="0" indent="0" algn="just">
              <a:buNone/>
            </a:pPr>
            <a:br>
              <a:rPr lang="en-US" sz="1800" dirty="0">
                <a:effectLst/>
                <a:ea typeface="Calibri" panose="020F0502020204030204" pitchFamily="34" charset="0"/>
              </a:rPr>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90022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800" b="1" i="0" dirty="0">
                <a:effectLst/>
              </a:rPr>
            </a:br>
            <a:r>
              <a:rPr lang="en-US" sz="2000" b="1" i="1" dirty="0" err="1">
                <a:solidFill>
                  <a:schemeClr val="tx1"/>
                </a:solidFill>
                <a:effectLst/>
              </a:rPr>
              <a:t>Sproull</a:t>
            </a:r>
            <a:r>
              <a:rPr lang="en-US" sz="2000" b="1" i="1" dirty="0">
                <a:solidFill>
                  <a:schemeClr val="tx1"/>
                </a:solidFill>
                <a:effectLst/>
              </a:rPr>
              <a:t> v. </a:t>
            </a:r>
            <a:r>
              <a:rPr lang="en-US" sz="2000" b="1" i="1" dirty="0">
                <a:solidFill>
                  <a:schemeClr val="tx1"/>
                </a:solidFill>
              </a:rPr>
              <a:t>State Farm Fire &amp; Casualty Co.</a:t>
            </a:r>
            <a:r>
              <a:rPr lang="en-US" sz="2000" b="1" i="0" dirty="0">
                <a:solidFill>
                  <a:schemeClr val="tx1"/>
                </a:solidFill>
                <a:effectLst/>
              </a:rPr>
              <a:t>, </a:t>
            </a:r>
            <a:br>
              <a:rPr lang="en-US" sz="2000" b="1" i="0" dirty="0">
                <a:solidFill>
                  <a:schemeClr val="tx1"/>
                </a:solidFill>
                <a:effectLst/>
              </a:rPr>
            </a:br>
            <a:r>
              <a:rPr lang="en-US" sz="2000" b="1" i="0" dirty="0">
                <a:solidFill>
                  <a:schemeClr val="tx1"/>
                </a:solidFill>
                <a:effectLst/>
              </a:rPr>
              <a:t>2020 IL App (5th) 180577</a:t>
            </a:r>
            <a:br>
              <a:rPr lang="en-US" sz="1600" b="1" i="0" dirty="0">
                <a:solidFill>
                  <a:srgbClr val="373739"/>
                </a:solidFill>
                <a:effectLst/>
                <a:latin typeface="verdana" panose="020B0604030504040204" pitchFamily="34" charset="0"/>
              </a:rPr>
            </a:br>
            <a:endParaRPr lang="en-US" sz="28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indent="0" algn="just">
              <a:buNone/>
            </a:pPr>
            <a:r>
              <a:rPr lang="en-US" sz="1800" dirty="0">
                <a:ea typeface="Calibri" panose="020F0502020204030204" pitchFamily="34" charset="0"/>
              </a:rPr>
              <a:t>In </a:t>
            </a:r>
            <a:r>
              <a:rPr lang="en-US" sz="1800" i="1" dirty="0" err="1">
                <a:ea typeface="Calibri" panose="020F0502020204030204" pitchFamily="34" charset="0"/>
              </a:rPr>
              <a:t>Sproull</a:t>
            </a:r>
            <a:r>
              <a:rPr lang="en-US" sz="1800" dirty="0">
                <a:ea typeface="Calibri" panose="020F0502020204030204" pitchFamily="34" charset="0"/>
              </a:rPr>
              <a:t>, the Illinois Appellate Court, Fifth District held that:</a:t>
            </a:r>
          </a:p>
          <a:p>
            <a:pPr marL="0" indent="0" algn="just">
              <a:buNone/>
            </a:pPr>
            <a:endParaRPr lang="en-US" sz="1800" dirty="0">
              <a:effectLst/>
              <a:ea typeface="Calibri" panose="020F0502020204030204" pitchFamily="34" charset="0"/>
            </a:endParaRPr>
          </a:p>
          <a:p>
            <a:pPr marL="0" indent="0" algn="just">
              <a:buNone/>
            </a:pPr>
            <a:r>
              <a:rPr lang="en-US" sz="1800" b="0" i="0" dirty="0">
                <a:effectLst/>
              </a:rPr>
              <a:t>“that an average, ordinary homeowner who purchased the State Farm policy at issue would have reasonably expected that depreciation would apply only to property, i.e., physical structures and tangible materials, as those lose value with age, use, and wear and tear. We further conclude that it is not reasonable to believe that an average homeowner would consider labor to be a tangible asset included within the definition of depreciation. State Farm sought to apply a technical definition of depreciation that is not evident in the language of the policy or in the regulation upon which it relies. Courts will not adopt an interpretation which rests on fine distinctions that the average person, for whom the policy is written, cannot be expected to understand.”</a:t>
            </a:r>
          </a:p>
          <a:p>
            <a:pPr marL="0" indent="0" algn="just">
              <a:buNone/>
            </a:pPr>
            <a:br>
              <a:rPr lang="en-US" sz="1800" dirty="0">
                <a:effectLst/>
                <a:ea typeface="Calibri" panose="020F0502020204030204" pitchFamily="34" charset="0"/>
              </a:rPr>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1881310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800" b="1" i="0" dirty="0">
                <a:effectLst/>
              </a:rPr>
            </a:br>
            <a:r>
              <a:rPr lang="en-US" sz="2000" b="1" i="1" dirty="0"/>
              <a:t>Markel International Ins. Co. v. Montgomery</a:t>
            </a:r>
            <a:r>
              <a:rPr lang="en-US" sz="2000" b="1" dirty="0"/>
              <a:t>,</a:t>
            </a:r>
            <a:br>
              <a:rPr lang="en-US" sz="2000" b="1" i="0" dirty="0">
                <a:solidFill>
                  <a:schemeClr val="tx1"/>
                </a:solidFill>
                <a:effectLst/>
              </a:rPr>
            </a:br>
            <a:r>
              <a:rPr lang="en-US" sz="2000" b="1" dirty="0"/>
              <a:t>2020 IL App (1st) 191175 </a:t>
            </a:r>
            <a:br>
              <a:rPr lang="en-US" sz="1600" b="1" i="0" dirty="0">
                <a:solidFill>
                  <a:srgbClr val="373739"/>
                </a:solidFill>
                <a:effectLst/>
                <a:latin typeface="verdana" panose="020B0604030504040204" pitchFamily="34" charset="0"/>
              </a:rPr>
            </a:br>
            <a:endParaRPr lang="en-US" sz="28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algn="just"/>
            <a:r>
              <a:rPr lang="en-US" sz="1600" b="0" i="0" dirty="0">
                <a:effectLst/>
              </a:rPr>
              <a:t>The </a:t>
            </a:r>
            <a:r>
              <a:rPr lang="en-US" sz="1600" dirty="0"/>
              <a:t>Montgomery court held that the insurer had no duty to defend a </a:t>
            </a:r>
            <a:r>
              <a:rPr lang="en-US" sz="1600" b="0" dirty="0">
                <a:effectLst/>
              </a:rPr>
              <a:t>nightclub</a:t>
            </a:r>
            <a:r>
              <a:rPr lang="en-US" sz="1600" b="0" i="0" dirty="0">
                <a:effectLst/>
              </a:rPr>
              <a:t> in an incident in parking lot that resulted in the death of one individual and the injury to another by patrons who had been ejected from the club and returned</a:t>
            </a:r>
            <a:r>
              <a:rPr lang="en-US" sz="1600" dirty="0"/>
              <a:t>, </a:t>
            </a:r>
            <a:r>
              <a:rPr lang="en-US" sz="1600" b="0" i="0" dirty="0">
                <a:effectLst/>
              </a:rPr>
              <a:t>but were barred from entry. </a:t>
            </a:r>
          </a:p>
          <a:p>
            <a:pPr algn="just"/>
            <a:r>
              <a:rPr lang="en-US" sz="1600" b="0" i="0" dirty="0">
                <a:effectLst/>
              </a:rPr>
              <a:t>The trial court held that the </a:t>
            </a:r>
            <a:r>
              <a:rPr lang="en-US" sz="1600" dirty="0"/>
              <a:t>insurer </a:t>
            </a:r>
            <a:r>
              <a:rPr lang="en-US" sz="1600" b="0" i="0" dirty="0">
                <a:effectLst/>
              </a:rPr>
              <a:t>had a duty to defend despite the underlying complaint which alleged intentional conduct and exclusions for assault and battery, the firearms , and the liquor liability. The appellate court reversed finding that the conduct was excluded following application of the plain and unambiguous exclusions.</a:t>
            </a:r>
          </a:p>
          <a:p>
            <a:pPr algn="just"/>
            <a:r>
              <a:rPr lang="en-US" sz="1600" b="0" i="0" dirty="0">
                <a:effectLst/>
              </a:rPr>
              <a:t>More interesting, however, is the court's holding regarding estoppel. The insurer did not defend the insured in the underlying case and default judgments were entered. The complaint for declaratory relief was only filed after the judgment was entered. The court held the insurer was not estopped. </a:t>
            </a:r>
          </a:p>
          <a:p>
            <a:pPr marL="0" indent="0" algn="just">
              <a:buNone/>
            </a:pPr>
            <a:br>
              <a:rPr lang="en-US" sz="1800" dirty="0">
                <a:effectLst/>
                <a:ea typeface="Calibri" panose="020F0502020204030204" pitchFamily="34" charset="0"/>
              </a:rPr>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203570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5C89-74C9-488B-991B-6F0FB4872297}"/>
              </a:ext>
            </a:extLst>
          </p:cNvPr>
          <p:cNvSpPr>
            <a:spLocks noGrp="1"/>
          </p:cNvSpPr>
          <p:nvPr>
            <p:ph type="title"/>
          </p:nvPr>
        </p:nvSpPr>
        <p:spPr>
          <a:xfrm>
            <a:off x="419100" y="1676400"/>
            <a:ext cx="8191500" cy="762000"/>
          </a:xfrm>
        </p:spPr>
        <p:txBody>
          <a:bodyPr/>
          <a:lstStyle/>
          <a:p>
            <a:br>
              <a:rPr lang="en-US" sz="2800" b="1" i="0" dirty="0">
                <a:effectLst/>
              </a:rPr>
            </a:br>
            <a:r>
              <a:rPr lang="en-US" sz="2000" b="1" i="1" dirty="0"/>
              <a:t>Markel International Ins. Co. v. Montgomery</a:t>
            </a:r>
            <a:r>
              <a:rPr lang="en-US" sz="2000" b="1" dirty="0"/>
              <a:t>,</a:t>
            </a:r>
            <a:br>
              <a:rPr lang="en-US" sz="2000" b="1" i="0" dirty="0">
                <a:solidFill>
                  <a:schemeClr val="tx1"/>
                </a:solidFill>
                <a:effectLst/>
              </a:rPr>
            </a:br>
            <a:r>
              <a:rPr lang="en-US" sz="2000" b="1" dirty="0"/>
              <a:t>2020 IL App (1st) 191175 </a:t>
            </a:r>
            <a:br>
              <a:rPr lang="en-US" sz="1600" b="1" i="0" dirty="0">
                <a:solidFill>
                  <a:srgbClr val="373739"/>
                </a:solidFill>
                <a:effectLst/>
                <a:latin typeface="verdana" panose="020B0604030504040204" pitchFamily="34" charset="0"/>
              </a:rPr>
            </a:br>
            <a:endParaRPr lang="en-US" sz="2800" b="1" dirty="0">
              <a:solidFill>
                <a:schemeClr val="tx1"/>
              </a:solidFill>
            </a:endParaRPr>
          </a:p>
        </p:txBody>
      </p:sp>
      <p:sp>
        <p:nvSpPr>
          <p:cNvPr id="3" name="Content Placeholder 2">
            <a:extLst>
              <a:ext uri="{FF2B5EF4-FFF2-40B4-BE49-F238E27FC236}">
                <a16:creationId xmlns:a16="http://schemas.microsoft.com/office/drawing/2014/main" id="{CA9336DC-F985-4A90-B202-D34275310D05}"/>
              </a:ext>
            </a:extLst>
          </p:cNvPr>
          <p:cNvSpPr>
            <a:spLocks noGrp="1"/>
          </p:cNvSpPr>
          <p:nvPr>
            <p:ph idx="1"/>
          </p:nvPr>
        </p:nvSpPr>
        <p:spPr/>
        <p:txBody>
          <a:bodyPr/>
          <a:lstStyle/>
          <a:p>
            <a:pPr marL="0" indent="0" algn="just">
              <a:buNone/>
            </a:pPr>
            <a:r>
              <a:rPr lang="en-US" sz="1600" dirty="0"/>
              <a:t>“</a:t>
            </a:r>
            <a:r>
              <a:rPr lang="en-US" sz="1600" b="0" i="0" dirty="0">
                <a:effectLst/>
              </a:rPr>
              <a:t>Under Illinois law, when an insurer disputes its duty to provide a defense in an underlying lawsuit, it must either (1) defend the suit under a reservation of rights, or (2) seek a declaratory judgment that there is no coverage. Employers Insurance of </a:t>
            </a:r>
            <a:r>
              <a:rPr lang="en-US" sz="1600" b="0" i="1" dirty="0">
                <a:effectLst/>
              </a:rPr>
              <a:t>Wausau v. </a:t>
            </a:r>
            <a:r>
              <a:rPr lang="en-US" sz="1600" b="0" i="1" dirty="0" err="1">
                <a:effectLst/>
              </a:rPr>
              <a:t>Ehlco</a:t>
            </a:r>
            <a:r>
              <a:rPr lang="en-US" sz="1600" b="0" i="1" dirty="0">
                <a:effectLst/>
              </a:rPr>
              <a:t> Liquidating Trust</a:t>
            </a:r>
            <a:r>
              <a:rPr lang="en-US" sz="1600" b="0" i="0" dirty="0">
                <a:effectLst/>
              </a:rPr>
              <a:t>, 186 Ill. 2d 127, 150 (1999). If the insurer fails to do either and is later found to have wrongfully denied coverage, it will be estopped from raising policy defenses to coverage. Id. at 150-51. The estoppel doctrine only applies, however, “where an insurer has breached its duty to defend.” Id. at 151. Estoppel does not apply ‘if the insurer had no duty to defend, or if the insurer’s duty to defend was not properly triggered.’ Id. In other words, while estoppel may bar the insurer from relying on policy defenses like an insured’s late notice of the claim, it cannot create coverage where no coverage would otherwise exist. Id. In short, due to the clear and unambiguous language in the exclusions, Markel had no duty to defend because the allegations do not even potentially fall within the policy’s coverage."</a:t>
            </a:r>
          </a:p>
          <a:p>
            <a:pPr marL="0" indent="0" algn="just">
              <a:buNone/>
            </a:pPr>
            <a:br>
              <a:rPr lang="en-US" sz="1800" dirty="0">
                <a:effectLst/>
                <a:ea typeface="Calibri" panose="020F0502020204030204" pitchFamily="34" charset="0"/>
              </a:rPr>
            </a:br>
            <a:br>
              <a:rPr lang="en-US" sz="1800" dirty="0">
                <a:effectLst/>
                <a:ea typeface="Calibri" panose="020F0502020204030204" pitchFamily="34" charset="0"/>
              </a:rPr>
            </a:br>
            <a:endParaRPr lang="en-US" sz="1800" dirty="0"/>
          </a:p>
        </p:txBody>
      </p:sp>
    </p:spTree>
    <p:extLst>
      <p:ext uri="{BB962C8B-B14F-4D97-AF65-F5344CB8AC3E}">
        <p14:creationId xmlns:p14="http://schemas.microsoft.com/office/powerpoint/2010/main" val="420776851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868</TotalTime>
  <Words>3862</Words>
  <Application>Microsoft Office PowerPoint</Application>
  <PresentationFormat>On-screen Show (4:3)</PresentationFormat>
  <Paragraphs>133</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Segoe UI</vt:lpstr>
      <vt:lpstr>verdana</vt:lpstr>
      <vt:lpstr>Default Design</vt:lpstr>
      <vt:lpstr>ILLINOIS INSURANCE LAW: YEAR IN REVIEW</vt:lpstr>
      <vt:lpstr>Ryerson v Travelers Indemnity Company of America,  2020 IL App (1st) 182491 </vt:lpstr>
      <vt:lpstr>RLI Ins. Co. v. Acclaim Resource Partners, LLC,  2020 IL App (4th) 190757-U</vt:lpstr>
      <vt:lpstr>General Casualty Co. of Wisconsin v. Burke Engineering Corp.,  2020 IL App (1st) 191648</vt:lpstr>
      <vt:lpstr>3BC Properties v. State Farm Fire &amp; Casualty Co.,  2020 IL App (2nd) 190501 </vt:lpstr>
      <vt:lpstr> Sigler v. Geico,  967 F.3d 658 (7th Cir. 2020) </vt:lpstr>
      <vt:lpstr> Sproull v. State Farm Fire &amp; Casualty Co.,  2020 IL App (5th) 180577 </vt:lpstr>
      <vt:lpstr> Markel International Ins. Co. v. Montgomery, 2020 IL App (1st) 191175  </vt:lpstr>
      <vt:lpstr> Markel International Ins. Co. v. Montgomery, 2020 IL App (1st) 191175  </vt:lpstr>
      <vt:lpstr> Pekin Insurance v. McKeown Classic Homes, 2020 IL App (2d) 190631 </vt:lpstr>
      <vt:lpstr> Grant v. Rancour, 2020 IL App (2d) 190802 </vt:lpstr>
      <vt:lpstr> County of Cook v. USI Insurance Services, 2020 IL App (1st) 181889-U  </vt:lpstr>
      <vt:lpstr> Nine Group II v. Liberty International Underwriters, 2020 IL App (1st) 190320 </vt:lpstr>
      <vt:lpstr> Pekin v. KCJ Consulting, 2020 IL App (4th) 190831-U </vt:lpstr>
      <vt:lpstr> Moruzzi v. CCC Services, Inc., 2020 IL App (2d) 190411 </vt:lpstr>
      <vt:lpstr> Amico v. Allstate Corporation, 2020 IL App (1st) 190421 </vt:lpstr>
      <vt:lpstr> Sylvertooth v. State Farm Mut. Auto. Ins. Co., 2020 IL App (1st) 191128-U </vt:lpstr>
      <vt:lpstr> State Farm Mutual Automobile Insurance Co. v. Osborne,  2020 IL App (5th) 190060 </vt:lpstr>
      <vt:lpstr> West Bend Mutual Ins. Co. v. Krishna Schaumburg Tan. Inc., 2020 IL App (1st) 191834 </vt:lpstr>
      <vt:lpstr> Austin Highlands v. Midwest Insurance Agency,  2020 IL App (1st) 191125 </vt:lpstr>
      <vt:lpstr>Hess v. Estate of Klamm,  2020 IL 124649 </vt:lpstr>
      <vt:lpstr>Certain Underwriters at Lloyd’s London v. Metropolitan Builders, Inc., 2019 IL App (1st) 190517 Owners Insurance Co. v. Precision Painting and Decorating, Inc., 2019 IL App (1st) 190926-U </vt:lpstr>
      <vt:lpstr>JLG Industries v. Tokio Marine Speciality Insurance Co., 2019 IL App (2d) 190341-U </vt:lpstr>
      <vt:lpstr>Phoenix Ins. Co. v. Pelco Structural, LLC, 2019 IL App (1st) 190477-U </vt:lpstr>
      <vt:lpstr>Strowmatt v. Sentry, 2020 IL App (5th) 190537</vt:lpstr>
      <vt:lpstr> Forthcoming decisions of note </vt:lpstr>
      <vt:lpstr>Forthcoming decisions of note</vt:lpstr>
      <vt:lpstr>PowerPoint Presentation</vt:lpstr>
    </vt:vector>
  </TitlesOfParts>
  <Company>CCN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Carlos Rodriguez</dc:creator>
  <cp:lastModifiedBy>Eckler, Donald P.</cp:lastModifiedBy>
  <cp:revision>99</cp:revision>
  <dcterms:created xsi:type="dcterms:W3CDTF">2011-05-12T19:46:00Z</dcterms:created>
  <dcterms:modified xsi:type="dcterms:W3CDTF">2020-11-05T08:12:47Z</dcterms:modified>
</cp:coreProperties>
</file>