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0" r:id="rId4"/>
    <p:sldId id="269" r:id="rId5"/>
    <p:sldId id="266" r:id="rId6"/>
    <p:sldId id="263" r:id="rId7"/>
    <p:sldId id="264" r:id="rId8"/>
    <p:sldId id="265" r:id="rId9"/>
    <p:sldId id="267" r:id="rId10"/>
    <p:sldId id="268"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B49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95078" autoAdjust="0"/>
  </p:normalViewPr>
  <p:slideViewPr>
    <p:cSldViewPr snapToGrid="0">
      <p:cViewPr varScale="1">
        <p:scale>
          <a:sx n="105" d="100"/>
          <a:sy n="105" d="100"/>
        </p:scale>
        <p:origin x="768" y="96"/>
      </p:cViewPr>
      <p:guideLst/>
    </p:cSldViewPr>
  </p:slideViewPr>
  <p:outlineViewPr>
    <p:cViewPr>
      <p:scale>
        <a:sx n="33" d="100"/>
        <a:sy n="33" d="100"/>
      </p:scale>
      <p:origin x="0" y="-56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A5632-12E3-4090-B4BB-46154F660F2C}" type="datetimeFigureOut">
              <a:rPr lang="en-US" smtClean="0"/>
              <a:t>10/7/2020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2BC04-BD5D-4700-AAAF-9E813B6FEBEC}" type="slidenum">
              <a:rPr lang="en-US" smtClean="0"/>
              <a:t>‹#›</a:t>
            </a:fld>
            <a:endParaRPr lang="en-US" dirty="0"/>
          </a:p>
        </p:txBody>
      </p:sp>
    </p:spTree>
    <p:extLst>
      <p:ext uri="{BB962C8B-B14F-4D97-AF65-F5344CB8AC3E}">
        <p14:creationId xmlns:p14="http://schemas.microsoft.com/office/powerpoint/2010/main" val="2454520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0F55-24E1-482C-8EFC-11024B3B5DE9}"/>
              </a:ext>
            </a:extLst>
          </p:cNvPr>
          <p:cNvSpPr>
            <a:spLocks noGrp="1"/>
          </p:cNvSpPr>
          <p:nvPr userDrawn="1">
            <p:ph type="ctrTitle" hasCustomPrompt="1"/>
          </p:nvPr>
        </p:nvSpPr>
        <p:spPr>
          <a:xfrm>
            <a:off x="-1" y="3053489"/>
            <a:ext cx="12192000" cy="1123729"/>
          </a:xfrm>
        </p:spPr>
        <p:txBody>
          <a:bodyPr anchor="b"/>
          <a:lstStyle>
            <a:lvl1pPr algn="ctr">
              <a:defRPr sz="6000">
                <a:solidFill>
                  <a:srgbClr val="002060"/>
                </a:solidFill>
                <a:latin typeface="Arial" panose="020B0604020202020204" pitchFamily="34" charset="0"/>
                <a:cs typeface="Arial" panose="020B0604020202020204" pitchFamily="34" charset="0"/>
              </a:defRPr>
            </a:lvl1pPr>
          </a:lstStyle>
          <a:p>
            <a:r>
              <a:rPr lang="en-US" dirty="0"/>
              <a:t>Click to Add Title</a:t>
            </a:r>
          </a:p>
        </p:txBody>
      </p:sp>
      <p:sp>
        <p:nvSpPr>
          <p:cNvPr id="3" name="Subtitle 2">
            <a:extLst>
              <a:ext uri="{FF2B5EF4-FFF2-40B4-BE49-F238E27FC236}">
                <a16:creationId xmlns:a16="http://schemas.microsoft.com/office/drawing/2014/main" id="{34735134-F02B-421D-B93B-BED0D0553F8B}"/>
              </a:ext>
            </a:extLst>
          </p:cNvPr>
          <p:cNvSpPr>
            <a:spLocks noGrp="1"/>
          </p:cNvSpPr>
          <p:nvPr userDrawn="1">
            <p:ph type="subTitle" idx="1" hasCustomPrompt="1"/>
          </p:nvPr>
        </p:nvSpPr>
        <p:spPr>
          <a:xfrm>
            <a:off x="-245807" y="4525220"/>
            <a:ext cx="12192000" cy="421715"/>
          </a:xfrm>
        </p:spPr>
        <p:txBody>
          <a:bodyPr/>
          <a:lstStyle>
            <a:lvl1pPr marL="0" indent="0" algn="ctr">
              <a:buNone/>
              <a:defRPr sz="2400">
                <a:solidFill>
                  <a:srgbClr val="0020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Picture 5" descr="A close up of a sign&#10;&#10;Description automatically generated">
            <a:extLst>
              <a:ext uri="{FF2B5EF4-FFF2-40B4-BE49-F238E27FC236}">
                <a16:creationId xmlns:a16="http://schemas.microsoft.com/office/drawing/2014/main" id="{39D5D2DA-26D2-4803-AAFB-D6C85AC4FE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4993" y="6408434"/>
            <a:ext cx="585778" cy="4138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96D07F0D-8DAF-48F5-AD14-1965AAED08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923" y="6440129"/>
            <a:ext cx="888704" cy="3295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56D817E6-A6A8-4E2B-A953-E92B0C758C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1648" y="6447326"/>
            <a:ext cx="888703" cy="336069"/>
          </a:xfrm>
          <a:prstGeom prst="rect">
            <a:avLst/>
          </a:prstGeom>
        </p:spPr>
      </p:pic>
      <p:sp>
        <p:nvSpPr>
          <p:cNvPr id="18" name="TextBox 17">
            <a:extLst>
              <a:ext uri="{FF2B5EF4-FFF2-40B4-BE49-F238E27FC236}">
                <a16:creationId xmlns:a16="http://schemas.microsoft.com/office/drawing/2014/main" id="{DC2B6470-85CC-4813-A831-14044001A525}"/>
              </a:ext>
            </a:extLst>
          </p:cNvPr>
          <p:cNvSpPr txBox="1"/>
          <p:nvPr userDrawn="1"/>
        </p:nvSpPr>
        <p:spPr>
          <a:xfrm>
            <a:off x="2089355" y="147567"/>
            <a:ext cx="8013290" cy="1569660"/>
          </a:xfrm>
          <a:prstGeom prst="rect">
            <a:avLst/>
          </a:prstGeom>
          <a:noFill/>
        </p:spPr>
        <p:txBody>
          <a:bodyPr wrap="square" rtlCol="0">
            <a:spAutoFit/>
          </a:bodyPr>
          <a:lstStyle/>
          <a:p>
            <a:pPr algn="ctr"/>
            <a:r>
              <a:rPr lang="en-US" sz="2400" cap="small" baseline="0" dirty="0">
                <a:solidFill>
                  <a:srgbClr val="002060"/>
                </a:solidFill>
                <a:latin typeface="Arial" panose="020B0604020202020204" pitchFamily="34" charset="0"/>
                <a:cs typeface="Arial" panose="020B0604020202020204" pitchFamily="34" charset="0"/>
              </a:rPr>
              <a:t>North Central Region</a:t>
            </a:r>
          </a:p>
          <a:p>
            <a:pPr algn="ctr"/>
            <a:r>
              <a:rPr lang="en-US" sz="7200" b="1" cap="small" baseline="0" dirty="0">
                <a:solidFill>
                  <a:srgbClr val="002060"/>
                </a:solidFill>
                <a:latin typeface="Arial" panose="020B0604020202020204" pitchFamily="34" charset="0"/>
                <a:cs typeface="Arial" panose="020B0604020202020204" pitchFamily="34" charset="0"/>
              </a:rPr>
              <a:t>TRIAL ACADEMY</a:t>
            </a:r>
          </a:p>
        </p:txBody>
      </p:sp>
      <p:cxnSp>
        <p:nvCxnSpPr>
          <p:cNvPr id="34" name="Straight Connector 33">
            <a:extLst>
              <a:ext uri="{FF2B5EF4-FFF2-40B4-BE49-F238E27FC236}">
                <a16:creationId xmlns:a16="http://schemas.microsoft.com/office/drawing/2014/main" id="{885B0FE8-2A8A-4323-950E-30D2AA36DE60}"/>
              </a:ext>
            </a:extLst>
          </p:cNvPr>
          <p:cNvCxnSpPr>
            <a:cxnSpLocks/>
          </p:cNvCxnSpPr>
          <p:nvPr userDrawn="1"/>
        </p:nvCxnSpPr>
        <p:spPr>
          <a:xfrm>
            <a:off x="2366043" y="387445"/>
            <a:ext cx="1809136" cy="10762"/>
          </a:xfrm>
          <a:prstGeom prst="line">
            <a:avLst/>
          </a:prstGeom>
          <a:ln w="107950">
            <a:solidFill>
              <a:srgbClr val="B49B0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12CF48-CE1B-4C9A-8AF2-F2ED08CF1443}"/>
              </a:ext>
            </a:extLst>
          </p:cNvPr>
          <p:cNvCxnSpPr>
            <a:cxnSpLocks/>
          </p:cNvCxnSpPr>
          <p:nvPr userDrawn="1"/>
        </p:nvCxnSpPr>
        <p:spPr>
          <a:xfrm>
            <a:off x="8016822" y="417871"/>
            <a:ext cx="1809136" cy="10762"/>
          </a:xfrm>
          <a:prstGeom prst="line">
            <a:avLst/>
          </a:prstGeom>
          <a:ln w="107950">
            <a:solidFill>
              <a:srgbClr val="B49B0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194838A-BEDA-4135-96EC-27905D60D43B}"/>
              </a:ext>
            </a:extLst>
          </p:cNvPr>
          <p:cNvCxnSpPr>
            <a:cxnSpLocks/>
          </p:cNvCxnSpPr>
          <p:nvPr userDrawn="1"/>
        </p:nvCxnSpPr>
        <p:spPr>
          <a:xfrm>
            <a:off x="0" y="6327059"/>
            <a:ext cx="12221110"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44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22C40E-60C7-468D-B960-96CB8D570FBE}"/>
              </a:ext>
            </a:extLst>
          </p:cNvPr>
          <p:cNvSpPr/>
          <p:nvPr userDrawn="1"/>
        </p:nvSpPr>
        <p:spPr>
          <a:xfrm>
            <a:off x="0" y="11570"/>
            <a:ext cx="12192000" cy="62177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B14F210A-ECF2-4DE3-9910-F3567D43ABEE}"/>
              </a:ext>
            </a:extLst>
          </p:cNvPr>
          <p:cNvSpPr>
            <a:spLocks noGrp="1"/>
          </p:cNvSpPr>
          <p:nvPr>
            <p:ph type="title" hasCustomPrompt="1"/>
          </p:nvPr>
        </p:nvSpPr>
        <p:spPr>
          <a:xfrm>
            <a:off x="0" y="182193"/>
            <a:ext cx="12192000" cy="1362456"/>
          </a:xfrm>
        </p:spPr>
        <p:txBody>
          <a:bodyPr anchor="b">
            <a:normAutofit/>
          </a:bodyPr>
          <a:lstStyle>
            <a:lvl1pPr algn="ctr">
              <a:lnSpc>
                <a:spcPts val="4000"/>
              </a:lnSpc>
              <a:defRPr sz="5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9509F5A4-F933-4485-8075-369DE32B4EDB}"/>
              </a:ext>
            </a:extLst>
          </p:cNvPr>
          <p:cNvSpPr>
            <a:spLocks noGrp="1"/>
          </p:cNvSpPr>
          <p:nvPr>
            <p:ph type="subTitle" idx="1" hasCustomPrompt="1"/>
          </p:nvPr>
        </p:nvSpPr>
        <p:spPr>
          <a:xfrm>
            <a:off x="1" y="1851021"/>
            <a:ext cx="12191999" cy="1499616"/>
          </a:xfrm>
        </p:spPr>
        <p:txBody>
          <a:bodyPr/>
          <a:lstStyle>
            <a:lvl1pPr marL="0" indent="0" algn="ctr">
              <a:lnSpc>
                <a:spcPts val="3600"/>
              </a:lnSpc>
              <a:spcBef>
                <a:spcPts val="0"/>
              </a:spcBef>
              <a:buNone/>
              <a:defRPr baseline="0">
                <a:solidFill>
                  <a:srgbClr val="C8C8CA"/>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A close up of a sign&#10;&#10;Description automatically generated">
            <a:extLst>
              <a:ext uri="{FF2B5EF4-FFF2-40B4-BE49-F238E27FC236}">
                <a16:creationId xmlns:a16="http://schemas.microsoft.com/office/drawing/2014/main" id="{0F6A7397-DDE7-4FB9-B58D-E6F8ABE939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0164" y="6366280"/>
            <a:ext cx="585778" cy="413852"/>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8CF7E3E-4809-4F73-9FC2-8BE17A40CC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5425" y="6408434"/>
            <a:ext cx="888704" cy="32954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14EBF3E-E860-4C32-BA2E-4754556D5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6332" y="6392876"/>
            <a:ext cx="888703" cy="336069"/>
          </a:xfrm>
          <a:prstGeom prst="rect">
            <a:avLst/>
          </a:prstGeom>
        </p:spPr>
      </p:pic>
      <p:cxnSp>
        <p:nvCxnSpPr>
          <p:cNvPr id="10" name="Straight Connector 9">
            <a:extLst>
              <a:ext uri="{FF2B5EF4-FFF2-40B4-BE49-F238E27FC236}">
                <a16:creationId xmlns:a16="http://schemas.microsoft.com/office/drawing/2014/main" id="{0C6E32D8-44F8-44B6-82A9-C4FF8892336D}"/>
              </a:ext>
            </a:extLst>
          </p:cNvPr>
          <p:cNvCxnSpPr>
            <a:cxnSpLocks/>
          </p:cNvCxnSpPr>
          <p:nvPr userDrawn="1"/>
        </p:nvCxnSpPr>
        <p:spPr>
          <a:xfrm>
            <a:off x="0" y="6229340"/>
            <a:ext cx="12221110" cy="0"/>
          </a:xfrm>
          <a:prstGeom prst="line">
            <a:avLst/>
          </a:prstGeom>
          <a:ln w="44450">
            <a:solidFill>
              <a:srgbClr val="B49B0A"/>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F6A3F17-5112-4392-8E50-42835731A8DB}"/>
              </a:ext>
            </a:extLst>
          </p:cNvPr>
          <p:cNvSpPr txBox="1"/>
          <p:nvPr userDrawn="1"/>
        </p:nvSpPr>
        <p:spPr>
          <a:xfrm>
            <a:off x="-373626" y="6261654"/>
            <a:ext cx="2787445" cy="584775"/>
          </a:xfrm>
          <a:prstGeom prst="rect">
            <a:avLst/>
          </a:prstGeom>
          <a:noFill/>
        </p:spPr>
        <p:txBody>
          <a:bodyPr wrap="square" rtlCol="0">
            <a:spAutoFit/>
          </a:bodyPr>
          <a:lstStyle/>
          <a:p>
            <a:pPr algn="ctr"/>
            <a:r>
              <a:rPr lang="en-US" sz="1100" cap="small" baseline="0" dirty="0">
                <a:solidFill>
                  <a:srgbClr val="002060"/>
                </a:solidFill>
              </a:rPr>
              <a:t>North Central Region</a:t>
            </a:r>
          </a:p>
          <a:p>
            <a:pPr algn="ctr"/>
            <a:r>
              <a:rPr lang="en-US" sz="2000" b="1" dirty="0">
                <a:solidFill>
                  <a:srgbClr val="002060"/>
                </a:solidFill>
              </a:rPr>
              <a:t>TRIAL ACADEMY</a:t>
            </a:r>
          </a:p>
        </p:txBody>
      </p:sp>
    </p:spTree>
    <p:extLst>
      <p:ext uri="{BB962C8B-B14F-4D97-AF65-F5344CB8AC3E}">
        <p14:creationId xmlns:p14="http://schemas.microsoft.com/office/powerpoint/2010/main" val="80193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27EC10-8AC0-4544-8D4C-947964764D7A}"/>
              </a:ext>
            </a:extLst>
          </p:cNvPr>
          <p:cNvSpPr/>
          <p:nvPr userDrawn="1"/>
        </p:nvSpPr>
        <p:spPr>
          <a:xfrm>
            <a:off x="0" y="6437132"/>
            <a:ext cx="12192000" cy="72457"/>
          </a:xfrm>
          <a:prstGeom prst="rect">
            <a:avLst/>
          </a:prstGeom>
          <a:solidFill>
            <a:srgbClr val="B79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39E2E5D-68D0-42C3-A65B-CD6835A07308}"/>
              </a:ext>
            </a:extLst>
          </p:cNvPr>
          <p:cNvSpPr txBox="1"/>
          <p:nvPr userDrawn="1"/>
        </p:nvSpPr>
        <p:spPr>
          <a:xfrm>
            <a:off x="0" y="6509589"/>
            <a:ext cx="12192000" cy="369332"/>
          </a:xfrm>
          <a:prstGeom prst="rect">
            <a:avLst/>
          </a:prstGeom>
          <a:solidFill>
            <a:srgbClr val="002060"/>
          </a:solidFill>
        </p:spPr>
        <p:txBody>
          <a:bodyPr wrap="square" rtlCol="0">
            <a:spAutoFit/>
          </a:bodyPr>
          <a:lstStyle/>
          <a:p>
            <a:pPr algn="r"/>
            <a:r>
              <a:rPr lang="en-US" i="1" dirty="0">
                <a:solidFill>
                  <a:schemeClr val="bg1"/>
                </a:solidFill>
                <a:latin typeface="Times New Roman" panose="02020603050405020304" pitchFamily="18" charset="0"/>
                <a:cs typeface="Times New Roman" panose="02020603050405020304" pitchFamily="18" charset="0"/>
              </a:rPr>
              <a:t>North Central Region Trial Academy</a:t>
            </a:r>
          </a:p>
        </p:txBody>
      </p:sp>
      <p:sp>
        <p:nvSpPr>
          <p:cNvPr id="9" name="Rectangle 8">
            <a:extLst>
              <a:ext uri="{FF2B5EF4-FFF2-40B4-BE49-F238E27FC236}">
                <a16:creationId xmlns:a16="http://schemas.microsoft.com/office/drawing/2014/main" id="{E2B986D6-4431-4FF1-B801-18152D953FBA}"/>
              </a:ext>
            </a:extLst>
          </p:cNvPr>
          <p:cNvSpPr/>
          <p:nvPr userDrawn="1"/>
        </p:nvSpPr>
        <p:spPr>
          <a:xfrm>
            <a:off x="0" y="450054"/>
            <a:ext cx="12192000" cy="72457"/>
          </a:xfrm>
          <a:prstGeom prst="rect">
            <a:avLst/>
          </a:prstGeom>
          <a:solidFill>
            <a:srgbClr val="B79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9C4EB94D-FA64-4C62-85F9-96C4E8D4B31B}"/>
              </a:ext>
            </a:extLst>
          </p:cNvPr>
          <p:cNvSpPr>
            <a:spLocks noGrp="1"/>
          </p:cNvSpPr>
          <p:nvPr>
            <p:ph idx="1" hasCustomPrompt="1"/>
          </p:nvPr>
        </p:nvSpPr>
        <p:spPr>
          <a:xfrm>
            <a:off x="600074" y="1310754"/>
            <a:ext cx="10956050" cy="4866209"/>
          </a:xfrm>
        </p:spPr>
        <p:txBody>
          <a:bodyPr>
            <a:normAutofit/>
          </a:bodyPr>
          <a:lstStyle>
            <a:lvl1pPr marL="457200" indent="-457200">
              <a:buClr>
                <a:srgbClr val="B49B0A"/>
              </a:buClr>
              <a:buFont typeface="Arial" panose="020B0604020202020204" pitchFamily="34" charset="0"/>
              <a:buChar char="•"/>
              <a:defRPr sz="2800">
                <a:solidFill>
                  <a:schemeClr val="tx1"/>
                </a:solidFill>
              </a:defRPr>
            </a:lvl1pPr>
            <a:lvl2pPr marL="457200" indent="0">
              <a:buNone/>
              <a:defRPr>
                <a:solidFill>
                  <a:schemeClr val="tx1"/>
                </a:solidFill>
              </a:defRPr>
            </a:lvl2pPr>
          </a:lstStyle>
          <a:p>
            <a:pPr lvl="0"/>
            <a:r>
              <a:rPr lang="en-US" dirty="0"/>
              <a:t>Click to Add Text</a:t>
            </a:r>
          </a:p>
        </p:txBody>
      </p:sp>
      <p:sp>
        <p:nvSpPr>
          <p:cNvPr id="18" name="Text Placeholder 2">
            <a:extLst>
              <a:ext uri="{FF2B5EF4-FFF2-40B4-BE49-F238E27FC236}">
                <a16:creationId xmlns:a16="http://schemas.microsoft.com/office/drawing/2014/main" id="{0DE38437-79C2-4F35-8FF1-1839808D0DC4}"/>
              </a:ext>
            </a:extLst>
          </p:cNvPr>
          <p:cNvSpPr>
            <a:spLocks noGrp="1"/>
          </p:cNvSpPr>
          <p:nvPr>
            <p:ph type="body" sz="quarter" idx="14" hasCustomPrompt="1"/>
          </p:nvPr>
        </p:nvSpPr>
        <p:spPr>
          <a:xfrm>
            <a:off x="0" y="80722"/>
            <a:ext cx="12192000" cy="235746"/>
          </a:xfrm>
        </p:spPr>
        <p:txBody>
          <a:bodyPr>
            <a:noAutofit/>
          </a:bodyPr>
          <a:lstStyle>
            <a:lvl1pPr marL="0" indent="0">
              <a:lnSpc>
                <a:spcPts val="1800"/>
              </a:lnSpc>
              <a:spcBef>
                <a:spcPts val="0"/>
              </a:spcBef>
              <a:buNone/>
              <a:defRPr sz="2400" b="1" i="0" baseline="0">
                <a:solidFill>
                  <a:srgbClr val="002060"/>
                </a:solidFill>
                <a:latin typeface="+mn-lt"/>
                <a:ea typeface="Segoe UI" pitchFamily="34" charset="0"/>
                <a:cs typeface="Segoe UI" pitchFamily="34" charset="0"/>
              </a:defRPr>
            </a:lvl1pPr>
          </a:lstStyle>
          <a:p>
            <a:pPr lvl="0"/>
            <a:r>
              <a:rPr lang="en-US" dirty="0"/>
              <a:t>Click to Add Text</a:t>
            </a:r>
          </a:p>
        </p:txBody>
      </p:sp>
      <p:sp>
        <p:nvSpPr>
          <p:cNvPr id="19" name="Text Placeholder 5">
            <a:extLst>
              <a:ext uri="{FF2B5EF4-FFF2-40B4-BE49-F238E27FC236}">
                <a16:creationId xmlns:a16="http://schemas.microsoft.com/office/drawing/2014/main" id="{33BEA652-5E0F-4839-9051-0A94961ABC67}"/>
              </a:ext>
            </a:extLst>
          </p:cNvPr>
          <p:cNvSpPr>
            <a:spLocks noGrp="1"/>
          </p:cNvSpPr>
          <p:nvPr>
            <p:ph type="body" sz="quarter" idx="15" hasCustomPrompt="1"/>
          </p:nvPr>
        </p:nvSpPr>
        <p:spPr>
          <a:xfrm>
            <a:off x="600074" y="677967"/>
            <a:ext cx="10956050" cy="384048"/>
          </a:xfrm>
        </p:spPr>
        <p:txBody>
          <a:bodyPr/>
          <a:lstStyle>
            <a:lvl1pPr marL="0" indent="0">
              <a:buNone/>
              <a:defRPr b="1">
                <a:solidFill>
                  <a:srgbClr val="002060"/>
                </a:solidFill>
              </a:defRPr>
            </a:lvl1pPr>
          </a:lstStyle>
          <a:p>
            <a:pPr lvl="0"/>
            <a:r>
              <a:rPr lang="en-US" dirty="0"/>
              <a:t>Subhead or graphic caption</a:t>
            </a:r>
          </a:p>
        </p:txBody>
      </p:sp>
    </p:spTree>
    <p:extLst>
      <p:ext uri="{BB962C8B-B14F-4D97-AF65-F5344CB8AC3E}">
        <p14:creationId xmlns:p14="http://schemas.microsoft.com/office/powerpoint/2010/main" val="394250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n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D2351D-9405-4DC6-AC90-BF100BCBAF4D}"/>
              </a:ext>
            </a:extLst>
          </p:cNvPr>
          <p:cNvSpPr>
            <a:spLocks noGrp="1"/>
          </p:cNvSpPr>
          <p:nvPr>
            <p:ph sz="half" idx="1" hasCustomPrompt="1"/>
          </p:nvPr>
        </p:nvSpPr>
        <p:spPr>
          <a:xfrm>
            <a:off x="600074" y="1433864"/>
            <a:ext cx="5419726" cy="4743099"/>
          </a:xfrm>
        </p:spPr>
        <p:txBody>
          <a:bodyPr/>
          <a:lstStyle>
            <a:lvl1pPr>
              <a:buClr>
                <a:srgbClr val="B49B0A"/>
              </a:buClr>
              <a:defRPr/>
            </a:lvl1pPr>
            <a:lvl2pPr>
              <a:buClr>
                <a:srgbClr val="B49B0A"/>
              </a:buClr>
              <a:defRPr/>
            </a:lvl2pPr>
            <a:lvl3pPr>
              <a:buClr>
                <a:srgbClr val="B49B0A"/>
              </a:buClr>
              <a:defRPr/>
            </a:lvl3pPr>
            <a:lvl4pPr>
              <a:buClr>
                <a:srgbClr val="B49B0A"/>
              </a:buClr>
              <a:defRPr/>
            </a:lvl4pPr>
            <a:lvl5pPr>
              <a:buClr>
                <a:srgbClr val="B49B0A"/>
              </a:buCl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F600B3E-66CE-4801-81C9-EEF65AF438E4}"/>
              </a:ext>
            </a:extLst>
          </p:cNvPr>
          <p:cNvSpPr>
            <a:spLocks noGrp="1"/>
          </p:cNvSpPr>
          <p:nvPr>
            <p:ph sz="half" idx="2" hasCustomPrompt="1"/>
          </p:nvPr>
        </p:nvSpPr>
        <p:spPr>
          <a:xfrm>
            <a:off x="6172200" y="1433864"/>
            <a:ext cx="5399690" cy="4743099"/>
          </a:xfrm>
        </p:spPr>
        <p:txBody>
          <a:bodyPr/>
          <a:lstStyle>
            <a:lvl1pPr>
              <a:buClr>
                <a:srgbClr val="B49B0A"/>
              </a:buClr>
              <a:defRPr/>
            </a:lvl1pPr>
            <a:lvl2pPr>
              <a:buClr>
                <a:srgbClr val="B49B0A"/>
              </a:buClr>
              <a:defRPr/>
            </a:lvl2pPr>
            <a:lvl3pPr>
              <a:buClr>
                <a:srgbClr val="B49B0A"/>
              </a:buClr>
              <a:defRPr/>
            </a:lvl3pPr>
            <a:lvl4pPr>
              <a:buClr>
                <a:srgbClr val="B49B0A"/>
              </a:buClr>
              <a:defRPr/>
            </a:lvl4pPr>
            <a:lvl5pPr>
              <a:buClr>
                <a:srgbClr val="B49B0A"/>
              </a:buCl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429FEFBB-B2A5-4BB7-B3DE-DC0C72A8B15B}"/>
              </a:ext>
            </a:extLst>
          </p:cNvPr>
          <p:cNvSpPr/>
          <p:nvPr userDrawn="1"/>
        </p:nvSpPr>
        <p:spPr>
          <a:xfrm>
            <a:off x="0" y="450054"/>
            <a:ext cx="12192000" cy="72457"/>
          </a:xfrm>
          <a:prstGeom prst="rect">
            <a:avLst/>
          </a:prstGeom>
          <a:solidFill>
            <a:srgbClr val="B79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F35EEFA-EFA3-45E9-8A0E-F3EAFBFAD62C}"/>
              </a:ext>
            </a:extLst>
          </p:cNvPr>
          <p:cNvSpPr/>
          <p:nvPr userDrawn="1"/>
        </p:nvSpPr>
        <p:spPr>
          <a:xfrm>
            <a:off x="0" y="6417959"/>
            <a:ext cx="12192000" cy="72457"/>
          </a:xfrm>
          <a:prstGeom prst="rect">
            <a:avLst/>
          </a:prstGeom>
          <a:solidFill>
            <a:srgbClr val="B79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73E432-2E15-4446-B795-2CD4A55A57D2}"/>
              </a:ext>
            </a:extLst>
          </p:cNvPr>
          <p:cNvSpPr txBox="1"/>
          <p:nvPr userDrawn="1"/>
        </p:nvSpPr>
        <p:spPr>
          <a:xfrm>
            <a:off x="0" y="6490416"/>
            <a:ext cx="12192000" cy="369332"/>
          </a:xfrm>
          <a:prstGeom prst="rect">
            <a:avLst/>
          </a:prstGeom>
          <a:solidFill>
            <a:srgbClr val="002060"/>
          </a:solidFill>
        </p:spPr>
        <p:txBody>
          <a:bodyPr wrap="square" rtlCol="0">
            <a:spAutoFit/>
          </a:bodyPr>
          <a:lstStyle/>
          <a:p>
            <a:pPr algn="r"/>
            <a:r>
              <a:rPr lang="en-US" i="1" dirty="0">
                <a:solidFill>
                  <a:schemeClr val="bg1"/>
                </a:solidFill>
                <a:latin typeface="Times New Roman" panose="02020603050405020304" pitchFamily="18" charset="0"/>
                <a:cs typeface="Times New Roman" panose="02020603050405020304" pitchFamily="18" charset="0"/>
              </a:rPr>
              <a:t>North Central Region Trial Academy</a:t>
            </a:r>
          </a:p>
        </p:txBody>
      </p:sp>
      <p:sp>
        <p:nvSpPr>
          <p:cNvPr id="15" name="Text Placeholder 2">
            <a:extLst>
              <a:ext uri="{FF2B5EF4-FFF2-40B4-BE49-F238E27FC236}">
                <a16:creationId xmlns:a16="http://schemas.microsoft.com/office/drawing/2014/main" id="{09755907-47CD-439A-B873-CE707A1EF67D}"/>
              </a:ext>
            </a:extLst>
          </p:cNvPr>
          <p:cNvSpPr>
            <a:spLocks noGrp="1"/>
          </p:cNvSpPr>
          <p:nvPr userDrawn="1">
            <p:ph type="body" sz="quarter" idx="14" hasCustomPrompt="1"/>
          </p:nvPr>
        </p:nvSpPr>
        <p:spPr>
          <a:xfrm>
            <a:off x="0" y="116305"/>
            <a:ext cx="12192000" cy="235746"/>
          </a:xfrm>
        </p:spPr>
        <p:txBody>
          <a:bodyPr>
            <a:noAutofit/>
          </a:bodyPr>
          <a:lstStyle>
            <a:lvl1pPr marL="0" indent="0">
              <a:lnSpc>
                <a:spcPts val="1800"/>
              </a:lnSpc>
              <a:spcBef>
                <a:spcPts val="0"/>
              </a:spcBef>
              <a:buNone/>
              <a:defRPr sz="2400" b="1" i="0" baseline="0">
                <a:solidFill>
                  <a:srgbClr val="002060"/>
                </a:solidFill>
                <a:latin typeface="+mn-lt"/>
                <a:ea typeface="Segoe UI" pitchFamily="34" charset="0"/>
                <a:cs typeface="Segoe UI" pitchFamily="34" charset="0"/>
              </a:defRPr>
            </a:lvl1pPr>
          </a:lstStyle>
          <a:p>
            <a:pPr lvl="0"/>
            <a:r>
              <a:rPr lang="en-US" dirty="0"/>
              <a:t>Click to Add Text</a:t>
            </a:r>
          </a:p>
        </p:txBody>
      </p:sp>
      <p:sp>
        <p:nvSpPr>
          <p:cNvPr id="16" name="Text Placeholder 5">
            <a:extLst>
              <a:ext uri="{FF2B5EF4-FFF2-40B4-BE49-F238E27FC236}">
                <a16:creationId xmlns:a16="http://schemas.microsoft.com/office/drawing/2014/main" id="{2F2D2E53-96F2-4DC3-A44F-B531DE9DDF37}"/>
              </a:ext>
            </a:extLst>
          </p:cNvPr>
          <p:cNvSpPr>
            <a:spLocks noGrp="1"/>
          </p:cNvSpPr>
          <p:nvPr userDrawn="1">
            <p:ph type="body" sz="quarter" idx="15" hasCustomPrompt="1"/>
          </p:nvPr>
        </p:nvSpPr>
        <p:spPr>
          <a:xfrm>
            <a:off x="600074" y="677967"/>
            <a:ext cx="10956050" cy="384048"/>
          </a:xfrm>
        </p:spPr>
        <p:txBody>
          <a:bodyPr/>
          <a:lstStyle>
            <a:lvl1pPr marL="0" indent="0">
              <a:buNone/>
              <a:defRPr b="1">
                <a:solidFill>
                  <a:srgbClr val="002060"/>
                </a:solidFill>
              </a:defRPr>
            </a:lvl1pPr>
          </a:lstStyle>
          <a:p>
            <a:pPr lvl="0"/>
            <a:r>
              <a:rPr lang="en-US" dirty="0"/>
              <a:t>Subhead or graphic caption</a:t>
            </a:r>
          </a:p>
        </p:txBody>
      </p:sp>
    </p:spTree>
    <p:extLst>
      <p:ext uri="{BB962C8B-B14F-4D97-AF65-F5344CB8AC3E}">
        <p14:creationId xmlns:p14="http://schemas.microsoft.com/office/powerpoint/2010/main" val="926629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lue Background">
    <p:bg>
      <p:bgPr>
        <a:solidFill>
          <a:srgbClr val="00206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C4256567-B5B7-47E9-97FC-0164A0E19AC6}"/>
              </a:ext>
            </a:extLst>
          </p:cNvPr>
          <p:cNvSpPr>
            <a:spLocks noGrp="1"/>
          </p:cNvSpPr>
          <p:nvPr>
            <p:ph type="body" sz="quarter" idx="14" hasCustomPrompt="1"/>
          </p:nvPr>
        </p:nvSpPr>
        <p:spPr>
          <a:xfrm>
            <a:off x="0" y="80722"/>
            <a:ext cx="12192000" cy="235746"/>
          </a:xfrm>
        </p:spPr>
        <p:txBody>
          <a:bodyPr>
            <a:noAutofit/>
          </a:bodyPr>
          <a:lstStyle>
            <a:lvl1pPr marL="0" indent="0">
              <a:lnSpc>
                <a:spcPts val="1800"/>
              </a:lnSpc>
              <a:spcBef>
                <a:spcPts val="0"/>
              </a:spcBef>
              <a:buNone/>
              <a:defRPr sz="2400" b="1" i="0" baseline="0">
                <a:solidFill>
                  <a:srgbClr val="B49B0A"/>
                </a:solidFill>
                <a:latin typeface="+mn-lt"/>
                <a:ea typeface="Segoe UI" pitchFamily="34" charset="0"/>
                <a:cs typeface="Segoe UI" pitchFamily="34" charset="0"/>
              </a:defRPr>
            </a:lvl1pPr>
          </a:lstStyle>
          <a:p>
            <a:pPr lvl="0"/>
            <a:r>
              <a:rPr lang="en-US" dirty="0"/>
              <a:t>Click to Add Text</a:t>
            </a:r>
          </a:p>
        </p:txBody>
      </p:sp>
      <p:sp>
        <p:nvSpPr>
          <p:cNvPr id="7" name="Text Placeholder 5">
            <a:extLst>
              <a:ext uri="{FF2B5EF4-FFF2-40B4-BE49-F238E27FC236}">
                <a16:creationId xmlns:a16="http://schemas.microsoft.com/office/drawing/2014/main" id="{F07A8E9E-1BE8-461F-8C08-ABA64635D240}"/>
              </a:ext>
            </a:extLst>
          </p:cNvPr>
          <p:cNvSpPr>
            <a:spLocks noGrp="1"/>
          </p:cNvSpPr>
          <p:nvPr>
            <p:ph type="body" sz="quarter" idx="15" hasCustomPrompt="1"/>
          </p:nvPr>
        </p:nvSpPr>
        <p:spPr>
          <a:xfrm>
            <a:off x="600074" y="677967"/>
            <a:ext cx="10956050" cy="384048"/>
          </a:xfrm>
        </p:spPr>
        <p:txBody>
          <a:bodyPr/>
          <a:lstStyle>
            <a:lvl1pPr marL="0" indent="0">
              <a:buNone/>
              <a:defRPr b="1">
                <a:solidFill>
                  <a:schemeClr val="bg1"/>
                </a:solidFill>
              </a:defRPr>
            </a:lvl1pPr>
          </a:lstStyle>
          <a:p>
            <a:pPr lvl="0"/>
            <a:r>
              <a:rPr lang="en-US" dirty="0"/>
              <a:t>Subhead or graphic caption</a:t>
            </a:r>
          </a:p>
        </p:txBody>
      </p:sp>
      <p:sp>
        <p:nvSpPr>
          <p:cNvPr id="8" name="Content Placeholder 2">
            <a:extLst>
              <a:ext uri="{FF2B5EF4-FFF2-40B4-BE49-F238E27FC236}">
                <a16:creationId xmlns:a16="http://schemas.microsoft.com/office/drawing/2014/main" id="{C6DCFFA1-47A5-4ABF-9DB9-BCA6B150E0F2}"/>
              </a:ext>
            </a:extLst>
          </p:cNvPr>
          <p:cNvSpPr>
            <a:spLocks noGrp="1"/>
          </p:cNvSpPr>
          <p:nvPr>
            <p:ph idx="1" hasCustomPrompt="1"/>
          </p:nvPr>
        </p:nvSpPr>
        <p:spPr>
          <a:xfrm>
            <a:off x="600074" y="1310754"/>
            <a:ext cx="10956050" cy="4866209"/>
          </a:xfrm>
        </p:spPr>
        <p:txBody>
          <a:bodyPr>
            <a:normAutofit/>
          </a:bodyPr>
          <a:lstStyle>
            <a:lvl1pPr marL="0" indent="0">
              <a:buClr>
                <a:srgbClr val="B49B0A"/>
              </a:buClr>
              <a:buFont typeface="Arial" panose="020B0604020202020204" pitchFamily="34" charset="0"/>
              <a:buNone/>
              <a:defRPr sz="2800">
                <a:solidFill>
                  <a:schemeClr val="bg1"/>
                </a:solidFill>
              </a:defRPr>
            </a:lvl1pPr>
            <a:lvl2pPr marL="457200" indent="0">
              <a:buNone/>
              <a:defRPr>
                <a:solidFill>
                  <a:schemeClr val="tx1"/>
                </a:solidFill>
              </a:defRPr>
            </a:lvl2pPr>
          </a:lstStyle>
          <a:p>
            <a:pPr lvl="0"/>
            <a:r>
              <a:rPr lang="en-US" dirty="0"/>
              <a:t>Click to Add Text</a:t>
            </a:r>
          </a:p>
        </p:txBody>
      </p:sp>
      <p:sp>
        <p:nvSpPr>
          <p:cNvPr id="10" name="Rectangle 9">
            <a:extLst>
              <a:ext uri="{FF2B5EF4-FFF2-40B4-BE49-F238E27FC236}">
                <a16:creationId xmlns:a16="http://schemas.microsoft.com/office/drawing/2014/main" id="{61B3D96E-69B8-4337-9E1B-40790DC95AC0}"/>
              </a:ext>
            </a:extLst>
          </p:cNvPr>
          <p:cNvSpPr/>
          <p:nvPr userDrawn="1"/>
        </p:nvSpPr>
        <p:spPr>
          <a:xfrm>
            <a:off x="0" y="6417959"/>
            <a:ext cx="12192000" cy="72457"/>
          </a:xfrm>
          <a:prstGeom prst="rect">
            <a:avLst/>
          </a:prstGeom>
          <a:solidFill>
            <a:srgbClr val="B79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68B79E1-EECE-4DEE-A987-BA2F6378126B}"/>
              </a:ext>
            </a:extLst>
          </p:cNvPr>
          <p:cNvSpPr txBox="1"/>
          <p:nvPr userDrawn="1"/>
        </p:nvSpPr>
        <p:spPr>
          <a:xfrm>
            <a:off x="0" y="6490416"/>
            <a:ext cx="12192000" cy="369332"/>
          </a:xfrm>
          <a:prstGeom prst="rect">
            <a:avLst/>
          </a:prstGeom>
          <a:solidFill>
            <a:schemeClr val="bg1"/>
          </a:solidFill>
        </p:spPr>
        <p:txBody>
          <a:bodyPr wrap="square" rtlCol="0">
            <a:spAutoFit/>
          </a:bodyPr>
          <a:lstStyle/>
          <a:p>
            <a:pPr algn="r"/>
            <a:r>
              <a:rPr lang="en-US" i="1" dirty="0">
                <a:solidFill>
                  <a:srgbClr val="002060"/>
                </a:solidFill>
                <a:latin typeface="Times New Roman" panose="02020603050405020304" pitchFamily="18" charset="0"/>
                <a:cs typeface="Times New Roman" panose="02020603050405020304" pitchFamily="18" charset="0"/>
              </a:rPr>
              <a:t>North Central Region Trial Academy</a:t>
            </a:r>
          </a:p>
        </p:txBody>
      </p:sp>
    </p:spTree>
    <p:extLst>
      <p:ext uri="{BB962C8B-B14F-4D97-AF65-F5344CB8AC3E}">
        <p14:creationId xmlns:p14="http://schemas.microsoft.com/office/powerpoint/2010/main" val="116512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81A51870-7B05-4DC9-8050-FF90C9A5FD1E}"/>
              </a:ext>
            </a:extLst>
          </p:cNvPr>
          <p:cNvGrpSpPr/>
          <p:nvPr userDrawn="1"/>
        </p:nvGrpSpPr>
        <p:grpSpPr>
          <a:xfrm>
            <a:off x="7464484" y="761044"/>
            <a:ext cx="3962400" cy="3125223"/>
            <a:chOff x="4114800" y="1494504"/>
            <a:chExt cx="3962400" cy="3125223"/>
          </a:xfrm>
        </p:grpSpPr>
        <p:sp>
          <p:nvSpPr>
            <p:cNvPr id="5" name="TextBox 4">
              <a:extLst>
                <a:ext uri="{FF2B5EF4-FFF2-40B4-BE49-F238E27FC236}">
                  <a16:creationId xmlns:a16="http://schemas.microsoft.com/office/drawing/2014/main" id="{E68DE0C7-8E80-41B1-9B70-042683816B97}"/>
                </a:ext>
              </a:extLst>
            </p:cNvPr>
            <p:cNvSpPr txBox="1"/>
            <p:nvPr userDrawn="1"/>
          </p:nvSpPr>
          <p:spPr>
            <a:xfrm>
              <a:off x="4114800" y="2988511"/>
              <a:ext cx="3962400" cy="1631216"/>
            </a:xfrm>
            <a:prstGeom prst="rect">
              <a:avLst/>
            </a:prstGeom>
            <a:noFill/>
          </p:spPr>
          <p:txBody>
            <a:bodyPr wrap="square" rtlCol="0">
              <a:spAutoFit/>
            </a:bodyPr>
            <a:lstStyle/>
            <a:p>
              <a:pPr algn="ctr"/>
              <a:r>
                <a:rPr lang="en-US" sz="2000" b="1" dirty="0">
                  <a:solidFill>
                    <a:srgbClr val="002060"/>
                  </a:solidFill>
                </a:rPr>
                <a:t>Illinois Defense Counsel</a:t>
              </a:r>
            </a:p>
            <a:p>
              <a:pPr algn="ctr"/>
              <a:r>
                <a:rPr lang="en-US" sz="2000" b="0" dirty="0">
                  <a:solidFill>
                    <a:srgbClr val="002060"/>
                  </a:solidFill>
                </a:rPr>
                <a:t>PO Box 588</a:t>
              </a:r>
            </a:p>
            <a:p>
              <a:pPr algn="ctr"/>
              <a:r>
                <a:rPr lang="en-US" sz="2000" b="0" dirty="0">
                  <a:solidFill>
                    <a:srgbClr val="002060"/>
                  </a:solidFill>
                </a:rPr>
                <a:t>Rochester IL 62563-0588</a:t>
              </a:r>
            </a:p>
            <a:p>
              <a:pPr algn="ctr"/>
              <a:r>
                <a:rPr lang="en-US" sz="2000" b="0" dirty="0">
                  <a:solidFill>
                    <a:srgbClr val="002060"/>
                  </a:solidFill>
                </a:rPr>
                <a:t>800-232-0169</a:t>
              </a:r>
            </a:p>
            <a:p>
              <a:pPr algn="ctr"/>
              <a:r>
                <a:rPr lang="en-US" sz="2000" b="0" dirty="0">
                  <a:solidFill>
                    <a:srgbClr val="002060"/>
                  </a:solidFill>
                </a:rPr>
                <a:t>www.IDC.law</a:t>
              </a:r>
            </a:p>
          </p:txBody>
        </p:sp>
        <p:pic>
          <p:nvPicPr>
            <p:cNvPr id="7" name="Picture 6" descr="A picture containing drawing&#10;&#10;Description automatically generated">
              <a:extLst>
                <a:ext uri="{FF2B5EF4-FFF2-40B4-BE49-F238E27FC236}">
                  <a16:creationId xmlns:a16="http://schemas.microsoft.com/office/drawing/2014/main" id="{7E0573C9-B59B-4CFC-9AF6-2F202EF4F1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2070" y="1494504"/>
              <a:ext cx="3347861" cy="1266016"/>
            </a:xfrm>
            <a:prstGeom prst="rect">
              <a:avLst/>
            </a:prstGeom>
          </p:spPr>
        </p:pic>
      </p:grpSp>
      <p:grpSp>
        <p:nvGrpSpPr>
          <p:cNvPr id="17" name="Group 16">
            <a:extLst>
              <a:ext uri="{FF2B5EF4-FFF2-40B4-BE49-F238E27FC236}">
                <a16:creationId xmlns:a16="http://schemas.microsoft.com/office/drawing/2014/main" id="{A26D741B-940B-45A9-ADA7-A078C3B3A30A}"/>
              </a:ext>
            </a:extLst>
          </p:cNvPr>
          <p:cNvGrpSpPr/>
          <p:nvPr userDrawn="1"/>
        </p:nvGrpSpPr>
        <p:grpSpPr>
          <a:xfrm>
            <a:off x="261381" y="678896"/>
            <a:ext cx="4339631" cy="3275976"/>
            <a:chOff x="-251211" y="1343751"/>
            <a:chExt cx="4339631" cy="3275976"/>
          </a:xfrm>
        </p:grpSpPr>
        <p:pic>
          <p:nvPicPr>
            <p:cNvPr id="2" name="Picture 1" descr="A close up of a sign&#10;&#10;Description automatically generated">
              <a:extLst>
                <a:ext uri="{FF2B5EF4-FFF2-40B4-BE49-F238E27FC236}">
                  <a16:creationId xmlns:a16="http://schemas.microsoft.com/office/drawing/2014/main" id="{1A244D25-4635-4874-986E-01312E0CFB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344" y="1343751"/>
              <a:ext cx="2218520" cy="1567384"/>
            </a:xfrm>
            <a:prstGeom prst="rect">
              <a:avLst/>
            </a:prstGeom>
          </p:spPr>
        </p:pic>
        <p:sp>
          <p:nvSpPr>
            <p:cNvPr id="9" name="TextBox 8">
              <a:extLst>
                <a:ext uri="{FF2B5EF4-FFF2-40B4-BE49-F238E27FC236}">
                  <a16:creationId xmlns:a16="http://schemas.microsoft.com/office/drawing/2014/main" id="{33012F65-FFA2-4369-82CD-9D924FB6F9F9}"/>
                </a:ext>
              </a:extLst>
            </p:cNvPr>
            <p:cNvSpPr txBox="1"/>
            <p:nvPr userDrawn="1"/>
          </p:nvSpPr>
          <p:spPr>
            <a:xfrm>
              <a:off x="-251211" y="2988511"/>
              <a:ext cx="4339631" cy="1631216"/>
            </a:xfrm>
            <a:prstGeom prst="rect">
              <a:avLst/>
            </a:prstGeom>
            <a:noFill/>
          </p:spPr>
          <p:txBody>
            <a:bodyPr wrap="square" rtlCol="0">
              <a:spAutoFit/>
            </a:bodyPr>
            <a:lstStyle/>
            <a:p>
              <a:pPr algn="ctr"/>
              <a:r>
                <a:rPr lang="en-US" sz="2000" b="1" dirty="0">
                  <a:solidFill>
                    <a:srgbClr val="002060"/>
                  </a:solidFill>
                </a:rPr>
                <a:t>Defense Trial Counsel of Indiana</a:t>
              </a:r>
            </a:p>
            <a:p>
              <a:pPr algn="ctr"/>
              <a:r>
                <a:rPr lang="en-US" sz="2000" b="0" dirty="0">
                  <a:solidFill>
                    <a:srgbClr val="002060"/>
                  </a:solidFill>
                </a:rPr>
                <a:t>9505 Copley Drive</a:t>
              </a:r>
            </a:p>
            <a:p>
              <a:pPr algn="ctr"/>
              <a:r>
                <a:rPr lang="en-US" sz="2000" b="0" dirty="0">
                  <a:solidFill>
                    <a:srgbClr val="002060"/>
                  </a:solidFill>
                </a:rPr>
                <a:t>Indianapolis, IN 46260</a:t>
              </a:r>
            </a:p>
            <a:p>
              <a:pPr algn="ctr"/>
              <a:r>
                <a:rPr lang="en-US" sz="2000" b="0" dirty="0">
                  <a:solidFill>
                    <a:srgbClr val="002060"/>
                  </a:solidFill>
                </a:rPr>
                <a:t>317-580-1233</a:t>
              </a:r>
              <a:br>
                <a:rPr lang="en-US" sz="2000" b="0" dirty="0">
                  <a:solidFill>
                    <a:srgbClr val="002060"/>
                  </a:solidFill>
                </a:rPr>
              </a:br>
              <a:r>
                <a:rPr lang="en-US" sz="2000" b="0" dirty="0">
                  <a:solidFill>
                    <a:srgbClr val="002060"/>
                  </a:solidFill>
                </a:rPr>
                <a:t>www.DTCI.org</a:t>
              </a:r>
            </a:p>
          </p:txBody>
        </p:sp>
      </p:grpSp>
      <p:grpSp>
        <p:nvGrpSpPr>
          <p:cNvPr id="18" name="Group 17">
            <a:extLst>
              <a:ext uri="{FF2B5EF4-FFF2-40B4-BE49-F238E27FC236}">
                <a16:creationId xmlns:a16="http://schemas.microsoft.com/office/drawing/2014/main" id="{4361A6B1-7F6F-4252-B4F2-17F08DB1B494}"/>
              </a:ext>
            </a:extLst>
          </p:cNvPr>
          <p:cNvGrpSpPr/>
          <p:nvPr userDrawn="1"/>
        </p:nvGrpSpPr>
        <p:grpSpPr>
          <a:xfrm>
            <a:off x="3949454" y="3260758"/>
            <a:ext cx="4293091" cy="3164622"/>
            <a:chOff x="7770168" y="3693378"/>
            <a:chExt cx="4293091" cy="3164622"/>
          </a:xfrm>
        </p:grpSpPr>
        <p:pic>
          <p:nvPicPr>
            <p:cNvPr id="4" name="Picture 3" descr="A picture containing drawing&#10;&#10;Description automatically generated">
              <a:extLst>
                <a:ext uri="{FF2B5EF4-FFF2-40B4-BE49-F238E27FC236}">
                  <a16:creationId xmlns:a16="http://schemas.microsoft.com/office/drawing/2014/main" id="{6FF9CF9F-D9B9-405B-9E1F-AD634B4EF4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03580" y="3693378"/>
              <a:ext cx="3626267" cy="1344675"/>
            </a:xfrm>
            <a:prstGeom prst="rect">
              <a:avLst/>
            </a:prstGeom>
          </p:spPr>
        </p:pic>
        <p:sp>
          <p:nvSpPr>
            <p:cNvPr id="11" name="TextBox 10">
              <a:extLst>
                <a:ext uri="{FF2B5EF4-FFF2-40B4-BE49-F238E27FC236}">
                  <a16:creationId xmlns:a16="http://schemas.microsoft.com/office/drawing/2014/main" id="{D5CBF822-377F-4329-ADED-0713762857A3}"/>
                </a:ext>
              </a:extLst>
            </p:cNvPr>
            <p:cNvSpPr txBox="1"/>
            <p:nvPr userDrawn="1"/>
          </p:nvSpPr>
          <p:spPr>
            <a:xfrm>
              <a:off x="7770168" y="5226784"/>
              <a:ext cx="4293091" cy="1631216"/>
            </a:xfrm>
            <a:prstGeom prst="rect">
              <a:avLst/>
            </a:prstGeom>
            <a:noFill/>
          </p:spPr>
          <p:txBody>
            <a:bodyPr wrap="square" rtlCol="0">
              <a:spAutoFit/>
            </a:bodyPr>
            <a:lstStyle/>
            <a:p>
              <a:pPr algn="ctr"/>
              <a:r>
                <a:rPr lang="en-US" sz="2000" b="1" dirty="0">
                  <a:solidFill>
                    <a:srgbClr val="002060"/>
                  </a:solidFill>
                </a:rPr>
                <a:t>Wisconsin Defense Counsel</a:t>
              </a:r>
            </a:p>
            <a:p>
              <a:pPr algn="ctr"/>
              <a:r>
                <a:rPr lang="en-US" sz="2000" b="0" dirty="0">
                  <a:solidFill>
                    <a:srgbClr val="002060"/>
                  </a:solidFill>
                </a:rPr>
                <a:t>6737 W. Washington St, Ste 4210 </a:t>
              </a:r>
            </a:p>
            <a:p>
              <a:pPr algn="ctr"/>
              <a:r>
                <a:rPr lang="en-US" sz="2000" b="0" dirty="0">
                  <a:solidFill>
                    <a:srgbClr val="002060"/>
                  </a:solidFill>
                </a:rPr>
                <a:t>Milwaukee, WI 53214 </a:t>
              </a:r>
            </a:p>
            <a:p>
              <a:pPr algn="ctr"/>
              <a:r>
                <a:rPr lang="en-US" sz="2000" b="0" dirty="0">
                  <a:solidFill>
                    <a:srgbClr val="002060"/>
                  </a:solidFill>
                </a:rPr>
                <a:t>414-276-1881</a:t>
              </a:r>
            </a:p>
            <a:p>
              <a:pPr algn="ctr"/>
              <a:r>
                <a:rPr lang="en-US" sz="2000" b="0" dirty="0">
                  <a:solidFill>
                    <a:srgbClr val="002060"/>
                  </a:solidFill>
                </a:rPr>
                <a:t>www.wdc-online.org</a:t>
              </a:r>
            </a:p>
          </p:txBody>
        </p:sp>
      </p:grpSp>
    </p:spTree>
    <p:extLst>
      <p:ext uri="{BB962C8B-B14F-4D97-AF65-F5344CB8AC3E}">
        <p14:creationId xmlns:p14="http://schemas.microsoft.com/office/powerpoint/2010/main" val="365452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26C5B1-7E66-40F6-9E37-F1EB700796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044496-FA19-48C2-95DB-CEB0EF8F7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D26652-BF5E-4B1E-9289-B9327498D5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F3126-A7C0-4B47-8F38-C1B1C19BD1B0}" type="datetimeFigureOut">
              <a:rPr lang="en-US" smtClean="0"/>
              <a:t>10/7/2020</a:t>
            </a:fld>
            <a:endParaRPr lang="en-US" dirty="0"/>
          </a:p>
        </p:txBody>
      </p:sp>
      <p:sp>
        <p:nvSpPr>
          <p:cNvPr id="5" name="Footer Placeholder 4">
            <a:extLst>
              <a:ext uri="{FF2B5EF4-FFF2-40B4-BE49-F238E27FC236}">
                <a16:creationId xmlns:a16="http://schemas.microsoft.com/office/drawing/2014/main" id="{C772AA47-E7B3-43F6-A4FA-2A0E5A1CC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F69762-78EC-45C5-B1B7-CF9D2CEA4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B238D-F595-41E0-9D22-015B5CE168DC}" type="slidenum">
              <a:rPr lang="en-US" smtClean="0"/>
              <a:t>‹#›</a:t>
            </a:fld>
            <a:endParaRPr lang="en-US" dirty="0"/>
          </a:p>
        </p:txBody>
      </p:sp>
    </p:spTree>
    <p:extLst>
      <p:ext uri="{BB962C8B-B14F-4D97-AF65-F5344CB8AC3E}">
        <p14:creationId xmlns:p14="http://schemas.microsoft.com/office/powerpoint/2010/main" val="23113184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52" r:id="rId4"/>
    <p:sldLayoutId id="2147483663" r:id="rId5"/>
    <p:sldLayoutId id="2147483661"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8D8402-9DEF-4EA2-8D72-AC3344DFCB81}"/>
              </a:ext>
            </a:extLst>
          </p:cNvPr>
          <p:cNvSpPr>
            <a:spLocks noGrp="1"/>
          </p:cNvSpPr>
          <p:nvPr>
            <p:ph type="ctrTitle"/>
          </p:nvPr>
        </p:nvSpPr>
        <p:spPr>
          <a:xfrm>
            <a:off x="-1" y="2332781"/>
            <a:ext cx="12192000" cy="2108590"/>
          </a:xfrm>
        </p:spPr>
        <p:txBody>
          <a:bodyPr>
            <a:normAutofit/>
          </a:bodyPr>
          <a:lstStyle/>
          <a:p>
            <a:r>
              <a:rPr lang="en-US" sz="6700" dirty="0">
                <a:effectLst/>
                <a:latin typeface="Calibri" panose="020F0502020204030204" pitchFamily="34" charset="0"/>
                <a:ea typeface="Calibri" panose="020F0502020204030204" pitchFamily="34" charset="0"/>
                <a:cs typeface="Times New Roman" panose="02020603050405020304" pitchFamily="18" charset="0"/>
              </a:rPr>
              <a:t>The Use of Technology In Trial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9" name="Subtitle 8">
            <a:extLst>
              <a:ext uri="{FF2B5EF4-FFF2-40B4-BE49-F238E27FC236}">
                <a16:creationId xmlns:a16="http://schemas.microsoft.com/office/drawing/2014/main" id="{89321F43-107B-4ECC-9AC7-CD089D744C9B}"/>
              </a:ext>
            </a:extLst>
          </p:cNvPr>
          <p:cNvSpPr>
            <a:spLocks noGrp="1"/>
          </p:cNvSpPr>
          <p:nvPr>
            <p:ph type="subTitle" idx="1"/>
          </p:nvPr>
        </p:nvSpPr>
        <p:spPr/>
        <p:txBody>
          <a:bodyPr/>
          <a:lstStyle/>
          <a:p>
            <a:r>
              <a:rPr lang="en-US" dirty="0"/>
              <a:t>Lessons from a Zoom Bench Trial</a:t>
            </a:r>
          </a:p>
        </p:txBody>
      </p:sp>
    </p:spTree>
    <p:extLst>
      <p:ext uri="{BB962C8B-B14F-4D97-AF65-F5344CB8AC3E}">
        <p14:creationId xmlns:p14="http://schemas.microsoft.com/office/powerpoint/2010/main" val="244126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Conducting a Zoom Trial</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99559"/>
            <a:ext cx="10956050" cy="384048"/>
          </a:xfrm>
        </p:spPr>
        <p:txBody>
          <a:bodyPr>
            <a:normAutofit fontScale="85000" lnSpcReduction="20000"/>
          </a:bodyPr>
          <a:lstStyle/>
          <a:p>
            <a:r>
              <a:rPr lang="en-US" dirty="0"/>
              <a:t>Etiquette </a:t>
            </a:r>
          </a:p>
        </p:txBody>
      </p:sp>
      <p:sp>
        <p:nvSpPr>
          <p:cNvPr id="2" name="Content Placeholder 1">
            <a:extLst>
              <a:ext uri="{FF2B5EF4-FFF2-40B4-BE49-F238E27FC236}">
                <a16:creationId xmlns:a16="http://schemas.microsoft.com/office/drawing/2014/main" id="{5145BDF6-095B-4936-8E90-916AF4F42273}"/>
              </a:ext>
            </a:extLst>
          </p:cNvPr>
          <p:cNvSpPr>
            <a:spLocks noGrp="1"/>
          </p:cNvSpPr>
          <p:nvPr>
            <p:ph idx="1"/>
          </p:nvPr>
        </p:nvSpPr>
        <p:spPr>
          <a:xfrm>
            <a:off x="600074" y="1357547"/>
            <a:ext cx="10956050" cy="4781996"/>
          </a:xfrm>
        </p:spPr>
        <p:txBody>
          <a:bodyPr/>
          <a:lstStyle/>
          <a:p>
            <a:r>
              <a:rPr lang="en-US" dirty="0"/>
              <a:t>Mute your audio if you are not the lawyer who is speaking or asserting objections.</a:t>
            </a:r>
          </a:p>
          <a:p>
            <a:endParaRPr lang="en-US" dirty="0"/>
          </a:p>
          <a:p>
            <a:r>
              <a:rPr lang="en-US" dirty="0"/>
              <a:t>Deactivate your video if you are not the lawyer who is speaking o asserting objections.</a:t>
            </a:r>
          </a:p>
          <a:p>
            <a:endParaRPr lang="en-US" dirty="0"/>
          </a:p>
          <a:p>
            <a:r>
              <a:rPr lang="en-US" dirty="0"/>
              <a:t>Be especially aware of the limitations of Zoom audio and the difficultly of cross talk being understood.</a:t>
            </a:r>
          </a:p>
          <a:p>
            <a:endParaRPr lang="en-US" dirty="0"/>
          </a:p>
          <a:p>
            <a:r>
              <a:rPr lang="en-US" dirty="0"/>
              <a:t>Have everyone label their names in Zoom.</a:t>
            </a:r>
          </a:p>
          <a:p>
            <a:endParaRPr lang="en-US" dirty="0"/>
          </a:p>
        </p:txBody>
      </p:sp>
    </p:spTree>
    <p:extLst>
      <p:ext uri="{BB962C8B-B14F-4D97-AF65-F5344CB8AC3E}">
        <p14:creationId xmlns:p14="http://schemas.microsoft.com/office/powerpoint/2010/main" val="124933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18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The Rules of Professional Conduct</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Comment 8 to Rule 1.1</a:t>
            </a:r>
          </a:p>
        </p:txBody>
      </p:sp>
      <p:sp>
        <p:nvSpPr>
          <p:cNvPr id="2" name="Content Placeholder 1">
            <a:extLst>
              <a:ext uri="{FF2B5EF4-FFF2-40B4-BE49-F238E27FC236}">
                <a16:creationId xmlns:a16="http://schemas.microsoft.com/office/drawing/2014/main" id="{CAAD81CF-47F3-43CD-899A-6DF8A61F1C15}"/>
              </a:ext>
            </a:extLst>
          </p:cNvPr>
          <p:cNvSpPr>
            <a:spLocks noGrp="1"/>
          </p:cNvSpPr>
          <p:nvPr>
            <p:ph idx="1"/>
          </p:nvPr>
        </p:nvSpPr>
        <p:spPr/>
        <p:txBody>
          <a:bodyPr>
            <a:normAutofit/>
          </a:bodyPr>
          <a:lstStyle/>
          <a:p>
            <a:pPr algn="just">
              <a:spcAft>
                <a:spcPts val="367"/>
              </a:spcAft>
            </a:pPr>
            <a:r>
              <a:rPr lang="en-US" b="1" i="0" dirty="0">
                <a:solidFill>
                  <a:srgbClr val="000000"/>
                </a:solidFill>
                <a:effectLst/>
                <a:latin typeface="Times New Roman" panose="02020603050405020304" pitchFamily="18" charset="0"/>
              </a:rPr>
              <a:t>RULE 1.1: COMPETENCE</a:t>
            </a:r>
            <a:endParaRPr lang="en-US" dirty="0">
              <a:solidFill>
                <a:srgbClr val="000000"/>
              </a:solidFill>
              <a:latin typeface="Times New Roman" panose="02020603050405020304" pitchFamily="18" charset="0"/>
            </a:endParaRPr>
          </a:p>
          <a:p>
            <a:pPr marL="0" indent="0" algn="just">
              <a:spcAft>
                <a:spcPts val="367"/>
              </a:spcAft>
              <a:buNone/>
            </a:pPr>
            <a:r>
              <a:rPr lang="en-US" b="0" i="0" dirty="0">
                <a:solidFill>
                  <a:srgbClr val="000000"/>
                </a:solidFill>
                <a:effectLst/>
                <a:latin typeface="Times New Roman" panose="02020603050405020304" pitchFamily="18" charset="0"/>
              </a:rPr>
              <a:t>A lawyer shall provide competent representation to a client. Competent representation requires the legal knowledge, skill, thoroughness and preparation reasonably necessary for the representation.</a:t>
            </a:r>
          </a:p>
          <a:p>
            <a:pPr marL="0" marR="0" algn="l">
              <a:spcBef>
                <a:spcPts val="0"/>
              </a:spcBef>
              <a:spcAft>
                <a:spcPts val="0"/>
              </a:spcAft>
            </a:pPr>
            <a:endParaRPr lang="en-US" b="1" i="0" dirty="0">
              <a:solidFill>
                <a:srgbClr val="000000"/>
              </a:solidFill>
              <a:effectLst/>
              <a:latin typeface="Times New Roman" panose="02020603050405020304" pitchFamily="18" charset="0"/>
            </a:endParaRPr>
          </a:p>
          <a:p>
            <a:pPr marL="0" marR="0" algn="l">
              <a:spcBef>
                <a:spcPts val="0"/>
              </a:spcBef>
              <a:spcAft>
                <a:spcPts val="0"/>
              </a:spcAft>
            </a:pPr>
            <a:r>
              <a:rPr lang="en-US" b="1" i="0" dirty="0">
                <a:solidFill>
                  <a:srgbClr val="000000"/>
                </a:solidFill>
                <a:effectLst/>
                <a:latin typeface="Times New Roman" panose="02020603050405020304" pitchFamily="18" charset="0"/>
              </a:rPr>
              <a:t>Maintaining Competence</a:t>
            </a:r>
          </a:p>
          <a:p>
            <a:pPr marL="0" marR="0" indent="0" algn="l">
              <a:spcBef>
                <a:spcPts val="0"/>
              </a:spcBef>
              <a:spcAft>
                <a:spcPts val="0"/>
              </a:spcAft>
              <a:buNone/>
            </a:pPr>
            <a:r>
              <a:rPr lang="en-US" b="0" i="0" dirty="0">
                <a:solidFill>
                  <a:srgbClr val="000000"/>
                </a:solidFill>
                <a:effectLst/>
                <a:latin typeface="Times New Roman" panose="02020603050405020304" pitchFamily="18" charset="0"/>
              </a:rPr>
              <a:t>[8] To maintain the requisite knowledge and skill, a lawyer should keep abreast of changes in the law and its practice, </a:t>
            </a:r>
            <a:r>
              <a:rPr lang="en-US" b="0" i="0" u="sng" dirty="0">
                <a:solidFill>
                  <a:srgbClr val="000000"/>
                </a:solidFill>
                <a:effectLst/>
                <a:latin typeface="Times New Roman" panose="02020603050405020304" pitchFamily="18" charset="0"/>
              </a:rPr>
              <a:t>including the benefits and risks associated with relevant technology</a:t>
            </a:r>
            <a:r>
              <a:rPr lang="en-US" b="0" i="0" dirty="0">
                <a:solidFill>
                  <a:srgbClr val="000000"/>
                </a:solidFill>
                <a:effectLst/>
                <a:latin typeface="Times New Roman" panose="02020603050405020304" pitchFamily="18" charset="0"/>
              </a:rPr>
              <a:t>, engage in continuing study and education and comply with all continuing legal education requirements to which the lawyer is subject</a:t>
            </a:r>
          </a:p>
          <a:p>
            <a:endParaRPr lang="en-US" dirty="0"/>
          </a:p>
        </p:txBody>
      </p:sp>
    </p:spTree>
    <p:extLst>
      <p:ext uri="{BB962C8B-B14F-4D97-AF65-F5344CB8AC3E}">
        <p14:creationId xmlns:p14="http://schemas.microsoft.com/office/powerpoint/2010/main" val="202304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The Rules of Professional Conduct</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Civility</a:t>
            </a:r>
          </a:p>
        </p:txBody>
      </p:sp>
      <p:pic>
        <p:nvPicPr>
          <p:cNvPr id="3074" name="Picture 2" descr="Keyboard Courage…is it?">
            <a:extLst>
              <a:ext uri="{FF2B5EF4-FFF2-40B4-BE49-F238E27FC236}">
                <a16:creationId xmlns:a16="http://schemas.microsoft.com/office/drawing/2014/main" id="{49DD06EF-1801-4A34-9714-C9236C12E9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3744" y="1506424"/>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y 125 – It is rude, not keyboard courage. | 365 Days To My First Million.">
            <a:extLst>
              <a:ext uri="{FF2B5EF4-FFF2-40B4-BE49-F238E27FC236}">
                <a16:creationId xmlns:a16="http://schemas.microsoft.com/office/drawing/2014/main" id="{CB73E7C5-AA7F-4EC8-B5BB-0BA9C054C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23" y="1498057"/>
            <a:ext cx="2042431" cy="17020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eyboard Courage: Why People Will Say ANYTHING Online! : Good Enough Mother">
            <a:extLst>
              <a:ext uri="{FF2B5EF4-FFF2-40B4-BE49-F238E27FC236}">
                <a16:creationId xmlns:a16="http://schemas.microsoft.com/office/drawing/2014/main" id="{A34A5ED4-2999-43A3-8497-ECA4C6BB6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578" y="1524842"/>
            <a:ext cx="2471479" cy="164845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FD059C48-3B98-4B64-9A65-3B44CCD996E5}"/>
              </a:ext>
            </a:extLst>
          </p:cNvPr>
          <p:cNvSpPr txBox="1">
            <a:spLocks/>
          </p:cNvSpPr>
          <p:nvPr/>
        </p:nvSpPr>
        <p:spPr>
          <a:xfrm>
            <a:off x="600074" y="3429000"/>
            <a:ext cx="10956050" cy="2747963"/>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rgbClr val="B49B0A"/>
              </a:buClr>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1" name="Content Placeholder 1">
            <a:extLst>
              <a:ext uri="{FF2B5EF4-FFF2-40B4-BE49-F238E27FC236}">
                <a16:creationId xmlns:a16="http://schemas.microsoft.com/office/drawing/2014/main" id="{B022EB53-3F3B-4E61-BC1A-528E4C6D7187}"/>
              </a:ext>
            </a:extLst>
          </p:cNvPr>
          <p:cNvSpPr txBox="1">
            <a:spLocks/>
          </p:cNvSpPr>
          <p:nvPr/>
        </p:nvSpPr>
        <p:spPr>
          <a:xfrm>
            <a:off x="600074" y="3331029"/>
            <a:ext cx="10956050" cy="2845934"/>
          </a:xfrm>
          <a:prstGeom prst="rect">
            <a:avLst/>
          </a:prstGeom>
        </p:spPr>
        <p:txBody>
          <a:bodyPr vert="horz" lIns="91440" tIns="45720" rIns="91440" bIns="45720" rtlCol="0">
            <a:normAutofit lnSpcReduction="10000"/>
          </a:bodyPr>
          <a:lstStyle>
            <a:lvl1pPr marL="457200" indent="-457200" algn="l" defTabSz="914400" rtl="0" eaLnBrk="1" latinLnBrk="0" hangingPunct="1">
              <a:lnSpc>
                <a:spcPct val="90000"/>
              </a:lnSpc>
              <a:spcBef>
                <a:spcPts val="1000"/>
              </a:spcBef>
              <a:buClr>
                <a:srgbClr val="B49B0A"/>
              </a:buClr>
              <a:buFont typeface="Arial" panose="020B0604020202020204" pitchFamily="34" charset="0"/>
              <a:buChar char="•"/>
              <a:defRPr sz="2800" kern="1200">
                <a:solidFill>
                  <a:schemeClr val="tx1"/>
                </a:solidFill>
                <a:latin typeface="+mn-lt"/>
                <a:ea typeface="+mn-ea"/>
                <a:cs typeface="Times New Roman" panose="02020603050405020304" pitchFamily="18"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367"/>
              </a:spcAft>
            </a:pPr>
            <a:r>
              <a:rPr lang="en-US" dirty="0">
                <a:solidFill>
                  <a:srgbClr val="000000"/>
                </a:solidFill>
                <a:latin typeface="Times New Roman" panose="02020603050405020304" pitchFamily="18" charset="0"/>
              </a:rPr>
              <a:t>Just because you are not in court, does mean you are not in court.</a:t>
            </a:r>
          </a:p>
          <a:p>
            <a:pPr algn="just">
              <a:spcAft>
                <a:spcPts val="367"/>
              </a:spcAft>
            </a:pPr>
            <a:r>
              <a:rPr lang="en-US" dirty="0">
                <a:solidFill>
                  <a:srgbClr val="000000"/>
                </a:solidFill>
                <a:latin typeface="Times New Roman" panose="02020603050405020304" pitchFamily="18" charset="0"/>
              </a:rPr>
              <a:t>Wear courtroom attire</a:t>
            </a:r>
          </a:p>
          <a:p>
            <a:pPr algn="just">
              <a:spcAft>
                <a:spcPts val="367"/>
              </a:spcAft>
            </a:pPr>
            <a:r>
              <a:rPr lang="en-US" dirty="0">
                <a:solidFill>
                  <a:srgbClr val="000000"/>
                </a:solidFill>
                <a:latin typeface="Times New Roman" panose="02020603050405020304" pitchFamily="18" charset="0"/>
              </a:rPr>
              <a:t>Give proposed orders to the other side for review before tendering to the court.</a:t>
            </a:r>
          </a:p>
          <a:p>
            <a:pPr algn="just">
              <a:spcAft>
                <a:spcPts val="367"/>
              </a:spcAft>
            </a:pPr>
            <a:r>
              <a:rPr lang="en-US" dirty="0">
                <a:solidFill>
                  <a:srgbClr val="000000"/>
                </a:solidFill>
                <a:latin typeface="Times New Roman" panose="02020603050405020304" pitchFamily="18" charset="0"/>
              </a:rPr>
              <a:t>Be especially careful not to speak over one another because Zoom audio is not very good.</a:t>
            </a:r>
          </a:p>
          <a:p>
            <a:pPr algn="just">
              <a:spcAft>
                <a:spcPts val="367"/>
              </a:spcAft>
            </a:pPr>
            <a:endParaRPr lang="en-US" dirty="0">
              <a:solidFill>
                <a:srgbClr val="000000"/>
              </a:solidFill>
              <a:latin typeface="Times New Roman" panose="02020603050405020304" pitchFamily="18" charset="0"/>
            </a:endParaRPr>
          </a:p>
          <a:p>
            <a:pPr algn="just">
              <a:spcAft>
                <a:spcPts val="367"/>
              </a:spcAft>
            </a:pPr>
            <a:endParaRPr lang="en-US" dirty="0"/>
          </a:p>
        </p:txBody>
      </p:sp>
    </p:spTree>
    <p:extLst>
      <p:ext uri="{BB962C8B-B14F-4D97-AF65-F5344CB8AC3E}">
        <p14:creationId xmlns:p14="http://schemas.microsoft.com/office/powerpoint/2010/main" val="42505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American Alliance v. Price-Parker</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Chicago Daily Law Bulletin Article</a:t>
            </a:r>
          </a:p>
        </p:txBody>
      </p:sp>
      <p:pic>
        <p:nvPicPr>
          <p:cNvPr id="1026" name="Picture 2">
            <a:extLst>
              <a:ext uri="{FF2B5EF4-FFF2-40B4-BE49-F238E27FC236}">
                <a16:creationId xmlns:a16="http://schemas.microsoft.com/office/drawing/2014/main" id="{469A0D44-1F3E-461F-B4A9-4860C476F0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0074" y="2173702"/>
            <a:ext cx="3456251" cy="23003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B754FF9A-D646-485B-BAF0-FC66596AA867}"/>
              </a:ext>
            </a:extLst>
          </p:cNvPr>
          <p:cNvGraphicFramePr>
            <a:graphicFrameLocks noChangeAspect="1"/>
          </p:cNvGraphicFramePr>
          <p:nvPr/>
        </p:nvGraphicFramePr>
        <p:xfrm>
          <a:off x="4343853" y="1150833"/>
          <a:ext cx="3886200" cy="5029200"/>
        </p:xfrm>
        <a:graphic>
          <a:graphicData uri="http://schemas.openxmlformats.org/presentationml/2006/ole">
            <mc:AlternateContent xmlns:mc="http://schemas.openxmlformats.org/markup-compatibility/2006">
              <mc:Choice xmlns:v="urn:schemas-microsoft-com:vml" Requires="v">
                <p:oleObj spid="_x0000_s2068" name="Acrobat Document" r:id="rId4" imgW="3886052" imgH="5029200" progId="AcroExch.Document.DC">
                  <p:embed/>
                </p:oleObj>
              </mc:Choice>
              <mc:Fallback>
                <p:oleObj name="Acrobat Document" r:id="rId4" imgW="3886052" imgH="5029200" progId="AcroExch.Document.DC">
                  <p:embed/>
                  <p:pic>
                    <p:nvPicPr>
                      <p:cNvPr id="5" name="Object 4">
                        <a:extLst>
                          <a:ext uri="{FF2B5EF4-FFF2-40B4-BE49-F238E27FC236}">
                            <a16:creationId xmlns:a16="http://schemas.microsoft.com/office/drawing/2014/main" id="{B754FF9A-D646-485B-BAF0-FC66596AA867}"/>
                          </a:ext>
                        </a:extLst>
                      </p:cNvPr>
                      <p:cNvPicPr/>
                      <p:nvPr/>
                    </p:nvPicPr>
                    <p:blipFill>
                      <a:blip r:embed="rId5"/>
                      <a:stretch>
                        <a:fillRect/>
                      </a:stretch>
                    </p:blipFill>
                    <p:spPr>
                      <a:xfrm>
                        <a:off x="4343853" y="1150833"/>
                        <a:ext cx="3886200" cy="50292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30C0EC7-80C1-47D2-B382-3C75EBF05EFA}"/>
              </a:ext>
            </a:extLst>
          </p:cNvPr>
          <p:cNvGraphicFramePr>
            <a:graphicFrameLocks noChangeAspect="1"/>
          </p:cNvGraphicFramePr>
          <p:nvPr/>
        </p:nvGraphicFramePr>
        <p:xfrm>
          <a:off x="8230053" y="1339396"/>
          <a:ext cx="3886200" cy="5029200"/>
        </p:xfrm>
        <a:graphic>
          <a:graphicData uri="http://schemas.openxmlformats.org/presentationml/2006/ole">
            <mc:AlternateContent xmlns:mc="http://schemas.openxmlformats.org/markup-compatibility/2006">
              <mc:Choice xmlns:v="urn:schemas-microsoft-com:vml" Requires="v">
                <p:oleObj spid="_x0000_s2069" name="Acrobat Document" r:id="rId6" imgW="3886052" imgH="5029200" progId="AcroExch.Document.DC">
                  <p:embed/>
                </p:oleObj>
              </mc:Choice>
              <mc:Fallback>
                <p:oleObj name="Acrobat Document" r:id="rId6" imgW="3886052" imgH="5029200" progId="AcroExch.Document.DC">
                  <p:embed/>
                  <p:pic>
                    <p:nvPicPr>
                      <p:cNvPr id="6" name="Object 5">
                        <a:extLst>
                          <a:ext uri="{FF2B5EF4-FFF2-40B4-BE49-F238E27FC236}">
                            <a16:creationId xmlns:a16="http://schemas.microsoft.com/office/drawing/2014/main" id="{830C0EC7-80C1-47D2-B382-3C75EBF05EFA}"/>
                          </a:ext>
                        </a:extLst>
                      </p:cNvPr>
                      <p:cNvPicPr/>
                      <p:nvPr/>
                    </p:nvPicPr>
                    <p:blipFill>
                      <a:blip r:embed="rId7"/>
                      <a:stretch>
                        <a:fillRect/>
                      </a:stretch>
                    </p:blipFill>
                    <p:spPr>
                      <a:xfrm>
                        <a:off x="8230053" y="1339396"/>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79157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Know the rules</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Supreme Court Rule and local rules</a:t>
            </a:r>
          </a:p>
        </p:txBody>
      </p:sp>
      <p:sp>
        <p:nvSpPr>
          <p:cNvPr id="2" name="Content Placeholder 1">
            <a:extLst>
              <a:ext uri="{FF2B5EF4-FFF2-40B4-BE49-F238E27FC236}">
                <a16:creationId xmlns:a16="http://schemas.microsoft.com/office/drawing/2014/main" id="{6E06C3C4-B7E5-4B81-9639-5407091B47DD}"/>
              </a:ext>
            </a:extLst>
          </p:cNvPr>
          <p:cNvSpPr>
            <a:spLocks noGrp="1"/>
          </p:cNvSpPr>
          <p:nvPr>
            <p:ph idx="1"/>
          </p:nvPr>
        </p:nvSpPr>
        <p:spPr/>
        <p:txBody>
          <a:bodyPr>
            <a:normAutofit fontScale="92500"/>
          </a:bodyPr>
          <a:lstStyle/>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Illinois has adopted Supreme Court Rules 45, 46, and 241 to handle remote proceedings.</a:t>
            </a:r>
          </a:p>
          <a:p>
            <a:pPr marL="0" indent="0">
              <a:buNone/>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Illinois Supreme Court also has adopted Rule 206(h).</a:t>
            </a:r>
          </a:p>
          <a:p>
            <a:pPr marL="0" indent="0">
              <a:buNone/>
            </a:pP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Some localities have adopted local rules governing remote proceedings, e.g. Kane and DuPage Counties.</a:t>
            </a:r>
          </a:p>
          <a:p>
            <a:endParaRPr lang="en-US" sz="24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Lake County has implemented procedures for modified in person jury trials and the COVID19 taskforce is coming out with guidelines.</a:t>
            </a:r>
          </a:p>
          <a:p>
            <a:pPr marL="0" indent="0">
              <a:buNone/>
            </a:pPr>
            <a:endParaRPr lang="en-US" sz="2400" dirty="0">
              <a:solidFill>
                <a:srgbClr val="000000"/>
              </a:solidFill>
              <a:latin typeface="Calibri" panose="020F0502020204030204" pitchFamily="34" charset="0"/>
              <a:cs typeface="Calibri" panose="020F0502020204030204" pitchFamily="34" charset="0"/>
            </a:endParaRPr>
          </a:p>
          <a:p>
            <a:r>
              <a:rPr lang="en-US" sz="2400" dirty="0">
                <a:solidFill>
                  <a:srgbClr val="000000"/>
                </a:solidFill>
                <a:latin typeface="Calibri" panose="020F0502020204030204" pitchFamily="34" charset="0"/>
                <a:cs typeface="Calibri" panose="020F0502020204030204" pitchFamily="34" charset="0"/>
              </a:rPr>
              <a:t>Discuss these issues with the judge and understand the court’s expectations and preferences.</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67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Preparation for Zoom Trial</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Backgrounds</a:t>
            </a:r>
          </a:p>
        </p:txBody>
      </p:sp>
      <p:sp>
        <p:nvSpPr>
          <p:cNvPr id="2" name="Content Placeholder 1">
            <a:extLst>
              <a:ext uri="{FF2B5EF4-FFF2-40B4-BE49-F238E27FC236}">
                <a16:creationId xmlns:a16="http://schemas.microsoft.com/office/drawing/2014/main" id="{5145BDF6-095B-4936-8E90-916AF4F42273}"/>
              </a:ext>
            </a:extLst>
          </p:cNvPr>
          <p:cNvSpPr>
            <a:spLocks noGrp="1"/>
          </p:cNvSpPr>
          <p:nvPr>
            <p:ph idx="1"/>
          </p:nvPr>
        </p:nvSpPr>
        <p:spPr>
          <a:xfrm>
            <a:off x="600074" y="1357546"/>
            <a:ext cx="10956050" cy="4866209"/>
          </a:xfrm>
        </p:spPr>
        <p:txBody>
          <a:bodyPr/>
          <a:lstStyle/>
          <a:p>
            <a:r>
              <a:rPr lang="en-US" dirty="0"/>
              <a:t>Just as you want your witnesses to dress appropriately for a live trial you want them to have appropriate backgrounds.</a:t>
            </a:r>
          </a:p>
          <a:p>
            <a:r>
              <a:rPr lang="en-US" dirty="0"/>
              <a:t>Judge Mitchell gave us the backgrounds he wanted us to use.</a:t>
            </a:r>
          </a:p>
          <a:p>
            <a:endParaRPr lang="en-US" dirty="0"/>
          </a:p>
        </p:txBody>
      </p:sp>
      <p:pic>
        <p:nvPicPr>
          <p:cNvPr id="8" name="Picture 7" descr="A room with a wooden floor&#10;&#10;Description automatically generated">
            <a:extLst>
              <a:ext uri="{FF2B5EF4-FFF2-40B4-BE49-F238E27FC236}">
                <a16:creationId xmlns:a16="http://schemas.microsoft.com/office/drawing/2014/main" id="{796AE7C9-8CBC-4A3C-85DB-ECBAF1A2F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4085" y="2939272"/>
            <a:ext cx="4223657" cy="3167743"/>
          </a:xfrm>
          <a:prstGeom prst="rect">
            <a:avLst/>
          </a:prstGeom>
        </p:spPr>
      </p:pic>
      <p:pic>
        <p:nvPicPr>
          <p:cNvPr id="10" name="Picture 9" descr="A wooden door&#10;&#10;Description automatically generated">
            <a:extLst>
              <a:ext uri="{FF2B5EF4-FFF2-40B4-BE49-F238E27FC236}">
                <a16:creationId xmlns:a16="http://schemas.microsoft.com/office/drawing/2014/main" id="{FB2F4C9C-C095-4389-8EE1-A07729969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1551" y="2822533"/>
            <a:ext cx="2550916" cy="3401222"/>
          </a:xfrm>
          <a:prstGeom prst="rect">
            <a:avLst/>
          </a:prstGeom>
        </p:spPr>
      </p:pic>
      <p:pic>
        <p:nvPicPr>
          <p:cNvPr id="12" name="Picture 11" descr="A room with a wooden floor&#10;&#10;Description automatically generated">
            <a:extLst>
              <a:ext uri="{FF2B5EF4-FFF2-40B4-BE49-F238E27FC236}">
                <a16:creationId xmlns:a16="http://schemas.microsoft.com/office/drawing/2014/main" id="{20E30C4F-774E-4712-B11A-816D501B7E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258" y="3063881"/>
            <a:ext cx="3976008" cy="2982006"/>
          </a:xfrm>
          <a:prstGeom prst="rect">
            <a:avLst/>
          </a:prstGeom>
        </p:spPr>
      </p:pic>
    </p:spTree>
    <p:extLst>
      <p:ext uri="{BB962C8B-B14F-4D97-AF65-F5344CB8AC3E}">
        <p14:creationId xmlns:p14="http://schemas.microsoft.com/office/powerpoint/2010/main" val="207946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Preparation for Zoom Trial</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Test, Test, Test</a:t>
            </a:r>
          </a:p>
        </p:txBody>
      </p:sp>
      <p:sp>
        <p:nvSpPr>
          <p:cNvPr id="2" name="Content Placeholder 1">
            <a:extLst>
              <a:ext uri="{FF2B5EF4-FFF2-40B4-BE49-F238E27FC236}">
                <a16:creationId xmlns:a16="http://schemas.microsoft.com/office/drawing/2014/main" id="{5145BDF6-095B-4936-8E90-916AF4F42273}"/>
              </a:ext>
            </a:extLst>
          </p:cNvPr>
          <p:cNvSpPr>
            <a:spLocks noGrp="1"/>
          </p:cNvSpPr>
          <p:nvPr>
            <p:ph idx="1"/>
          </p:nvPr>
        </p:nvSpPr>
        <p:spPr>
          <a:xfrm>
            <a:off x="600074" y="1357546"/>
            <a:ext cx="10956050" cy="4866209"/>
          </a:xfrm>
        </p:spPr>
        <p:txBody>
          <a:bodyPr/>
          <a:lstStyle/>
          <a:p>
            <a:r>
              <a:rPr lang="en-US" dirty="0"/>
              <a:t>Test with the court.</a:t>
            </a:r>
          </a:p>
          <a:p>
            <a:r>
              <a:rPr lang="en-US" dirty="0"/>
              <a:t>Test with opposing counsel.</a:t>
            </a:r>
          </a:p>
          <a:p>
            <a:r>
              <a:rPr lang="en-US" dirty="0"/>
              <a:t>Test with your witnesses.</a:t>
            </a:r>
          </a:p>
          <a:p>
            <a:r>
              <a:rPr lang="en-US" dirty="0"/>
              <a:t>Test using the exact setup you are going to use in the location where everyone is going to be.</a:t>
            </a:r>
          </a:p>
          <a:p>
            <a:r>
              <a:rPr lang="en-US" dirty="0"/>
              <a:t>Especially test the share screen function to make sure everyone can see what is being shown and to make sure the court or the court’s clerk know that they have to allow the lawyers to share their screen.</a:t>
            </a:r>
          </a:p>
          <a:p>
            <a:r>
              <a:rPr lang="en-US" dirty="0"/>
              <a:t>Test the audio and make sure everyone can hear effectively.</a:t>
            </a:r>
          </a:p>
        </p:txBody>
      </p:sp>
    </p:spTree>
    <p:extLst>
      <p:ext uri="{BB962C8B-B14F-4D97-AF65-F5344CB8AC3E}">
        <p14:creationId xmlns:p14="http://schemas.microsoft.com/office/powerpoint/2010/main" val="275661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Preparation for Zoom Trial</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34245"/>
            <a:ext cx="10956050" cy="384048"/>
          </a:xfrm>
        </p:spPr>
        <p:txBody>
          <a:bodyPr>
            <a:normAutofit fontScale="85000" lnSpcReduction="20000"/>
          </a:bodyPr>
          <a:lstStyle/>
          <a:p>
            <a:r>
              <a:rPr lang="en-US" dirty="0"/>
              <a:t>Have redundancy</a:t>
            </a:r>
          </a:p>
        </p:txBody>
      </p:sp>
      <p:sp>
        <p:nvSpPr>
          <p:cNvPr id="2" name="Content Placeholder 1">
            <a:extLst>
              <a:ext uri="{FF2B5EF4-FFF2-40B4-BE49-F238E27FC236}">
                <a16:creationId xmlns:a16="http://schemas.microsoft.com/office/drawing/2014/main" id="{5145BDF6-095B-4936-8E90-916AF4F42273}"/>
              </a:ext>
            </a:extLst>
          </p:cNvPr>
          <p:cNvSpPr>
            <a:spLocks noGrp="1"/>
          </p:cNvSpPr>
          <p:nvPr>
            <p:ph idx="1"/>
          </p:nvPr>
        </p:nvSpPr>
        <p:spPr>
          <a:xfrm>
            <a:off x="600074" y="1357547"/>
            <a:ext cx="10956050" cy="4781996"/>
          </a:xfrm>
        </p:spPr>
        <p:txBody>
          <a:bodyPr/>
          <a:lstStyle/>
          <a:p>
            <a:r>
              <a:rPr lang="en-US" dirty="0"/>
              <a:t>No matter how much you test, something will go wrong.</a:t>
            </a:r>
          </a:p>
          <a:p>
            <a:r>
              <a:rPr lang="en-US" dirty="0"/>
              <a:t>You must have a backup for audio and video.</a:t>
            </a:r>
          </a:p>
          <a:p>
            <a:r>
              <a:rPr lang="en-US" dirty="0"/>
              <a:t>I recommend not relying on the Zoom audio because it is inferior to using a cell phone with headset for audio.</a:t>
            </a:r>
          </a:p>
          <a:p>
            <a:r>
              <a:rPr lang="en-US" dirty="0"/>
              <a:t>It is one thing to have technology fail in front of a judge, but another to have it go down before a jury.</a:t>
            </a:r>
          </a:p>
          <a:p>
            <a:r>
              <a:rPr lang="en-US" dirty="0"/>
              <a:t>Have a landline available for every witness and lawyer.</a:t>
            </a:r>
          </a:p>
          <a:p>
            <a:r>
              <a:rPr lang="en-US" dirty="0"/>
              <a:t>Have a backup cell phone number for every witness and lawyer so at least you can contact people by phone if the internet connection goes down.</a:t>
            </a:r>
          </a:p>
        </p:txBody>
      </p:sp>
    </p:spTree>
    <p:extLst>
      <p:ext uri="{BB962C8B-B14F-4D97-AF65-F5344CB8AC3E}">
        <p14:creationId xmlns:p14="http://schemas.microsoft.com/office/powerpoint/2010/main" val="4122044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B67FA0-9D87-4534-87CC-B8BDB803A03D}"/>
              </a:ext>
            </a:extLst>
          </p:cNvPr>
          <p:cNvSpPr>
            <a:spLocks noGrp="1"/>
          </p:cNvSpPr>
          <p:nvPr>
            <p:ph type="body" sz="quarter" idx="14"/>
          </p:nvPr>
        </p:nvSpPr>
        <p:spPr/>
        <p:txBody>
          <a:bodyPr/>
          <a:lstStyle/>
          <a:p>
            <a:r>
              <a:rPr lang="en-US" dirty="0"/>
              <a:t>Preparation for Zoom Trial</a:t>
            </a:r>
          </a:p>
        </p:txBody>
      </p:sp>
      <p:sp>
        <p:nvSpPr>
          <p:cNvPr id="4" name="Text Placeholder 3">
            <a:extLst>
              <a:ext uri="{FF2B5EF4-FFF2-40B4-BE49-F238E27FC236}">
                <a16:creationId xmlns:a16="http://schemas.microsoft.com/office/drawing/2014/main" id="{516B4672-ED11-4C06-9F46-0DC8E7D5C51F}"/>
              </a:ext>
            </a:extLst>
          </p:cNvPr>
          <p:cNvSpPr>
            <a:spLocks noGrp="1"/>
          </p:cNvSpPr>
          <p:nvPr>
            <p:ph type="body" sz="quarter" idx="15"/>
          </p:nvPr>
        </p:nvSpPr>
        <p:spPr>
          <a:xfrm>
            <a:off x="600074" y="699559"/>
            <a:ext cx="10956050" cy="384048"/>
          </a:xfrm>
        </p:spPr>
        <p:txBody>
          <a:bodyPr>
            <a:normAutofit fontScale="85000" lnSpcReduction="20000"/>
          </a:bodyPr>
          <a:lstStyle/>
          <a:p>
            <a:r>
              <a:rPr lang="en-US" dirty="0"/>
              <a:t>Other considerations</a:t>
            </a:r>
          </a:p>
        </p:txBody>
      </p:sp>
      <p:sp>
        <p:nvSpPr>
          <p:cNvPr id="2" name="Content Placeholder 1">
            <a:extLst>
              <a:ext uri="{FF2B5EF4-FFF2-40B4-BE49-F238E27FC236}">
                <a16:creationId xmlns:a16="http://schemas.microsoft.com/office/drawing/2014/main" id="{5145BDF6-095B-4936-8E90-916AF4F42273}"/>
              </a:ext>
            </a:extLst>
          </p:cNvPr>
          <p:cNvSpPr>
            <a:spLocks noGrp="1"/>
          </p:cNvSpPr>
          <p:nvPr>
            <p:ph idx="1"/>
          </p:nvPr>
        </p:nvSpPr>
        <p:spPr>
          <a:xfrm>
            <a:off x="600074" y="1357547"/>
            <a:ext cx="10956050" cy="4781996"/>
          </a:xfrm>
        </p:spPr>
        <p:txBody>
          <a:bodyPr>
            <a:normAutofit fontScale="92500" lnSpcReduction="10000"/>
          </a:bodyPr>
          <a:lstStyle/>
          <a:p>
            <a:r>
              <a:rPr lang="en-US" dirty="0"/>
              <a:t>Discuss administration of the oath.</a:t>
            </a:r>
          </a:p>
          <a:p>
            <a:pPr marL="0" indent="0">
              <a:buNone/>
            </a:pPr>
            <a:endParaRPr lang="en-US" dirty="0"/>
          </a:p>
          <a:p>
            <a:r>
              <a:rPr lang="en-US" dirty="0"/>
              <a:t>Discuss stipulations of testimony to streamline the process.</a:t>
            </a:r>
          </a:p>
          <a:p>
            <a:pPr marL="0" indent="0">
              <a:buNone/>
            </a:pPr>
            <a:endParaRPr lang="en-US" dirty="0"/>
          </a:p>
          <a:p>
            <a:r>
              <a:rPr lang="en-US" dirty="0"/>
              <a:t>Attendance of parties during the proceedings.</a:t>
            </a:r>
          </a:p>
          <a:p>
            <a:pPr marL="0" indent="0">
              <a:buNone/>
            </a:pPr>
            <a:endParaRPr lang="en-US" dirty="0"/>
          </a:p>
          <a:p>
            <a:r>
              <a:rPr lang="en-US" dirty="0"/>
              <a:t>Attendance of the public.  It is required under Illinois law to have that available and many courts are using YouTube feeds to accomplish public access.</a:t>
            </a:r>
          </a:p>
          <a:p>
            <a:endParaRPr lang="en-US" dirty="0"/>
          </a:p>
          <a:p>
            <a:r>
              <a:rPr lang="en-US" dirty="0"/>
              <a:t>Use of court reporter and recording of proceedings.</a:t>
            </a:r>
          </a:p>
        </p:txBody>
      </p:sp>
    </p:spTree>
    <p:extLst>
      <p:ext uri="{BB962C8B-B14F-4D97-AF65-F5344CB8AC3E}">
        <p14:creationId xmlns:p14="http://schemas.microsoft.com/office/powerpoint/2010/main" val="206290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642</Words>
  <Application>Microsoft Office PowerPoint</Application>
  <PresentationFormat>Widescreen</PresentationFormat>
  <Paragraphs>68</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Times New Roman</vt:lpstr>
      <vt:lpstr>Office Theme</vt:lpstr>
      <vt:lpstr>Acrobat Document</vt:lpstr>
      <vt:lpstr>The Use of Technology In Trial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Wulf</dc:creator>
  <cp:lastModifiedBy>Eckler, Donald P.</cp:lastModifiedBy>
  <cp:revision>34</cp:revision>
  <dcterms:created xsi:type="dcterms:W3CDTF">2017-10-17T19:17:18Z</dcterms:created>
  <dcterms:modified xsi:type="dcterms:W3CDTF">2020-10-07T18:47:15Z</dcterms:modified>
</cp:coreProperties>
</file>