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181735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22163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402919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309060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195153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270149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288375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18740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269908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16219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4BF5-32EB-496C-AC53-2F72C8419080}" type="datetimeFigureOut">
              <a:rPr lang="en-US" smtClean="0"/>
              <a:t>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40FF73-8673-4A74-9027-05B29534789D}" type="slidenum">
              <a:rPr lang="en-US" smtClean="0"/>
              <a:t>‹#›</a:t>
            </a:fld>
            <a:endParaRPr lang="en-US" dirty="0"/>
          </a:p>
        </p:txBody>
      </p:sp>
    </p:spTree>
    <p:extLst>
      <p:ext uri="{BB962C8B-B14F-4D97-AF65-F5344CB8AC3E}">
        <p14:creationId xmlns:p14="http://schemas.microsoft.com/office/powerpoint/2010/main" val="100164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74BF5-32EB-496C-AC53-2F72C8419080}" type="datetimeFigureOut">
              <a:rPr lang="en-US" smtClean="0"/>
              <a:t>1/6/2014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0FF73-8673-4A74-9027-05B29534789D}" type="slidenum">
              <a:rPr lang="en-US" smtClean="0"/>
              <a:t>‹#›</a:t>
            </a:fld>
            <a:endParaRPr lang="en-US" dirty="0"/>
          </a:p>
        </p:txBody>
      </p:sp>
    </p:spTree>
    <p:extLst>
      <p:ext uri="{BB962C8B-B14F-4D97-AF65-F5344CB8AC3E}">
        <p14:creationId xmlns:p14="http://schemas.microsoft.com/office/powerpoint/2010/main" val="217565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0" u="none" strike="noStrike" baseline="0" dirty="0" smtClean="0"/>
              <a:t>YOU GOT </a:t>
            </a:r>
            <a:r>
              <a:rPr lang="en-US" b="1" dirty="0" smtClean="0"/>
              <a:t>TO </a:t>
            </a:r>
            <a:r>
              <a:rPr lang="en-US" b="1" dirty="0" smtClean="0"/>
              <a:t>HAVE </a:t>
            </a:r>
            <a:r>
              <a:rPr lang="en-US" b="1" i="0" u="none" strike="noStrike" baseline="0" dirty="0" smtClean="0"/>
              <a:t>(GOOD) FAITH:</a:t>
            </a:r>
            <a:br>
              <a:rPr lang="en-US" b="1" i="0" u="none" strike="noStrike" baseline="0" dirty="0" smtClean="0"/>
            </a:br>
            <a:r>
              <a:rPr lang="en-US" sz="3600" b="1" dirty="0" smtClean="0"/>
              <a:t>Handling Claims in Illinois Without Committing Bad Faith</a:t>
            </a:r>
            <a:endParaRPr lang="en-US" dirty="0"/>
          </a:p>
        </p:txBody>
      </p:sp>
      <p:sp>
        <p:nvSpPr>
          <p:cNvPr id="3" name="Subtitle 2"/>
          <p:cNvSpPr>
            <a:spLocks noGrp="1"/>
          </p:cNvSpPr>
          <p:nvPr>
            <p:ph type="subTitle" idx="1"/>
          </p:nvPr>
        </p:nvSpPr>
        <p:spPr/>
        <p:txBody>
          <a:bodyPr>
            <a:normAutofit fontScale="70000" lnSpcReduction="20000"/>
          </a:bodyPr>
          <a:lstStyle/>
          <a:p>
            <a:r>
              <a:rPr lang="en-US" b="0" i="0" u="none" strike="noStrike" baseline="0" dirty="0" smtClean="0">
                <a:solidFill>
                  <a:schemeClr val="bg2">
                    <a:lumMod val="25000"/>
                  </a:schemeClr>
                </a:solidFill>
              </a:rPr>
              <a:t>Donald Patrick Eckler</a:t>
            </a:r>
          </a:p>
          <a:p>
            <a:r>
              <a:rPr lang="en-US" b="0" i="0" u="none" strike="noStrike" baseline="0" dirty="0" smtClean="0">
                <a:solidFill>
                  <a:schemeClr val="bg2">
                    <a:lumMod val="25000"/>
                  </a:schemeClr>
                </a:solidFill>
              </a:rPr>
              <a:t>Pretzel &amp; Stouffer, Chartered</a:t>
            </a:r>
          </a:p>
          <a:p>
            <a:r>
              <a:rPr lang="en-US" b="0" i="0" u="none" strike="noStrike" baseline="0" dirty="0" smtClean="0">
                <a:solidFill>
                  <a:schemeClr val="bg2">
                    <a:lumMod val="25000"/>
                  </a:schemeClr>
                </a:solidFill>
              </a:rPr>
              <a:t>One South Wacker Drive, Suite 2500</a:t>
            </a:r>
          </a:p>
          <a:p>
            <a:r>
              <a:rPr lang="en-US" b="0" i="0" u="none" strike="noStrike" baseline="0" dirty="0" smtClean="0">
                <a:solidFill>
                  <a:schemeClr val="bg2">
                    <a:lumMod val="25000"/>
                  </a:schemeClr>
                </a:solidFill>
              </a:rPr>
              <a:t>Chicago, Illinois 60606</a:t>
            </a:r>
          </a:p>
          <a:p>
            <a:r>
              <a:rPr lang="en-US" b="0" i="0" u="none" strike="noStrike" baseline="0" dirty="0" smtClean="0">
                <a:solidFill>
                  <a:schemeClr val="bg2">
                    <a:lumMod val="25000"/>
                  </a:schemeClr>
                </a:solidFill>
              </a:rPr>
              <a:t>312-578-7653</a:t>
            </a:r>
            <a:endParaRPr lang="en-US" dirty="0">
              <a:solidFill>
                <a:schemeClr val="bg2">
                  <a:lumMod val="25000"/>
                </a:schemeClr>
              </a:solidFill>
            </a:endParaRPr>
          </a:p>
        </p:txBody>
      </p:sp>
    </p:spTree>
    <p:extLst>
      <p:ext uri="{BB962C8B-B14F-4D97-AF65-F5344CB8AC3E}">
        <p14:creationId xmlns:p14="http://schemas.microsoft.com/office/powerpoint/2010/main" val="2853703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smtClean="0"/>
              <a:t>Statutes and Regulations Related to Good Faith Conduct</a:t>
            </a:r>
            <a:endParaRPr lang="en-US" dirty="0"/>
          </a:p>
        </p:txBody>
      </p:sp>
      <p:sp>
        <p:nvSpPr>
          <p:cNvPr id="3" name="Content Placeholder 2"/>
          <p:cNvSpPr>
            <a:spLocks noGrp="1"/>
          </p:cNvSpPr>
          <p:nvPr>
            <p:ph idx="1"/>
          </p:nvPr>
        </p:nvSpPr>
        <p:spPr/>
        <p:txBody>
          <a:bodyPr>
            <a:normAutofit fontScale="92500" lnSpcReduction="20000"/>
          </a:bodyPr>
          <a:lstStyle/>
          <a:p>
            <a:r>
              <a:rPr lang="en-US" b="0" i="0" u="none" strike="noStrike" baseline="0" dirty="0" smtClean="0"/>
              <a:t>215 ILCS 5/2-155 - applies to litigation only</a:t>
            </a:r>
          </a:p>
          <a:p>
            <a:endParaRPr lang="en-US" b="0" i="0" u="none" strike="noStrike" baseline="0" dirty="0" smtClean="0"/>
          </a:p>
          <a:p>
            <a:r>
              <a:rPr lang="en-US" b="0" i="0" u="none" strike="noStrike" baseline="0" dirty="0" smtClean="0"/>
              <a:t>215 ILCS 5/2-154.5</a:t>
            </a:r>
          </a:p>
          <a:p>
            <a:endParaRPr lang="en-US" b="0" i="0" u="none" strike="noStrike" baseline="0" dirty="0" smtClean="0"/>
          </a:p>
          <a:p>
            <a:r>
              <a:rPr lang="en-US" b="0" i="0" u="none" strike="noStrike" baseline="0" dirty="0" smtClean="0"/>
              <a:t>215 ILCS 5/2-154.6</a:t>
            </a:r>
          </a:p>
          <a:p>
            <a:endParaRPr lang="en-US" b="0" i="0" u="none" strike="noStrike" baseline="0" dirty="0" smtClean="0"/>
          </a:p>
          <a:p>
            <a:r>
              <a:rPr lang="fr-FR" b="0" i="0" u="none" strike="noStrike" baseline="0" dirty="0" smtClean="0"/>
              <a:t>Illinois Administrative Code, Title 50, Chapter 1, Subchapter 1, Part 919</a:t>
            </a:r>
          </a:p>
          <a:p>
            <a:endParaRPr lang="en-US" b="0" i="0" u="none" strike="noStrike" baseline="0" dirty="0" smtClean="0"/>
          </a:p>
          <a:p>
            <a:r>
              <a:rPr lang="en-US" b="0" i="0" u="none" strike="noStrike" baseline="0" dirty="0" smtClean="0"/>
              <a:t>Essentially, these are all the Golden Rule.</a:t>
            </a:r>
          </a:p>
          <a:p>
            <a:endParaRPr lang="en-US" dirty="0"/>
          </a:p>
        </p:txBody>
      </p:sp>
    </p:spTree>
    <p:extLst>
      <p:ext uri="{BB962C8B-B14F-4D97-AF65-F5344CB8AC3E}">
        <p14:creationId xmlns:p14="http://schemas.microsoft.com/office/powerpoint/2010/main" val="221626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The Estoppel Doctrine</a:t>
            </a:r>
            <a:endParaRPr lang="en-US" dirty="0"/>
          </a:p>
        </p:txBody>
      </p:sp>
      <p:sp>
        <p:nvSpPr>
          <p:cNvPr id="3" name="Content Placeholder 2"/>
          <p:cNvSpPr>
            <a:spLocks noGrp="1"/>
          </p:cNvSpPr>
          <p:nvPr>
            <p:ph idx="1"/>
          </p:nvPr>
        </p:nvSpPr>
        <p:spPr/>
        <p:txBody>
          <a:bodyPr>
            <a:normAutofit fontScale="70000" lnSpcReduction="20000"/>
          </a:bodyPr>
          <a:lstStyle/>
          <a:p>
            <a:r>
              <a:rPr lang="en-US" b="0" i="0" u="none" strike="noStrike" baseline="0" dirty="0" smtClean="0"/>
              <a:t>The cornerstone of Illinois coverage law is the estoppel doctrine.  </a:t>
            </a:r>
            <a:r>
              <a:rPr lang="en-US" b="0" i="1" u="none" strike="noStrike" baseline="0" dirty="0" smtClean="0"/>
              <a:t>Employers Insurance of Wausau v. Ehlco Liquidating Trust</a:t>
            </a:r>
            <a:r>
              <a:rPr lang="en-US" b="0" i="0" u="none" strike="noStrike" baseline="0" dirty="0" smtClean="0"/>
              <a:t>, 186 Ill. 2d 127, 150 (1999) </a:t>
            </a:r>
          </a:p>
          <a:p>
            <a:endParaRPr lang="en-US" b="0" i="0" u="none" strike="noStrike" baseline="0" dirty="0" smtClean="0"/>
          </a:p>
          <a:p>
            <a:r>
              <a:rPr lang="en-US" b="0" i="0" u="none" strike="noStrike" baseline="0" dirty="0" smtClean="0"/>
              <a:t>It is a doctrine that is unique to Illinois.  </a:t>
            </a:r>
          </a:p>
          <a:p>
            <a:endParaRPr lang="en-US" b="0" i="0" u="none" strike="noStrike" baseline="0" dirty="0" smtClean="0"/>
          </a:p>
          <a:p>
            <a:r>
              <a:rPr lang="en-US" b="0" i="0" u="none" strike="noStrike" baseline="0" dirty="0" smtClean="0"/>
              <a:t>In denying coverage, an insurer must file a declaratory judgment action, defend under a reservation of rights, or do both.</a:t>
            </a:r>
          </a:p>
          <a:p>
            <a:endParaRPr lang="en-US" b="0" i="0" u="none" strike="noStrike" baseline="0" dirty="0" smtClean="0"/>
          </a:p>
          <a:p>
            <a:r>
              <a:rPr lang="en-US" b="0" i="0" u="none" strike="noStrike" baseline="0" dirty="0" smtClean="0"/>
              <a:t>If that is not done, the insurer may be estopped from arguing any policy defenses.</a:t>
            </a:r>
          </a:p>
          <a:p>
            <a:endParaRPr lang="en-US" b="0" i="0" u="none" strike="noStrike" baseline="0" dirty="0" smtClean="0"/>
          </a:p>
          <a:p>
            <a:r>
              <a:rPr lang="en-US" b="0" i="0" u="none" strike="noStrike" baseline="0" dirty="0" smtClean="0"/>
              <a:t>If you are going to take a coverage position, doing nothing, or simply denying coverage is not an option in Illinois.</a:t>
            </a:r>
          </a:p>
          <a:p>
            <a:endParaRPr lang="en-US" dirty="0"/>
          </a:p>
        </p:txBody>
      </p:sp>
    </p:spTree>
    <p:extLst>
      <p:ext uri="{BB962C8B-B14F-4D97-AF65-F5344CB8AC3E}">
        <p14:creationId xmlns:p14="http://schemas.microsoft.com/office/powerpoint/2010/main" val="283117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smtClean="0"/>
              <a:t>What is bad faith under Section 155?</a:t>
            </a:r>
            <a:endParaRPr lang="en-US" dirty="0"/>
          </a:p>
        </p:txBody>
      </p:sp>
      <p:sp>
        <p:nvSpPr>
          <p:cNvPr id="3" name="Content Placeholder 2"/>
          <p:cNvSpPr>
            <a:spLocks noGrp="1"/>
          </p:cNvSpPr>
          <p:nvPr>
            <p:ph idx="1"/>
          </p:nvPr>
        </p:nvSpPr>
        <p:spPr/>
        <p:txBody>
          <a:bodyPr>
            <a:normAutofit fontScale="70000" lnSpcReduction="20000"/>
          </a:bodyPr>
          <a:lstStyle/>
          <a:p>
            <a:r>
              <a:rPr lang="en-US" b="0" i="0" u="none" strike="noStrike" baseline="0" dirty="0" smtClean="0"/>
              <a:t>In determining whether an insurance company has been vexatious and unreasonable the court looks to the totality of the circumstances and not a single factor but it is “</a:t>
            </a:r>
            <a:r>
              <a:rPr lang="en-US" b="1" i="0" u="sng" strike="noStrike" baseline="0" dirty="0" smtClean="0"/>
              <a:t>the attitude of the defendant which must be examined</a:t>
            </a:r>
            <a:r>
              <a:rPr lang="en-US" b="0" i="0" u="none" strike="noStrike" baseline="0" dirty="0" smtClean="0"/>
              <a:t>.”  </a:t>
            </a:r>
            <a:r>
              <a:rPr lang="en-US" b="0" i="1" u="none" strike="noStrike" baseline="0" dirty="0" smtClean="0"/>
              <a:t>Green v. International Insurance Company</a:t>
            </a:r>
            <a:r>
              <a:rPr lang="en-US" b="0" i="0" u="none" strike="noStrike" baseline="0" dirty="0" smtClean="0"/>
              <a:t>, 238 Ill. App. 3d 929, 935 (2</a:t>
            </a:r>
            <a:r>
              <a:rPr lang="en-US" b="0" i="0" u="none" strike="noStrike" baseline="30000" dirty="0" smtClean="0"/>
              <a:t>nd</a:t>
            </a:r>
            <a:r>
              <a:rPr lang="en-US" b="0" i="0" u="none" strike="noStrike" baseline="0" dirty="0" smtClean="0"/>
              <a:t> Dist. 1992) (emphasis added). </a:t>
            </a:r>
          </a:p>
          <a:p>
            <a:endParaRPr lang="en-US" b="0" i="0" u="none" strike="noStrike" baseline="0" dirty="0" smtClean="0"/>
          </a:p>
          <a:p>
            <a:r>
              <a:rPr lang="en-US" b="0" i="0" u="none" strike="noStrike" baseline="0" dirty="0" smtClean="0"/>
              <a:t>An attitude by an insurer which is not only vexatious, but “irritating, exasperating, and provoking” support relief under Section 155.  </a:t>
            </a:r>
            <a:r>
              <a:rPr lang="en-US" b="0" i="1" u="none" strike="noStrike" baseline="0" dirty="0" smtClean="0"/>
              <a:t>Deverman v. Country Mutual Insurance Company</a:t>
            </a:r>
            <a:r>
              <a:rPr lang="en-US" b="0" i="0" u="none" strike="noStrike" baseline="0" dirty="0" smtClean="0"/>
              <a:t>, 56 Ill .App. 3d 122, 124 (4</a:t>
            </a:r>
            <a:r>
              <a:rPr lang="en-US" b="0" i="0" u="none" strike="noStrike" baseline="30000" dirty="0" smtClean="0"/>
              <a:t>th</a:t>
            </a:r>
            <a:r>
              <a:rPr lang="en-US" b="0" i="0" u="none" strike="noStrike" baseline="0" dirty="0" smtClean="0"/>
              <a:t> Dist. 1978). </a:t>
            </a:r>
          </a:p>
          <a:p>
            <a:endParaRPr lang="en-US" b="0" i="0" u="none" strike="noStrike" baseline="0" dirty="0" smtClean="0"/>
          </a:p>
          <a:p>
            <a:r>
              <a:rPr lang="en-US" b="0" i="0" u="none" strike="noStrike" baseline="0" dirty="0" smtClean="0"/>
              <a:t>In dealing with insureds on first-party claims or claimants and claimants’ counsel on third-party claims, you can disagree, but you can’t be disagreeable.  </a:t>
            </a:r>
          </a:p>
          <a:p>
            <a:endParaRPr lang="en-US" dirty="0"/>
          </a:p>
        </p:txBody>
      </p:sp>
    </p:spTree>
    <p:extLst>
      <p:ext uri="{BB962C8B-B14F-4D97-AF65-F5344CB8AC3E}">
        <p14:creationId xmlns:p14="http://schemas.microsoft.com/office/powerpoint/2010/main" val="248316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t>Manner to Handle Claims</a:t>
            </a:r>
            <a:endParaRPr lang="en-US" dirty="0"/>
          </a:p>
        </p:txBody>
      </p:sp>
      <p:sp>
        <p:nvSpPr>
          <p:cNvPr id="3" name="Content Placeholder 2"/>
          <p:cNvSpPr>
            <a:spLocks noGrp="1"/>
          </p:cNvSpPr>
          <p:nvPr>
            <p:ph idx="1"/>
          </p:nvPr>
        </p:nvSpPr>
        <p:spPr/>
        <p:txBody>
          <a:bodyPr>
            <a:normAutofit fontScale="77500" lnSpcReduction="20000"/>
          </a:bodyPr>
          <a:lstStyle/>
          <a:p>
            <a:endParaRPr lang="en-US" b="0" i="0" u="none" strike="noStrike" baseline="0" dirty="0" smtClean="0"/>
          </a:p>
          <a:p>
            <a:r>
              <a:rPr lang="en-US" b="0" i="0" u="none" strike="noStrike" baseline="0" dirty="0" smtClean="0"/>
              <a:t>Analyze the claim material to determine available coverage positions, conduct the necessary investigation promptly.</a:t>
            </a:r>
          </a:p>
          <a:p>
            <a:pPr marL="0" indent="0">
              <a:buNone/>
            </a:pPr>
            <a:r>
              <a:rPr lang="en-US" b="0" i="0" u="none" strike="noStrike" baseline="0" dirty="0" smtClean="0"/>
              <a:t>								</a:t>
            </a:r>
          </a:p>
          <a:p>
            <a:r>
              <a:rPr lang="en-US" b="0" i="0" u="none" strike="noStrike" baseline="0" dirty="0" smtClean="0"/>
              <a:t>Be responsive to inquiries from claimants and counsel.  If you do not have an answer immediately, send correspondence that you are investigating or analyzing their position and then get back to them.</a:t>
            </a:r>
          </a:p>
          <a:p>
            <a:endParaRPr lang="en-US" b="0" i="0" u="none" strike="noStrike" baseline="0" dirty="0" smtClean="0"/>
          </a:p>
          <a:p>
            <a:r>
              <a:rPr lang="en-US" b="0" i="0" u="none" strike="noStrike" baseline="0" dirty="0" smtClean="0"/>
              <a:t>Irrespective of the disagreement, be courteous.</a:t>
            </a:r>
          </a:p>
          <a:p>
            <a:endParaRPr lang="en-US" b="0" i="0" u="none" strike="noStrike" baseline="0" dirty="0" smtClean="0"/>
          </a:p>
          <a:p>
            <a:r>
              <a:rPr lang="en-US" b="0" i="0" u="none" strike="noStrike" baseline="0" dirty="0" smtClean="0"/>
              <a:t>Document. Document. Document.</a:t>
            </a:r>
          </a:p>
          <a:p>
            <a:endParaRPr lang="en-US" dirty="0"/>
          </a:p>
        </p:txBody>
      </p:sp>
    </p:spTree>
    <p:extLst>
      <p:ext uri="{BB962C8B-B14F-4D97-AF65-F5344CB8AC3E}">
        <p14:creationId xmlns:p14="http://schemas.microsoft.com/office/powerpoint/2010/main" val="2141017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353</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YOU GOT TO HAVE (GOOD) FAITH: Handling Claims in Illinois Without Committing Bad Faith</vt:lpstr>
      <vt:lpstr>Statutes and Regulations Related to Good Faith Conduct</vt:lpstr>
      <vt:lpstr>The Estoppel Doctrine</vt:lpstr>
      <vt:lpstr>What is bad faith under Section 155?</vt:lpstr>
      <vt:lpstr>Manner to Handle Claims</vt:lpstr>
    </vt:vector>
  </TitlesOfParts>
  <Company>pnsc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GOT HAVE (GOOD) FAITH</dc:title>
  <dc:creator>pnsc</dc:creator>
  <cp:lastModifiedBy>Eckler, Donald P.</cp:lastModifiedBy>
  <cp:revision>5</cp:revision>
  <dcterms:created xsi:type="dcterms:W3CDTF">2013-09-25T16:50:57Z</dcterms:created>
  <dcterms:modified xsi:type="dcterms:W3CDTF">2014-01-06T17:17:07Z</dcterms:modified>
</cp:coreProperties>
</file>