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4"/>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7" r:id="rId79"/>
    <p:sldId id="335" r:id="rId80"/>
    <p:sldId id="336" r:id="rId81"/>
    <p:sldId id="338" r:id="rId82"/>
    <p:sldId id="339" r:id="rId8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181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1848AA66-C6C9-4B44-84C4-425DF585B8C6}" type="datetimeFigureOut">
              <a:rPr lang="en-US" smtClean="0"/>
              <a:t>1/16/2012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A5913702-3A08-4CE0-BD05-CC1FECA93167}" type="slidenum">
              <a:rPr lang="en-US" smtClean="0"/>
              <a:t>‹#›</a:t>
            </a:fld>
            <a:endParaRPr lang="en-US"/>
          </a:p>
        </p:txBody>
      </p:sp>
    </p:spTree>
    <p:extLst>
      <p:ext uri="{BB962C8B-B14F-4D97-AF65-F5344CB8AC3E}">
        <p14:creationId xmlns:p14="http://schemas.microsoft.com/office/powerpoint/2010/main" val="3400913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377910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90376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255655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7355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975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0280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5955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4664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887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2025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848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18118138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5721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1477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997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206437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341808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25077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415918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44663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215304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56071-43D1-42EE-952D-CD6011A0D869}" type="datetimeFigureOut">
              <a:rPr lang="en-US" smtClean="0"/>
              <a:t>1/16/2012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742BE-B4AC-4BEE-8969-2ADE849DB7D2}" type="slidenum">
              <a:rPr lang="en-US" smtClean="0"/>
              <a:t>‹#›</a:t>
            </a:fld>
            <a:endParaRPr lang="en-US" dirty="0"/>
          </a:p>
        </p:txBody>
      </p:sp>
    </p:spTree>
    <p:extLst>
      <p:ext uri="{BB962C8B-B14F-4D97-AF65-F5344CB8AC3E}">
        <p14:creationId xmlns:p14="http://schemas.microsoft.com/office/powerpoint/2010/main" val="219953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56071-43D1-42EE-952D-CD6011A0D869}" type="datetimeFigureOut">
              <a:rPr lang="en-US" smtClean="0"/>
              <a:t>1/16/2012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742BE-B4AC-4BEE-8969-2ADE849DB7D2}" type="slidenum">
              <a:rPr lang="en-US" smtClean="0"/>
              <a:t>‹#›</a:t>
            </a:fld>
            <a:endParaRPr lang="en-US" dirty="0"/>
          </a:p>
        </p:txBody>
      </p:sp>
    </p:spTree>
    <p:extLst>
      <p:ext uri="{BB962C8B-B14F-4D97-AF65-F5344CB8AC3E}">
        <p14:creationId xmlns:p14="http://schemas.microsoft.com/office/powerpoint/2010/main" val="39842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CC00D-0B2A-4CFD-98E5-6BE26DCC6C80}" type="datetimeFigureOut">
              <a:rPr lang="en-US" smtClean="0">
                <a:solidFill>
                  <a:prstClr val="black">
                    <a:tint val="75000"/>
                  </a:prstClr>
                </a:solidFill>
              </a:rPr>
              <a:pPr/>
              <a:t>1/16/2012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E8B00-6F5B-4804-9303-46F127F76E6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8875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section111.cms.hhs.gov/"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b="1" i="0" u="none" strike="noStrike" baseline="0" dirty="0" smtClean="0"/>
              <a:t>The Good, the Bad, and the Ugly: The Cooperation Clause, Medicare Secondary Payer Requirements, and the Tripartite Relationship</a:t>
            </a:r>
            <a:endParaRPr lang="en-US" sz="3200" dirty="0"/>
          </a:p>
        </p:txBody>
      </p:sp>
      <p:sp>
        <p:nvSpPr>
          <p:cNvPr id="3" name="Subtitle 2"/>
          <p:cNvSpPr>
            <a:spLocks noGrp="1"/>
          </p:cNvSpPr>
          <p:nvPr>
            <p:ph type="subTitle" idx="1"/>
          </p:nvPr>
        </p:nvSpPr>
        <p:spPr/>
        <p:txBody>
          <a:bodyPr>
            <a:normAutofit lnSpcReduction="10000"/>
          </a:bodyPr>
          <a:lstStyle/>
          <a:p>
            <a:r>
              <a:rPr lang="en-US" sz="1600" b="1" dirty="0" smtClean="0">
                <a:solidFill>
                  <a:schemeClr val="tx1"/>
                </a:solidFill>
              </a:rPr>
              <a:t>Donald Patrick Eckler</a:t>
            </a:r>
          </a:p>
          <a:p>
            <a:r>
              <a:rPr lang="en-US" sz="1600" b="1" dirty="0" smtClean="0">
                <a:solidFill>
                  <a:schemeClr val="tx1"/>
                </a:solidFill>
              </a:rPr>
              <a:t>Pretzel &amp; Stouffer, Chartered</a:t>
            </a:r>
          </a:p>
          <a:p>
            <a:r>
              <a:rPr lang="en-US" sz="1600" b="1" dirty="0" smtClean="0">
                <a:solidFill>
                  <a:schemeClr val="tx1"/>
                </a:solidFill>
              </a:rPr>
              <a:t>One South </a:t>
            </a:r>
            <a:r>
              <a:rPr lang="en-US" sz="1600" b="1" dirty="0" err="1" smtClean="0">
                <a:solidFill>
                  <a:schemeClr val="tx1"/>
                </a:solidFill>
              </a:rPr>
              <a:t>Wacker</a:t>
            </a:r>
            <a:endParaRPr lang="en-US" sz="1600" b="1" dirty="0" smtClean="0">
              <a:solidFill>
                <a:schemeClr val="tx1"/>
              </a:solidFill>
            </a:endParaRPr>
          </a:p>
          <a:p>
            <a:r>
              <a:rPr lang="en-US" sz="1600" b="1" dirty="0" smtClean="0">
                <a:solidFill>
                  <a:schemeClr val="tx1"/>
                </a:solidFill>
              </a:rPr>
              <a:t>Suite 2500</a:t>
            </a:r>
          </a:p>
          <a:p>
            <a:r>
              <a:rPr lang="en-US" sz="1600" b="1" dirty="0" smtClean="0">
                <a:solidFill>
                  <a:schemeClr val="tx1"/>
                </a:solidFill>
              </a:rPr>
              <a:t>Chicago, IL  60606</a:t>
            </a:r>
          </a:p>
          <a:p>
            <a:r>
              <a:rPr lang="en-US" sz="1600" b="1" dirty="0" smtClean="0">
                <a:solidFill>
                  <a:schemeClr val="tx1"/>
                </a:solidFill>
              </a:rPr>
              <a:t>312-578-7653</a:t>
            </a:r>
          </a:p>
        </p:txBody>
      </p:sp>
    </p:spTree>
    <p:extLst>
      <p:ext uri="{BB962C8B-B14F-4D97-AF65-F5344CB8AC3E}">
        <p14:creationId xmlns:p14="http://schemas.microsoft.com/office/powerpoint/2010/main" val="168992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92500" lnSpcReduction="10000"/>
          </a:bodyPr>
          <a:lstStyle/>
          <a:p>
            <a:r>
              <a:rPr lang="en-US" b="0" i="0" u="none" strike="noStrike" baseline="0" dirty="0" smtClean="0"/>
              <a:t>Illinois Rule of Professional Conduct Rule 1.7 further states:</a:t>
            </a:r>
          </a:p>
          <a:p>
            <a:pPr marL="0" indent="0">
              <a:buNone/>
            </a:pPr>
            <a:endParaRPr lang="en-US" b="0" i="0" u="none" strike="noStrike" baseline="0" dirty="0" smtClean="0"/>
          </a:p>
          <a:p>
            <a:pPr marL="400050" lvl="1" indent="0" algn="just">
              <a:buNone/>
            </a:pPr>
            <a:r>
              <a:rPr lang="en-US" b="0" i="0" u="none" strike="noStrike" baseline="0" dirty="0" smtClean="0"/>
              <a:t>b) Notwithstanding the existence of a concurrent conflict of interest under paragraph (a), a lawyer may represent a client if:</a:t>
            </a:r>
          </a:p>
          <a:p>
            <a:pPr marL="400050" lvl="1" indent="0">
              <a:buNone/>
            </a:pPr>
            <a:endParaRPr lang="en-US" b="0" i="0" u="none" strike="noStrike" baseline="0" dirty="0" smtClean="0"/>
          </a:p>
          <a:p>
            <a:pPr marL="1714500" lvl="3" indent="-457200" algn="just">
              <a:buAutoNum type="arabicParenBoth"/>
            </a:pPr>
            <a:r>
              <a:rPr lang="en-US" b="0" i="0" u="none" strike="noStrike" baseline="0" dirty="0" smtClean="0"/>
              <a:t>the lawyer reasonably believes that the lawyer will be able to provide competent and diligent representation to each affected client;</a:t>
            </a:r>
          </a:p>
          <a:p>
            <a:pPr marL="1257300" lvl="3" indent="0">
              <a:buNone/>
            </a:pPr>
            <a:endParaRPr lang="en-US" b="0" i="0" u="none" strike="noStrike" baseline="0" dirty="0" smtClean="0"/>
          </a:p>
          <a:p>
            <a:pPr marL="1257300" lvl="3" indent="0">
              <a:buNone/>
            </a:pPr>
            <a:r>
              <a:rPr lang="en-US" b="0" i="0" u="none" strike="noStrike" baseline="0" dirty="0" smtClean="0"/>
              <a:t>(2)	the representation is not prohibited by law;</a:t>
            </a:r>
          </a:p>
        </p:txBody>
      </p:sp>
    </p:spTree>
    <p:extLst>
      <p:ext uri="{BB962C8B-B14F-4D97-AF65-F5344CB8AC3E}">
        <p14:creationId xmlns:p14="http://schemas.microsoft.com/office/powerpoint/2010/main" val="360628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lstStyle/>
          <a:p>
            <a:pPr marL="400050" lvl="1" indent="0" algn="just">
              <a:buNone/>
            </a:pPr>
            <a:endParaRPr lang="en-US" b="0" i="0" u="none" strike="noStrike" baseline="0" dirty="0" smtClean="0"/>
          </a:p>
          <a:p>
            <a:pPr marL="400050" lvl="1" indent="0" algn="just">
              <a:buNone/>
            </a:pPr>
            <a:r>
              <a:rPr lang="en-US" b="0" i="0" u="none" strike="noStrike" baseline="0" dirty="0" smtClean="0"/>
              <a:t>(3) the representation does not involve the assertion of a claim by one client against another client represented by the lawyer in the same litigation or other proceeding before a tribunal; and</a:t>
            </a:r>
          </a:p>
          <a:p>
            <a:endParaRPr lang="en-US" b="0" i="0" u="none" strike="noStrike" baseline="0" dirty="0" smtClean="0"/>
          </a:p>
          <a:p>
            <a:pPr marL="400050" lvl="1" indent="0" algn="just">
              <a:buNone/>
            </a:pPr>
            <a:r>
              <a:rPr lang="en-US" b="0" i="0" u="none" strike="noStrike" baseline="0" dirty="0" smtClean="0"/>
              <a:t>(4) each affected client gives informed consent.</a:t>
            </a:r>
          </a:p>
          <a:p>
            <a:pPr marL="0" indent="0" algn="just">
              <a:buNone/>
            </a:pPr>
            <a:endParaRPr lang="en-US" dirty="0"/>
          </a:p>
        </p:txBody>
      </p:sp>
    </p:spTree>
    <p:extLst>
      <p:ext uri="{BB962C8B-B14F-4D97-AF65-F5344CB8AC3E}">
        <p14:creationId xmlns:p14="http://schemas.microsoft.com/office/powerpoint/2010/main" val="1212809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Illinois Rule of Professional Conduct Rule 1.9 states:</a:t>
            </a:r>
          </a:p>
          <a:p>
            <a:endParaRPr lang="en-US" b="0" i="0" u="none" strike="noStrike" baseline="0" dirty="0" smtClean="0"/>
          </a:p>
          <a:p>
            <a:pPr marL="400050" lvl="1" indent="0" algn="just">
              <a:buNone/>
            </a:pPr>
            <a:r>
              <a:rPr lang="en-US" b="0" i="0" u="none" strike="noStrike" baseline="0" dirty="0" smtClean="0"/>
              <a:t>(a) A lawyer who has formerly represented a client in a matter shall not thereafter represent another person in the same or a substantially related matter in which that person’s interests are materially adverse to the interests of the former client unless the former client gives informed consent.</a:t>
            </a:r>
          </a:p>
          <a:p>
            <a:pPr algn="just"/>
            <a:endParaRPr lang="en-US" dirty="0"/>
          </a:p>
        </p:txBody>
      </p:sp>
    </p:spTree>
    <p:extLst>
      <p:ext uri="{BB962C8B-B14F-4D97-AF65-F5344CB8AC3E}">
        <p14:creationId xmlns:p14="http://schemas.microsoft.com/office/powerpoint/2010/main" val="1816256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0" i="0" u="none" strike="noStrike" baseline="0" dirty="0" smtClean="0"/>
              <a:t>Illinois Rule of Professional Conduct Rule 1.9 further states:</a:t>
            </a:r>
          </a:p>
          <a:p>
            <a:endParaRPr lang="en-US" b="0" i="0" u="none" strike="noStrike" baseline="0" dirty="0" smtClean="0"/>
          </a:p>
          <a:p>
            <a:pPr marL="400050" lvl="1" indent="0" algn="just">
              <a:buNone/>
            </a:pPr>
            <a:r>
              <a:rPr lang="en-US" b="0" i="0" u="none" strike="noStrike" baseline="0" dirty="0" smtClean="0"/>
              <a:t>(b) A lawyer shall not knowingly represent a person in the same or a substantially related matter in which a firm with which the lawyer formerly was associated had previously represented a client</a:t>
            </a:r>
          </a:p>
          <a:p>
            <a:pPr marL="400050" lvl="1" indent="0" algn="just">
              <a:buNone/>
            </a:pPr>
            <a:endParaRPr lang="en-US" dirty="0"/>
          </a:p>
          <a:p>
            <a:pPr marL="800100" lvl="2" indent="0" algn="just">
              <a:buNone/>
            </a:pPr>
            <a:r>
              <a:rPr lang="en-US" b="0" i="0" u="none" strike="noStrike" baseline="0" dirty="0" smtClean="0"/>
              <a:t>(1) whose interests are materially adverse to that person; and</a:t>
            </a:r>
          </a:p>
          <a:p>
            <a:pPr marL="514350" indent="-514350">
              <a:buAutoNum type="arabicParenBoth"/>
            </a:pPr>
            <a:endParaRPr lang="en-US" dirty="0"/>
          </a:p>
          <a:p>
            <a:pPr marL="800100" lvl="2" indent="0" algn="just">
              <a:buNone/>
            </a:pPr>
            <a:r>
              <a:rPr lang="en-US" b="0" i="0" u="none" strike="noStrike" baseline="0" dirty="0" smtClean="0"/>
              <a:t>(2) about whom the lawyer had acquired information protected by Rules 1.6 and 1.9(c) that is material to the matter; unless the former client gives informed consent.</a:t>
            </a:r>
          </a:p>
          <a:p>
            <a:pPr algn="just"/>
            <a:endParaRPr lang="en-US" dirty="0"/>
          </a:p>
        </p:txBody>
      </p:sp>
    </p:spTree>
    <p:extLst>
      <p:ext uri="{BB962C8B-B14F-4D97-AF65-F5344CB8AC3E}">
        <p14:creationId xmlns:p14="http://schemas.microsoft.com/office/powerpoint/2010/main" val="2441514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85000" lnSpcReduction="20000"/>
          </a:bodyPr>
          <a:lstStyle/>
          <a:p>
            <a:r>
              <a:rPr lang="en-US" b="0" i="0" u="none" strike="noStrike" baseline="0" dirty="0" smtClean="0"/>
              <a:t>Illinois Rule of Professional Conduct Rule 1.9 further states:</a:t>
            </a:r>
          </a:p>
          <a:p>
            <a:endParaRPr lang="en-US" b="0" i="0" u="none" strike="noStrike" baseline="0" dirty="0" smtClean="0"/>
          </a:p>
          <a:p>
            <a:pPr marL="400050" lvl="1" indent="0" algn="just">
              <a:buNone/>
            </a:pPr>
            <a:r>
              <a:rPr lang="en-US" b="0" i="0" u="none" strike="noStrike" baseline="0" dirty="0" smtClean="0"/>
              <a:t>(c) A lawyer who has formerly represented a client in a matter or whose present or former firm has formerly represented a client in a matter shall not thereafter: </a:t>
            </a:r>
          </a:p>
          <a:p>
            <a:endParaRPr lang="en-US" b="0" i="0" u="none" strike="noStrike" baseline="0" dirty="0" smtClean="0"/>
          </a:p>
          <a:p>
            <a:pPr marL="800100" lvl="2" indent="0" algn="just">
              <a:buNone/>
            </a:pPr>
            <a:r>
              <a:rPr lang="en-US" b="0" i="0" u="none" strike="noStrike" baseline="0" dirty="0" smtClean="0"/>
              <a:t>(1) use information relating to the representation to the disadvantage of the former client except as these Rules would permit or require with respect to a client, or when the information has become generally known; or</a:t>
            </a:r>
          </a:p>
          <a:p>
            <a:endParaRPr lang="en-US" b="0" i="0" u="none" strike="noStrike" baseline="0" dirty="0" smtClean="0"/>
          </a:p>
          <a:p>
            <a:pPr marL="800100" lvl="2" indent="0" algn="just">
              <a:buNone/>
            </a:pPr>
            <a:r>
              <a:rPr lang="en-US" b="0" i="0" u="none" strike="noStrike" baseline="0" dirty="0" smtClean="0"/>
              <a:t>(2) reveal information relating to the representation except as these Rules would permit or require with respect to a client.</a:t>
            </a:r>
          </a:p>
          <a:p>
            <a:pPr algn="just"/>
            <a:endParaRPr lang="en-US" dirty="0"/>
          </a:p>
        </p:txBody>
      </p:sp>
    </p:spTree>
    <p:extLst>
      <p:ext uri="{BB962C8B-B14F-4D97-AF65-F5344CB8AC3E}">
        <p14:creationId xmlns:p14="http://schemas.microsoft.com/office/powerpoint/2010/main" val="4294781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0" i="0" u="none" strike="noStrike" baseline="0" dirty="0" smtClean="0"/>
              <a:t>Illinois Rule of Professional Conduct Rule 1.10 states:</a:t>
            </a:r>
          </a:p>
          <a:p>
            <a:endParaRPr lang="en-US" b="0" i="0" u="none" strike="noStrike" baseline="0" dirty="0" smtClean="0"/>
          </a:p>
          <a:p>
            <a:pPr marL="400050" lvl="1" indent="0" algn="just">
              <a:buNone/>
            </a:pPr>
            <a:r>
              <a:rPr lang="en-US" b="0" i="0" u="none" strike="noStrike" baseline="0" dirty="0" smtClean="0"/>
              <a:t>(a) While lawyers are associated in a firm, none of them shall knowingly represent a client when any one of them practicing alone would be prohibited from doing so by Rules 1.7 or 1.9, unless the prohibition is based on a personal interest of the prohibited lawyer and does not present a significant risk of materially limiting the representation of the client by the remaining lawyers in the firm.</a:t>
            </a:r>
          </a:p>
          <a:p>
            <a:pPr algn="just"/>
            <a:endParaRPr lang="en-US" dirty="0"/>
          </a:p>
        </p:txBody>
      </p:sp>
    </p:spTree>
    <p:extLst>
      <p:ext uri="{BB962C8B-B14F-4D97-AF65-F5344CB8AC3E}">
        <p14:creationId xmlns:p14="http://schemas.microsoft.com/office/powerpoint/2010/main" val="4065544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70000" lnSpcReduction="20000"/>
          </a:bodyPr>
          <a:lstStyle/>
          <a:p>
            <a:r>
              <a:rPr lang="en-US" b="0" i="0" u="none" strike="noStrike" baseline="0" dirty="0" smtClean="0"/>
              <a:t>Illinois Rule of Professional Conduct Rule 1.10 further states:</a:t>
            </a:r>
          </a:p>
          <a:p>
            <a:endParaRPr lang="en-US" b="0" i="0" u="none" strike="noStrike" baseline="0" dirty="0" smtClean="0"/>
          </a:p>
          <a:p>
            <a:pPr marL="400050" lvl="1" indent="0" algn="just">
              <a:buNone/>
            </a:pPr>
            <a:r>
              <a:rPr lang="en-US" b="0" i="0" u="none" strike="noStrike" baseline="0" dirty="0" smtClean="0"/>
              <a:t>(b) When a lawyer has terminated an association with a firm, the firm is not prohibited from thereafter representing a person with interests materially adverse to those of a client represented by the formerly associated lawyer and not currently represented by the firm, unless:</a:t>
            </a:r>
          </a:p>
          <a:p>
            <a:endParaRPr lang="en-US" b="0" i="0" u="none" strike="noStrike" baseline="0" dirty="0" smtClean="0"/>
          </a:p>
          <a:p>
            <a:pPr marL="800100" lvl="2" indent="0" algn="just">
              <a:buNone/>
            </a:pPr>
            <a:r>
              <a:rPr lang="en-US" b="0" i="0" u="none" strike="noStrike" baseline="0" dirty="0" smtClean="0"/>
              <a:t>(1) the matter is the same or substantially related to that in which the formerly associated lawyer represented the client; and</a:t>
            </a:r>
          </a:p>
          <a:p>
            <a:endParaRPr lang="en-US" b="0" i="0" u="none" strike="noStrike" baseline="0" dirty="0" smtClean="0"/>
          </a:p>
          <a:p>
            <a:pPr marL="800100" lvl="2" indent="0" algn="just">
              <a:buNone/>
            </a:pPr>
            <a:r>
              <a:rPr lang="en-US" b="0" i="0" u="none" strike="noStrike" baseline="0" dirty="0" smtClean="0"/>
              <a:t>(2) any lawyer remaining in the firm has information protected by Rules 1.6 and 1.9(c) that is material to the matter.</a:t>
            </a:r>
          </a:p>
          <a:p>
            <a:endParaRPr lang="en-US" b="0" i="0" u="none" strike="noStrike" baseline="0" dirty="0" smtClean="0"/>
          </a:p>
          <a:p>
            <a:pPr marL="400050" lvl="1" indent="0" algn="just">
              <a:buNone/>
            </a:pPr>
            <a:r>
              <a:rPr lang="en-US" b="0" i="0" u="none" strike="noStrike" baseline="0" dirty="0" smtClean="0"/>
              <a:t>(c) A disqualification prescribed by this Rule may be waived by the affected client under the conditions stated in Rule 1.7.</a:t>
            </a:r>
          </a:p>
          <a:p>
            <a:pPr algn="just"/>
            <a:endParaRPr lang="en-US" dirty="0"/>
          </a:p>
        </p:txBody>
      </p:sp>
    </p:spTree>
    <p:extLst>
      <p:ext uri="{BB962C8B-B14F-4D97-AF65-F5344CB8AC3E}">
        <p14:creationId xmlns:p14="http://schemas.microsoft.com/office/powerpoint/2010/main" val="288450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0" u="none" strike="noStrike" baseline="0" dirty="0" smtClean="0"/>
              <a:t>Does the Conflict Require the Appointment of Independent Counsel?</a:t>
            </a: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b="0" i="0" u="none" strike="noStrike" baseline="0" dirty="0" smtClean="0"/>
              <a:t>Where a conflict exists independent counsel must be offered by the insurer to the insured. </a:t>
            </a:r>
          </a:p>
          <a:p>
            <a:pPr marL="0" indent="0" algn="just">
              <a:buNone/>
            </a:pPr>
            <a:endParaRPr lang="en-US" dirty="0"/>
          </a:p>
          <a:p>
            <a:pPr algn="just"/>
            <a:r>
              <a:rPr lang="en-US" b="0" i="0" u="none" strike="noStrike" baseline="0" dirty="0" smtClean="0"/>
              <a:t>The question is question is whether the interest of the insured and the insurer diverge in such a way that the retained counsel is in conflict with the insured.</a:t>
            </a:r>
          </a:p>
          <a:p>
            <a:endParaRPr lang="en-US" b="0" i="0" u="none" strike="noStrike" baseline="0" dirty="0" smtClean="0"/>
          </a:p>
          <a:p>
            <a:pPr marL="0" indent="0" algn="just">
              <a:buNone/>
            </a:pPr>
            <a:r>
              <a:rPr lang="en-US" sz="2100" b="0" i="1" u="none" strike="noStrike" baseline="0" dirty="0" smtClean="0"/>
              <a:t>Blanchard v. State Farm Fire &amp; Casualty Company</a:t>
            </a:r>
            <a:r>
              <a:rPr lang="en-US" sz="2100" b="0" i="0" u="none" strike="noStrike" baseline="0" dirty="0" smtClean="0"/>
              <a:t>, 2 Cal.App.4th 345, 350 (1991) (“not every reservation of rights creates a conflict of interest requiring appointment of independent counsel.”); </a:t>
            </a:r>
            <a:r>
              <a:rPr lang="en-US" sz="2100" b="0" i="1" u="none" strike="noStrike" baseline="0" dirty="0" err="1" smtClean="0"/>
              <a:t>Nisson</a:t>
            </a:r>
            <a:r>
              <a:rPr lang="en-US" sz="2100" b="0" i="1" u="none" strike="noStrike" baseline="0" dirty="0" smtClean="0"/>
              <a:t> v. American Home Insurance Company</a:t>
            </a:r>
            <a:r>
              <a:rPr lang="en-US" sz="2100" b="0" i="0" u="none" strike="noStrike" baseline="0" dirty="0" smtClean="0"/>
              <a:t>, 917 P.2d 488 (</a:t>
            </a:r>
            <a:r>
              <a:rPr lang="en-US" sz="2100" b="0" i="0" u="none" strike="noStrike" baseline="0" dirty="0" err="1" smtClean="0"/>
              <a:t>Okl.App</a:t>
            </a:r>
            <a:r>
              <a:rPr lang="en-US" sz="2100" b="0" i="0" u="none" strike="noStrike" baseline="0" dirty="0" smtClean="0"/>
              <a:t>. 1996); </a:t>
            </a:r>
            <a:r>
              <a:rPr lang="en-US" sz="2100" b="0" i="1" u="none" strike="noStrike" baseline="0" dirty="0" smtClean="0"/>
              <a:t>Northern County Mutual Insurance Company v. </a:t>
            </a:r>
            <a:r>
              <a:rPr lang="en-US" sz="2100" b="0" i="1" u="none" strike="noStrike" baseline="0" dirty="0" err="1" smtClean="0"/>
              <a:t>Davalos</a:t>
            </a:r>
            <a:r>
              <a:rPr lang="en-US" sz="2100" b="0" i="0" u="none" strike="noStrike" baseline="0" dirty="0" smtClean="0"/>
              <a:t>, 140 S.W.3d 685, 689 (Tex. 2004) (If the insured’s liability and the coverage issues turn on the same facts, the insured is entitled to independent counsel.)  		</a:t>
            </a:r>
          </a:p>
          <a:p>
            <a:pPr algn="just"/>
            <a:endParaRPr lang="en-US" dirty="0"/>
          </a:p>
        </p:txBody>
      </p:sp>
    </p:spTree>
    <p:extLst>
      <p:ext uri="{BB962C8B-B14F-4D97-AF65-F5344CB8AC3E}">
        <p14:creationId xmlns:p14="http://schemas.microsoft.com/office/powerpoint/2010/main" val="2403851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0" u="none" strike="noStrike" baseline="0" dirty="0" smtClean="0"/>
              <a:t>Specific Instances of Conflict That Arise in the Insurance Defense Context</a:t>
            </a:r>
            <a:r>
              <a:rPr lang="en-US" sz="3100" b="0" i="0" u="none" strike="noStrike" baseline="0" dirty="0" smtClean="0"/>
              <a:t> </a:t>
            </a:r>
            <a:r>
              <a:rPr lang="en-US" sz="3100" b="1" i="0" u="none" strike="noStrike" baseline="0" dirty="0" smtClean="0"/>
              <a:t>- </a:t>
            </a:r>
            <a:br>
              <a:rPr lang="en-US" sz="3100" b="1" i="0" u="none" strike="noStrike" baseline="0" dirty="0" smtClean="0"/>
            </a:br>
            <a:r>
              <a:rPr lang="en-US" sz="3100" b="1" i="0" u="none" strike="noStrike" baseline="0" dirty="0" smtClean="0"/>
              <a:t>Potential Excess Judgment</a:t>
            </a:r>
            <a:r>
              <a:rPr lang="en-US" b="1" i="0" u="none" strike="noStrike" baseline="0" dirty="0" smtClean="0"/>
              <a:t> </a:t>
            </a:r>
            <a:endParaRPr lang="en-US" dirty="0"/>
          </a:p>
        </p:txBody>
      </p:sp>
      <p:sp>
        <p:nvSpPr>
          <p:cNvPr id="3" name="Content Placeholder 2"/>
          <p:cNvSpPr>
            <a:spLocks noGrp="1"/>
          </p:cNvSpPr>
          <p:nvPr>
            <p:ph idx="1"/>
          </p:nvPr>
        </p:nvSpPr>
        <p:spPr/>
        <p:txBody>
          <a:bodyPr>
            <a:normAutofit/>
          </a:bodyPr>
          <a:lstStyle/>
          <a:p>
            <a:pPr marL="0" indent="0" algn="just">
              <a:buNone/>
            </a:pPr>
            <a:endParaRPr lang="en-US" b="0" i="0" u="none" strike="noStrike" baseline="0" dirty="0" smtClean="0"/>
          </a:p>
          <a:p>
            <a:pPr marL="0" indent="0" algn="just">
              <a:buNone/>
            </a:pPr>
            <a:r>
              <a:rPr lang="en-US" sz="2800" b="0" i="0" u="none" strike="noStrike" baseline="0" dirty="0" smtClean="0"/>
              <a:t>In such a situation, make sure defense counsel advises the insured of the potential excess judgment.</a:t>
            </a:r>
          </a:p>
          <a:p>
            <a:endParaRPr lang="en-US" b="0" i="0" u="none" strike="noStrike" baseline="0" dirty="0" smtClean="0"/>
          </a:p>
          <a:p>
            <a:pPr marL="800100" lvl="2" indent="0" algn="just">
              <a:buNone/>
            </a:pPr>
            <a:r>
              <a:rPr lang="en-US" b="0" i="1" u="none" strike="noStrike" baseline="0" dirty="0" smtClean="0"/>
              <a:t>R.G. </a:t>
            </a:r>
            <a:r>
              <a:rPr lang="en-US" b="0" i="1" u="none" strike="noStrike" baseline="0" dirty="0" err="1" smtClean="0"/>
              <a:t>Wegman</a:t>
            </a:r>
            <a:r>
              <a:rPr lang="en-US" b="0" i="1" u="none" strike="noStrike" baseline="0" dirty="0" smtClean="0"/>
              <a:t> Construction Company v. Admiral Insurance Company</a:t>
            </a:r>
            <a:r>
              <a:rPr lang="en-US" b="0" i="0" u="none" strike="noStrike" baseline="0" dirty="0" smtClean="0"/>
              <a:t>, 629 F.3d 724 (7</a:t>
            </a:r>
            <a:r>
              <a:rPr lang="en-US" b="0" i="0" u="none" strike="noStrike" baseline="30000" dirty="0" smtClean="0"/>
              <a:t>th</a:t>
            </a:r>
            <a:r>
              <a:rPr lang="en-US" b="0" i="0" u="none" strike="noStrike" baseline="0" dirty="0" smtClean="0"/>
              <a:t> Cir. 2011); </a:t>
            </a:r>
            <a:r>
              <a:rPr lang="en-US" b="0" i="1" u="none" strike="noStrike" baseline="0" dirty="0" smtClean="0"/>
              <a:t>Allstate Insurance Company v. Campbell</a:t>
            </a:r>
            <a:r>
              <a:rPr lang="en-US" b="0" i="0" u="none" strike="noStrike" baseline="0" dirty="0" smtClean="0"/>
              <a:t>, 334 Md. 381, 397 (Md. App. 1994); </a:t>
            </a:r>
            <a:r>
              <a:rPr lang="en-US" b="0" i="1" u="none" strike="noStrike" baseline="0" dirty="0" smtClean="0"/>
              <a:t>Hartford Accident &amp; Indemnity Company v. Foster</a:t>
            </a:r>
            <a:r>
              <a:rPr lang="en-US" b="0" i="0" u="none" strike="noStrike" baseline="0" dirty="0" smtClean="0"/>
              <a:t>, 528 So. 2d 255, 270-273 (</a:t>
            </a:r>
            <a:r>
              <a:rPr lang="en-US" b="0" i="0" u="none" strike="noStrike" baseline="0" dirty="0" err="1" smtClean="0"/>
              <a:t>Sup.Ct.Miss</a:t>
            </a:r>
            <a:r>
              <a:rPr lang="en-US" b="0" i="0" u="none" strike="noStrike" baseline="0" dirty="0" smtClean="0"/>
              <a:t>. 1988).</a:t>
            </a:r>
          </a:p>
          <a:p>
            <a:endParaRPr lang="en-US" dirty="0"/>
          </a:p>
        </p:txBody>
      </p:sp>
    </p:spTree>
    <p:extLst>
      <p:ext uri="{BB962C8B-B14F-4D97-AF65-F5344CB8AC3E}">
        <p14:creationId xmlns:p14="http://schemas.microsoft.com/office/powerpoint/2010/main" val="595002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Specific Instances of Conflict That Arise in the Insurance Defense Context</a:t>
            </a:r>
            <a:r>
              <a:rPr lang="en-US" sz="3200" dirty="0"/>
              <a:t> </a:t>
            </a:r>
            <a:r>
              <a:rPr lang="en-US" sz="3200" b="1" dirty="0"/>
              <a:t>- </a:t>
            </a:r>
            <a:br>
              <a:rPr lang="en-US" sz="3200" b="1" dirty="0"/>
            </a:br>
            <a:r>
              <a:rPr lang="en-US" sz="3200" b="1" dirty="0"/>
              <a:t>Punitive Damages</a:t>
            </a:r>
            <a:endParaRPr lang="en-US" sz="3200" dirty="0"/>
          </a:p>
        </p:txBody>
      </p:sp>
      <p:sp>
        <p:nvSpPr>
          <p:cNvPr id="3" name="Content Placeholder 2"/>
          <p:cNvSpPr>
            <a:spLocks noGrp="1"/>
          </p:cNvSpPr>
          <p:nvPr>
            <p:ph idx="1"/>
          </p:nvPr>
        </p:nvSpPr>
        <p:spPr/>
        <p:txBody>
          <a:bodyPr/>
          <a:lstStyle/>
          <a:p>
            <a:endParaRPr lang="en-US" dirty="0" smtClean="0"/>
          </a:p>
          <a:p>
            <a:endParaRPr lang="en-US" dirty="0"/>
          </a:p>
          <a:p>
            <a:pPr algn="just"/>
            <a:r>
              <a:rPr lang="en-US" sz="2800" dirty="0" smtClean="0"/>
              <a:t>Under Illinois law the pleading of punitive damages creates a conflict.</a:t>
            </a:r>
            <a:r>
              <a:rPr lang="en-US" sz="2800" i="1" dirty="0" smtClean="0"/>
              <a:t>  Maryland Casualty Company v. Peppers</a:t>
            </a:r>
            <a:r>
              <a:rPr lang="en-US" sz="2800" dirty="0" smtClean="0"/>
              <a:t>, 64 Ill.2d 187 (1976) (pleading of punitive damages creates conflict).</a:t>
            </a:r>
          </a:p>
          <a:p>
            <a:pPr marL="0" indent="0" algn="just">
              <a:buNone/>
            </a:pPr>
            <a:endParaRPr lang="en-US" dirty="0"/>
          </a:p>
        </p:txBody>
      </p:sp>
    </p:spTree>
    <p:extLst>
      <p:ext uri="{BB962C8B-B14F-4D97-AF65-F5344CB8AC3E}">
        <p14:creationId xmlns:p14="http://schemas.microsoft.com/office/powerpoint/2010/main" val="108873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The Tripartite Relationship</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b="0" i="0" u="none" strike="noStrike" baseline="0" dirty="0" smtClean="0"/>
              <a:t>“[The] so-called tripartite relationship has been well documented as a source of unending ethical, legal, and economic tension.” </a:t>
            </a:r>
            <a:r>
              <a:rPr lang="en-US" b="0" i="1" u="none" strike="noStrike" baseline="0" dirty="0" smtClean="0"/>
              <a:t>State Farm v. Tarver</a:t>
            </a:r>
            <a:r>
              <a:rPr lang="en-US" b="0" i="0" u="none" strike="noStrike" baseline="0" dirty="0" smtClean="0"/>
              <a:t>, 980 S.W.2d 625 (Tex. 1998) (Gonzales, J., dissenting)</a:t>
            </a:r>
          </a:p>
          <a:p>
            <a:pPr algn="just"/>
            <a:endParaRPr lang="en-US" b="0" i="0" u="none" strike="noStrike" baseline="0" dirty="0" smtClean="0"/>
          </a:p>
          <a:p>
            <a:pPr marL="0" indent="0" algn="just">
              <a:buNone/>
            </a:pPr>
            <a:r>
              <a:rPr lang="en-US" b="0" i="0" u="none" strike="noStrike" baseline="0" dirty="0" smtClean="0"/>
              <a:t>These issues are terribly important and must be managed correctly by insurance adjustors because the failure to properly recognize a conflict and to appoint independent counsel where appropriate could lead to the carrier being estopped.  </a:t>
            </a:r>
            <a:r>
              <a:rPr lang="en-US" b="0" i="1" u="none" strike="noStrike" baseline="0" dirty="0" smtClean="0"/>
              <a:t>Employers Insurance Company of Wausau v. </a:t>
            </a:r>
            <a:r>
              <a:rPr lang="en-US" b="0" i="1" u="none" strike="noStrike" baseline="0" dirty="0" err="1" smtClean="0"/>
              <a:t>Ehlco</a:t>
            </a:r>
            <a:r>
              <a:rPr lang="en-US" b="0" i="1" u="none" strike="noStrike" baseline="0" dirty="0" smtClean="0"/>
              <a:t> Liquidating Trust</a:t>
            </a:r>
            <a:r>
              <a:rPr lang="en-US" b="0" i="0" u="none" strike="noStrike" baseline="0" dirty="0" smtClean="0"/>
              <a:t>, 186 Ill.2d 127 (1999).</a:t>
            </a:r>
          </a:p>
          <a:p>
            <a:pPr marL="0" indent="0" algn="just">
              <a:buNone/>
            </a:pPr>
            <a:endParaRPr lang="en-US" dirty="0"/>
          </a:p>
        </p:txBody>
      </p:sp>
    </p:spTree>
    <p:extLst>
      <p:ext uri="{BB962C8B-B14F-4D97-AF65-F5344CB8AC3E}">
        <p14:creationId xmlns:p14="http://schemas.microsoft.com/office/powerpoint/2010/main" val="2975954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Instances of Conflict Under Illinois Law</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Conflict existed because the alleged conduct may have occurred within multiple policy periods.  </a:t>
            </a:r>
            <a:r>
              <a:rPr lang="en-US" i="1" dirty="0"/>
              <a:t>Doe v. Illinois State Medical Inter-Insurance Exchange</a:t>
            </a:r>
            <a:r>
              <a:rPr lang="en-US" dirty="0"/>
              <a:t>, 234 Ill.App.3d 129 (1</a:t>
            </a:r>
            <a:r>
              <a:rPr lang="en-US" baseline="30000" dirty="0"/>
              <a:t>st</a:t>
            </a:r>
            <a:r>
              <a:rPr lang="en-US" dirty="0"/>
              <a:t> Dist. 1992</a:t>
            </a:r>
            <a:r>
              <a:rPr lang="en-US" dirty="0" smtClean="0"/>
              <a:t>).</a:t>
            </a:r>
          </a:p>
          <a:p>
            <a:endParaRPr lang="en-US" dirty="0" smtClean="0"/>
          </a:p>
          <a:p>
            <a:pPr algn="just"/>
            <a:r>
              <a:rPr lang="en-US" dirty="0" smtClean="0"/>
              <a:t>Conflict </a:t>
            </a:r>
            <a:r>
              <a:rPr lang="en-US" dirty="0"/>
              <a:t>of interest because the insurer asserted last notice of defense after default judgment was entered. </a:t>
            </a:r>
            <a:r>
              <a:rPr lang="en-US" i="1" dirty="0"/>
              <a:t>Mitchell v. Tatum</a:t>
            </a:r>
            <a:r>
              <a:rPr lang="en-US" dirty="0"/>
              <a:t>, 104 Ill.App.3d 986 (1</a:t>
            </a:r>
            <a:r>
              <a:rPr lang="en-US" baseline="30000" dirty="0"/>
              <a:t>st</a:t>
            </a:r>
            <a:r>
              <a:rPr lang="en-US" dirty="0"/>
              <a:t> Dist. 1992).  </a:t>
            </a:r>
            <a:endParaRPr lang="en-US" dirty="0" smtClean="0"/>
          </a:p>
          <a:p>
            <a:endParaRPr lang="en-US" dirty="0"/>
          </a:p>
          <a:p>
            <a:pPr algn="just"/>
            <a:r>
              <a:rPr lang="en-US" dirty="0" smtClean="0"/>
              <a:t>Assertion </a:t>
            </a:r>
            <a:r>
              <a:rPr lang="en-US" dirty="0"/>
              <a:t>as late notice as defense to coverage is typically does not create a conflict of </a:t>
            </a:r>
            <a:r>
              <a:rPr lang="en-US" dirty="0" smtClean="0"/>
              <a:t>interest.</a:t>
            </a:r>
            <a:endParaRPr lang="en-US" dirty="0"/>
          </a:p>
          <a:p>
            <a:endParaRPr lang="en-US" dirty="0"/>
          </a:p>
        </p:txBody>
      </p:sp>
    </p:spTree>
    <p:extLst>
      <p:ext uri="{BB962C8B-B14F-4D97-AF65-F5344CB8AC3E}">
        <p14:creationId xmlns:p14="http://schemas.microsoft.com/office/powerpoint/2010/main" val="1915809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Instances of Conflict Under Illinois Law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Conflict </a:t>
            </a:r>
            <a:r>
              <a:rPr lang="en-US" dirty="0"/>
              <a:t>of interest existed because there was a question as to whether the driver of a vehicle had permission to operate the vehicle.  </a:t>
            </a:r>
            <a:r>
              <a:rPr lang="en-US" i="1" dirty="0"/>
              <a:t>Murphy v. Urso</a:t>
            </a:r>
            <a:r>
              <a:rPr lang="en-US" dirty="0"/>
              <a:t>, 88 ILL. 2d 444, 453-54 (1981</a:t>
            </a:r>
            <a:r>
              <a:rPr lang="en-US" dirty="0" smtClean="0"/>
              <a:t>).</a:t>
            </a:r>
          </a:p>
          <a:p>
            <a:endParaRPr lang="en-US" dirty="0"/>
          </a:p>
          <a:p>
            <a:pPr algn="just"/>
            <a:r>
              <a:rPr lang="en-US" dirty="0" smtClean="0"/>
              <a:t>Conflict </a:t>
            </a:r>
            <a:r>
              <a:rPr lang="en-US" dirty="0"/>
              <a:t>of interest existed because some of the underlying allegations would be coverage by the policy whereas other allegations would not be.  </a:t>
            </a:r>
            <a:r>
              <a:rPr lang="en-US" i="1" dirty="0"/>
              <a:t>Burlington Northern R. Co. v. Illinois </a:t>
            </a:r>
            <a:r>
              <a:rPr lang="en-US" i="1" dirty="0" err="1"/>
              <a:t>Emcasco</a:t>
            </a:r>
            <a:r>
              <a:rPr lang="en-US" i="1" dirty="0"/>
              <a:t> Insurance Company</a:t>
            </a:r>
            <a:r>
              <a:rPr lang="en-US" dirty="0"/>
              <a:t>, 158 Ill.App.3d 783 (1</a:t>
            </a:r>
            <a:r>
              <a:rPr lang="en-US" baseline="30000" dirty="0"/>
              <a:t>st</a:t>
            </a:r>
            <a:r>
              <a:rPr lang="en-US" dirty="0"/>
              <a:t> Dist. 1987); </a:t>
            </a:r>
          </a:p>
          <a:p>
            <a:endParaRPr lang="en-US" dirty="0"/>
          </a:p>
        </p:txBody>
      </p:sp>
    </p:spTree>
    <p:extLst>
      <p:ext uri="{BB962C8B-B14F-4D97-AF65-F5344CB8AC3E}">
        <p14:creationId xmlns:p14="http://schemas.microsoft.com/office/powerpoint/2010/main" val="1731251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Instances of Conflict Under Illinois Law</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dirty="0" smtClean="0"/>
              <a:t>The </a:t>
            </a:r>
            <a:r>
              <a:rPr lang="en-US" dirty="0"/>
              <a:t>best example of conflict under Illinois law is in </a:t>
            </a:r>
            <a:r>
              <a:rPr lang="en-US" i="1" dirty="0"/>
              <a:t>American Family Mutual Insurance Company v. W.H. McNaughton Builders, Inc.</a:t>
            </a:r>
            <a:r>
              <a:rPr lang="en-US" dirty="0"/>
              <a:t>, 363 Ill.App.3d 505, 514 (2</a:t>
            </a:r>
            <a:r>
              <a:rPr lang="en-US" baseline="30000" dirty="0"/>
              <a:t>nd</a:t>
            </a:r>
            <a:r>
              <a:rPr lang="en-US" dirty="0"/>
              <a:t> Dist. 2006).  In that case the Court held:</a:t>
            </a:r>
          </a:p>
          <a:p>
            <a:endParaRPr lang="en-US" dirty="0"/>
          </a:p>
          <a:p>
            <a:pPr marL="400050" lvl="1" indent="0" algn="just">
              <a:buNone/>
            </a:pPr>
            <a:r>
              <a:rPr lang="en-US" dirty="0"/>
              <a:t>“A conflict arises when the divergent interests of the insurer and insured are apparent and the attorney representing the insured can no longer represent both clients’ interests without prejudice to either client. A conflict already exists here because [the insurer’s] interests would be served by fleshing out in discovery facts showing that the damage to the </a:t>
            </a:r>
            <a:r>
              <a:rPr lang="en-US" dirty="0" err="1"/>
              <a:t>Begys</a:t>
            </a:r>
            <a:r>
              <a:rPr lang="en-US" dirty="0"/>
              <a:t>’ home occurred prior to the inception of the Policy, while McNaughton’s interests would be served by fleshing out facts showing that the damage occurred after the inception of the Policy. In this regard, an attorney representing [the insurer’s] interests would be the enemy of McNaughton.”</a:t>
            </a:r>
          </a:p>
          <a:p>
            <a:pPr marL="0" indent="0">
              <a:buNone/>
            </a:pPr>
            <a:endParaRPr lang="en-US" dirty="0"/>
          </a:p>
        </p:txBody>
      </p:sp>
    </p:spTree>
    <p:extLst>
      <p:ext uri="{BB962C8B-B14F-4D97-AF65-F5344CB8AC3E}">
        <p14:creationId xmlns:p14="http://schemas.microsoft.com/office/powerpoint/2010/main" val="3665362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Disclosure of Conflict</a:t>
            </a:r>
            <a:endParaRPr lang="en-US" dirty="0"/>
          </a:p>
        </p:txBody>
      </p:sp>
      <p:sp>
        <p:nvSpPr>
          <p:cNvPr id="3" name="Content Placeholder 2"/>
          <p:cNvSpPr>
            <a:spLocks noGrp="1"/>
          </p:cNvSpPr>
          <p:nvPr>
            <p:ph idx="1"/>
          </p:nvPr>
        </p:nvSpPr>
        <p:spPr/>
        <p:txBody>
          <a:bodyPr>
            <a:normAutofit lnSpcReduction="10000"/>
          </a:bodyPr>
          <a:lstStyle/>
          <a:p>
            <a:pPr algn="just"/>
            <a:endParaRPr lang="en-US" dirty="0" smtClean="0"/>
          </a:p>
          <a:p>
            <a:pPr algn="just"/>
            <a:r>
              <a:rPr lang="en-US" dirty="0" smtClean="0"/>
              <a:t>Both </a:t>
            </a:r>
            <a:r>
              <a:rPr lang="en-US" dirty="0"/>
              <a:t>insurer and counsel retained by the insurer should disclose </a:t>
            </a:r>
            <a:r>
              <a:rPr lang="en-US" dirty="0" smtClean="0"/>
              <a:t>conflict.</a:t>
            </a:r>
          </a:p>
          <a:p>
            <a:endParaRPr lang="en-US" dirty="0"/>
          </a:p>
          <a:p>
            <a:pPr algn="just"/>
            <a:r>
              <a:rPr lang="en-US" dirty="0" smtClean="0"/>
              <a:t>The </a:t>
            </a:r>
            <a:r>
              <a:rPr lang="en-US" dirty="0"/>
              <a:t>disclosure should be in writing and should set forth the nature of the conflict and offers of resolution.  See </a:t>
            </a:r>
            <a:r>
              <a:rPr lang="en-US" i="1" dirty="0"/>
              <a:t>Utica Mutual Insurance Company v. David Agency Insurance</a:t>
            </a:r>
            <a:r>
              <a:rPr lang="en-US" dirty="0"/>
              <a:t>, 327 F.Supp2d 922, 930 (</a:t>
            </a:r>
            <a:r>
              <a:rPr lang="en-US" dirty="0" err="1"/>
              <a:t>N.D.Ill</a:t>
            </a:r>
            <a:r>
              <a:rPr lang="en-US" dirty="0"/>
              <a:t>. 2004).</a:t>
            </a:r>
          </a:p>
          <a:p>
            <a:endParaRPr lang="en-US" dirty="0"/>
          </a:p>
        </p:txBody>
      </p:sp>
    </p:spTree>
    <p:extLst>
      <p:ext uri="{BB962C8B-B14F-4D97-AF65-F5344CB8AC3E}">
        <p14:creationId xmlns:p14="http://schemas.microsoft.com/office/powerpoint/2010/main" val="287345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Disclosure of Conflict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“If the insurer proceeds to defend the insured in face of a conflict of interest, it must reserve its rights in a manner that will </a:t>
            </a:r>
            <a:r>
              <a:rPr lang="en-US" i="1" dirty="0"/>
              <a:t>fairly </a:t>
            </a:r>
            <a:r>
              <a:rPr lang="en-US" dirty="0"/>
              <a:t>inform the insured of the insurer’s position. In informing the insured of the conflict, the insurer must act openly and with the utmost loyalty to its insured both in initially explaining the insurer’s position in the matter and in the actual defense of the tort litigation. Bare notice of a reservation of rights is insufficient unless it makes specific reference to the policy defense which may ultimately be asserted </a:t>
            </a:r>
            <a:r>
              <a:rPr lang="en-US" i="1" dirty="0"/>
              <a:t>and </a:t>
            </a:r>
            <a:r>
              <a:rPr lang="en-US" dirty="0"/>
              <a:t>to the potential conflict of interest.</a:t>
            </a:r>
          </a:p>
          <a:p>
            <a:endParaRPr lang="en-US" dirty="0"/>
          </a:p>
        </p:txBody>
      </p:sp>
    </p:spTree>
    <p:extLst>
      <p:ext uri="{BB962C8B-B14F-4D97-AF65-F5344CB8AC3E}">
        <p14:creationId xmlns:p14="http://schemas.microsoft.com/office/powerpoint/2010/main" val="2550820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Disclosure of Conflict</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letter should include the following:</a:t>
            </a:r>
          </a:p>
          <a:p>
            <a:endParaRPr lang="en-US" dirty="0"/>
          </a:p>
          <a:p>
            <a:pPr marL="400050" lvl="1" indent="0" algn="just">
              <a:buNone/>
            </a:pPr>
            <a:r>
              <a:rPr lang="en-US" dirty="0" smtClean="0"/>
              <a:t>(</a:t>
            </a:r>
            <a:r>
              <a:rPr lang="en-US" dirty="0"/>
              <a:t>1) 	the attorney’s relationship to the insurer;</a:t>
            </a:r>
          </a:p>
          <a:p>
            <a:pPr lvl="1" algn="just"/>
            <a:endParaRPr lang="en-US" dirty="0"/>
          </a:p>
          <a:p>
            <a:pPr marL="400050" lvl="1" indent="0" algn="just">
              <a:buNone/>
            </a:pPr>
            <a:r>
              <a:rPr lang="en-US" dirty="0" smtClean="0"/>
              <a:t>(</a:t>
            </a:r>
            <a:r>
              <a:rPr lang="en-US" dirty="0"/>
              <a:t>2) 	the attorney’s own interests;</a:t>
            </a:r>
          </a:p>
          <a:p>
            <a:pPr lvl="1" algn="just"/>
            <a:endParaRPr lang="en-US" dirty="0"/>
          </a:p>
          <a:p>
            <a:pPr marL="400050" lvl="1" indent="0" algn="just">
              <a:buNone/>
            </a:pPr>
            <a:r>
              <a:rPr lang="en-US" dirty="0"/>
              <a:t>(3) 	the nature of the conflict between the insurer and the insured and how the defense may impact the coverage;</a:t>
            </a:r>
          </a:p>
          <a:p>
            <a:endParaRPr lang="en-US" dirty="0"/>
          </a:p>
        </p:txBody>
      </p:sp>
    </p:spTree>
    <p:extLst>
      <p:ext uri="{BB962C8B-B14F-4D97-AF65-F5344CB8AC3E}">
        <p14:creationId xmlns:p14="http://schemas.microsoft.com/office/powerpoint/2010/main" val="4063736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Disclosure of Conflict</a:t>
            </a:r>
            <a:endParaRPr lang="en-US" dirty="0"/>
          </a:p>
        </p:txBody>
      </p:sp>
      <p:sp>
        <p:nvSpPr>
          <p:cNvPr id="3" name="Content Placeholder 2"/>
          <p:cNvSpPr>
            <a:spLocks noGrp="1"/>
          </p:cNvSpPr>
          <p:nvPr>
            <p:ph idx="1"/>
          </p:nvPr>
        </p:nvSpPr>
        <p:spPr/>
        <p:txBody>
          <a:bodyPr>
            <a:normAutofit fontScale="92500" lnSpcReduction="20000"/>
          </a:bodyPr>
          <a:lstStyle/>
          <a:p>
            <a:pPr marL="400050" lvl="1" indent="0" algn="just">
              <a:buNone/>
            </a:pPr>
            <a:r>
              <a:rPr lang="en-US" dirty="0"/>
              <a:t>(4) </a:t>
            </a:r>
            <a:r>
              <a:rPr lang="en-US" dirty="0" smtClean="0"/>
              <a:t>limitation of the scope of representation to defending third-party claim only, thus limiting the ability to maximize coverage;</a:t>
            </a:r>
            <a:endParaRPr lang="en-US" dirty="0"/>
          </a:p>
          <a:p>
            <a:pPr marL="0" indent="0">
              <a:buNone/>
            </a:pPr>
            <a:endParaRPr lang="en-US" dirty="0"/>
          </a:p>
          <a:p>
            <a:pPr marL="400050" lvl="1" indent="0" algn="just">
              <a:buNone/>
            </a:pPr>
            <a:r>
              <a:rPr lang="en-US" dirty="0"/>
              <a:t>(5) </a:t>
            </a:r>
            <a:r>
              <a:rPr lang="en-US" dirty="0" smtClean="0"/>
              <a:t>the </a:t>
            </a:r>
            <a:r>
              <a:rPr lang="en-US" dirty="0"/>
              <a:t>insured’s option to retain separate counsel to advise about coverage issues; and</a:t>
            </a:r>
          </a:p>
          <a:p>
            <a:pPr lvl="1" algn="just"/>
            <a:endParaRPr lang="en-US" dirty="0"/>
          </a:p>
          <a:p>
            <a:pPr marL="400050" lvl="1" indent="0" algn="just">
              <a:buNone/>
            </a:pPr>
            <a:r>
              <a:rPr lang="en-US" dirty="0"/>
              <a:t>(6) </a:t>
            </a:r>
            <a:r>
              <a:rPr lang="en-US" dirty="0" smtClean="0"/>
              <a:t>the </a:t>
            </a:r>
            <a:r>
              <a:rPr lang="en-US" dirty="0"/>
              <a:t>insured’s right to independent counsel to defend, whose fees will be reimbursed by the insurance company.  See David H. Anderson, “Balancing the Tripartite Relationship between Defendant, Defense Counsel and Insurer,” 88 </a:t>
            </a:r>
            <a:r>
              <a:rPr lang="en-US" dirty="0" err="1"/>
              <a:t>Ill.Bar.J</a:t>
            </a:r>
            <a:r>
              <a:rPr lang="en-US" dirty="0"/>
              <a:t>. 384, 288 (July 2000).</a:t>
            </a:r>
          </a:p>
          <a:p>
            <a:endParaRPr lang="en-US" dirty="0"/>
          </a:p>
        </p:txBody>
      </p:sp>
    </p:spTree>
    <p:extLst>
      <p:ext uri="{BB962C8B-B14F-4D97-AF65-F5344CB8AC3E}">
        <p14:creationId xmlns:p14="http://schemas.microsoft.com/office/powerpoint/2010/main" val="2397445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Disclosure of Conflict</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just"/>
            <a:r>
              <a:rPr lang="en-US" dirty="0"/>
              <a:t>If the insured will not waive the conflict then, independent counsel should be offered to the insured.  </a:t>
            </a:r>
          </a:p>
          <a:p>
            <a:pPr marL="0" indent="0">
              <a:buNone/>
            </a:pPr>
            <a:endParaRPr lang="en-US" dirty="0"/>
          </a:p>
        </p:txBody>
      </p:sp>
    </p:spTree>
    <p:extLst>
      <p:ext uri="{BB962C8B-B14F-4D97-AF65-F5344CB8AC3E}">
        <p14:creationId xmlns:p14="http://schemas.microsoft.com/office/powerpoint/2010/main" val="4029457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Payment of Independent Counsel</a:t>
            </a:r>
            <a:endParaRPr lang="en-US" dirty="0"/>
          </a:p>
        </p:txBody>
      </p:sp>
      <p:sp>
        <p:nvSpPr>
          <p:cNvPr id="3" name="Content Placeholder 2"/>
          <p:cNvSpPr>
            <a:spLocks noGrp="1"/>
          </p:cNvSpPr>
          <p:nvPr>
            <p:ph idx="1"/>
          </p:nvPr>
        </p:nvSpPr>
        <p:spPr/>
        <p:txBody>
          <a:bodyPr>
            <a:normAutofit fontScale="70000" lnSpcReduction="20000"/>
          </a:bodyPr>
          <a:lstStyle/>
          <a:p>
            <a:pPr algn="just"/>
            <a:endParaRPr lang="en-US" dirty="0" smtClean="0"/>
          </a:p>
          <a:p>
            <a:pPr algn="just"/>
            <a:r>
              <a:rPr lang="en-US" dirty="0" smtClean="0"/>
              <a:t>No </a:t>
            </a:r>
            <a:r>
              <a:rPr lang="en-US" dirty="0"/>
              <a:t>rules on how much to pay in Illinois and in most other states.  A “reasonable” amount seems to be the standard.  No court has set forth what the means and there are often tremendous fights over </a:t>
            </a:r>
            <a:r>
              <a:rPr lang="en-US" dirty="0" smtClean="0"/>
              <a:t>that.</a:t>
            </a:r>
          </a:p>
          <a:p>
            <a:endParaRPr lang="en-US" dirty="0"/>
          </a:p>
          <a:p>
            <a:pPr algn="just"/>
            <a:r>
              <a:rPr lang="en-US" dirty="0" smtClean="0"/>
              <a:t>An </a:t>
            </a:r>
            <a:r>
              <a:rPr lang="en-US" dirty="0"/>
              <a:t>exception to that vacuum is in Florida.  §627.426(2) states that the carrier shall pay agreed upon reasonable rates, or if those cannot be agreed upon, then a court will set the rate of </a:t>
            </a:r>
            <a:r>
              <a:rPr lang="en-US" dirty="0" smtClean="0"/>
              <a:t>payment.</a:t>
            </a:r>
          </a:p>
          <a:p>
            <a:endParaRPr lang="en-US" dirty="0"/>
          </a:p>
          <a:p>
            <a:pPr algn="just"/>
            <a:r>
              <a:rPr lang="en-US" dirty="0" smtClean="0"/>
              <a:t>An </a:t>
            </a:r>
            <a:r>
              <a:rPr lang="en-US" dirty="0"/>
              <a:t>insurer can recover payments to independent counsel who an insurer was forced to retain as a result of an erroneous judgment.  </a:t>
            </a:r>
            <a:r>
              <a:rPr lang="en-US" i="1" dirty="0"/>
              <a:t>Steadfast Ins. Co. v</a:t>
            </a:r>
            <a:r>
              <a:rPr lang="en-US" i="1" dirty="0" smtClean="0"/>
              <a:t>. </a:t>
            </a:r>
            <a:r>
              <a:rPr lang="en-US" i="1" dirty="0"/>
              <a:t>Caremark RX, Inc.</a:t>
            </a:r>
            <a:r>
              <a:rPr lang="en-US" dirty="0"/>
              <a:t>, 373 Ill.App.3d 895 (1</a:t>
            </a:r>
            <a:r>
              <a:rPr lang="en-US" baseline="30000" dirty="0"/>
              <a:t>st</a:t>
            </a:r>
            <a:r>
              <a:rPr lang="en-US" dirty="0"/>
              <a:t> Dist. 2007).</a:t>
            </a:r>
          </a:p>
          <a:p>
            <a:pPr algn="just"/>
            <a:endParaRPr lang="en-US" dirty="0"/>
          </a:p>
        </p:txBody>
      </p:sp>
    </p:spTree>
    <p:extLst>
      <p:ext uri="{BB962C8B-B14F-4D97-AF65-F5344CB8AC3E}">
        <p14:creationId xmlns:p14="http://schemas.microsoft.com/office/powerpoint/2010/main" val="3580736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endParaRPr lang="en-US" dirty="0" smtClean="0"/>
          </a:p>
          <a:p>
            <a:pPr marL="0" indent="0" algn="just">
              <a:buNone/>
            </a:pPr>
            <a:r>
              <a:rPr lang="en-US" dirty="0" smtClean="0"/>
              <a:t>The </a:t>
            </a:r>
            <a:r>
              <a:rPr lang="en-US" dirty="0"/>
              <a:t>Cooperation Clause in American Alliance’s policy states:</a:t>
            </a:r>
          </a:p>
          <a:p>
            <a:pPr marL="0" indent="0">
              <a:buNone/>
            </a:pPr>
            <a:endParaRPr lang="en-US" dirty="0"/>
          </a:p>
          <a:p>
            <a:pPr marL="0" indent="0" algn="just">
              <a:buNone/>
            </a:pPr>
            <a:r>
              <a:rPr lang="en-US" b="1" dirty="0"/>
              <a:t>6. Assistance and Cooperation of the Insured.  </a:t>
            </a:r>
            <a:r>
              <a:rPr lang="en-US" dirty="0"/>
              <a:t>As a condition precedent to the Company’s duty of indemnity with respect to claims and lawsuits brought against the insured, the insured shall cooperate with the Company and upon request by the Company or attorneys hired by the Company to represent the insured, the insured shall assist in completing the Company’s investigations including answering questions and providing all reasonably available evidence and in the litigation of any lawsuit including attending hearings, trials, and examinations under oath, and assisting in making settlements, securing and giving evidence, obtaining the attendance of witnesses and in the conduct of any legal proceedings in connection with the subject matter of this insurance.  During the pendency of any claim or lawsuit against an insured, the insured shall advise the Company in writing of his new residential address or new residential telephone number within 14 days of any change.</a:t>
            </a:r>
          </a:p>
          <a:p>
            <a:pPr marL="0" indent="0">
              <a:buNone/>
            </a:pPr>
            <a:endParaRPr lang="en-US" dirty="0"/>
          </a:p>
        </p:txBody>
      </p:sp>
    </p:spTree>
    <p:extLst>
      <p:ext uri="{BB962C8B-B14F-4D97-AF65-F5344CB8AC3E}">
        <p14:creationId xmlns:p14="http://schemas.microsoft.com/office/powerpoint/2010/main" val="149698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90600"/>
            <a:ext cx="8229600" cy="5135563"/>
          </a:xfrm>
        </p:spPr>
        <p:txBody>
          <a:bodyPr/>
          <a:lstStyle/>
          <a:p>
            <a:pPr marL="0" indent="0" algn="ctr">
              <a:buNone/>
            </a:pPr>
            <a:r>
              <a:rPr lang="en-US" b="1" i="0" u="none" strike="noStrike" baseline="0" dirty="0" smtClean="0"/>
              <a:t>Who is the client for counsel retained by an insurer?</a:t>
            </a:r>
            <a:endParaRPr lang="en-US" b="0" i="0" u="none" strike="noStrike" baseline="0" dirty="0" smtClean="0"/>
          </a:p>
          <a:p>
            <a:pPr algn="ctr"/>
            <a:endParaRPr lang="en-US" b="0" i="0" u="none" strike="noStrike" baseline="0" dirty="0" smtClean="0"/>
          </a:p>
          <a:p>
            <a:pPr marL="0" indent="0" algn="ctr">
              <a:buNone/>
            </a:pPr>
            <a:r>
              <a:rPr lang="en-US" b="1" i="0" u="none" strike="noStrike" baseline="0" dirty="0" smtClean="0"/>
              <a:t>Is the client of counsel retained by the insurer have two clients or just one?</a:t>
            </a:r>
          </a:p>
          <a:p>
            <a:pPr algn="ctr"/>
            <a:endParaRPr lang="en-US" b="1" i="0" u="none" strike="noStrike" baseline="0" dirty="0" smtClean="0"/>
          </a:p>
          <a:p>
            <a:pPr marL="0" indent="0" algn="ctr">
              <a:buNone/>
            </a:pPr>
            <a:r>
              <a:rPr lang="en-US" b="1" i="0" u="none" strike="noStrike" baseline="0" dirty="0" smtClean="0"/>
              <a:t>To whom are the loyalties owed by counsel retained to represent the insured?</a:t>
            </a:r>
            <a:endParaRPr lang="en-US" dirty="0"/>
          </a:p>
        </p:txBody>
      </p:sp>
    </p:spTree>
    <p:extLst>
      <p:ext uri="{BB962C8B-B14F-4D97-AF65-F5344CB8AC3E}">
        <p14:creationId xmlns:p14="http://schemas.microsoft.com/office/powerpoint/2010/main" val="4192720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algn="just"/>
            <a:r>
              <a:rPr lang="en-US" dirty="0" smtClean="0"/>
              <a:t>The </a:t>
            </a:r>
            <a:r>
              <a:rPr lang="en-US" dirty="0"/>
              <a:t>Cooperation Clause is a condition precedent to coverage under the </a:t>
            </a:r>
            <a:r>
              <a:rPr lang="en-US" dirty="0" smtClean="0"/>
              <a:t>policy.</a:t>
            </a:r>
          </a:p>
          <a:p>
            <a:endParaRPr lang="en-US" dirty="0"/>
          </a:p>
          <a:p>
            <a:pPr algn="just"/>
            <a:r>
              <a:rPr lang="en-US" dirty="0" smtClean="0"/>
              <a:t>That </a:t>
            </a:r>
            <a:r>
              <a:rPr lang="en-US" dirty="0"/>
              <a:t>means that compliance with the provision is required or the duties owed by American Alliance to the insured may be </a:t>
            </a:r>
            <a:r>
              <a:rPr lang="en-US" dirty="0" smtClean="0"/>
              <a:t>extinguished.</a:t>
            </a:r>
          </a:p>
          <a:p>
            <a:endParaRPr lang="en-US" dirty="0"/>
          </a:p>
          <a:p>
            <a:pPr algn="just"/>
            <a:r>
              <a:rPr lang="en-US" dirty="0" smtClean="0"/>
              <a:t>The </a:t>
            </a:r>
            <a:r>
              <a:rPr lang="en-US" dirty="0"/>
              <a:t>Cooperation Clause is part and parcel with the Notice Clause.</a:t>
            </a:r>
          </a:p>
          <a:p>
            <a:pPr marL="0" indent="0" algn="just">
              <a:buNone/>
            </a:pPr>
            <a:endParaRPr lang="en-US" dirty="0"/>
          </a:p>
        </p:txBody>
      </p:sp>
    </p:spTree>
    <p:extLst>
      <p:ext uri="{BB962C8B-B14F-4D97-AF65-F5344CB8AC3E}">
        <p14:creationId xmlns:p14="http://schemas.microsoft.com/office/powerpoint/2010/main" val="2458290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algn="just"/>
            <a:r>
              <a:rPr lang="en-US" dirty="0" smtClean="0"/>
              <a:t>The </a:t>
            </a:r>
            <a:r>
              <a:rPr lang="en-US" dirty="0"/>
              <a:t>purpose and objective of the cooperation clause in an automobile insurance policy is to prevent collusion between the insured and the injured, as well as to make possible the insurer’s investigation.  </a:t>
            </a:r>
            <a:r>
              <a:rPr lang="en-US" i="1" dirty="0"/>
              <a:t>M.F.A Mutual Insurance Company v. Cheek, </a:t>
            </a:r>
            <a:r>
              <a:rPr lang="en-US" dirty="0"/>
              <a:t>66 Ill.2d 492, 363 N.E.2d 809 (1977).  </a:t>
            </a:r>
            <a:endParaRPr lang="en-US" dirty="0" smtClean="0"/>
          </a:p>
          <a:p>
            <a:endParaRPr lang="en-US" dirty="0"/>
          </a:p>
          <a:p>
            <a:pPr algn="just"/>
            <a:r>
              <a:rPr lang="en-US" dirty="0" smtClean="0"/>
              <a:t>A </a:t>
            </a:r>
            <a:r>
              <a:rPr lang="en-US" dirty="0"/>
              <a:t>condition in an insurance policy requiring the cooperation of the insured is one of great importance and its purpose should be observed.  </a:t>
            </a:r>
            <a:r>
              <a:rPr lang="en-US" i="1" dirty="0"/>
              <a:t>Waste Management, Inc. v. International Surplus Lines Insurance Company, </a:t>
            </a:r>
            <a:r>
              <a:rPr lang="en-US" dirty="0"/>
              <a:t>144 Ill.2d 178, 579 N.E.2d 322 (1991). </a:t>
            </a:r>
          </a:p>
          <a:p>
            <a:endParaRPr lang="en-US" dirty="0"/>
          </a:p>
        </p:txBody>
      </p:sp>
    </p:spTree>
    <p:extLst>
      <p:ext uri="{BB962C8B-B14F-4D97-AF65-F5344CB8AC3E}">
        <p14:creationId xmlns:p14="http://schemas.microsoft.com/office/powerpoint/2010/main" val="30494171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Basics of the Cooperation Clause</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a:t>
            </a:r>
            <a:r>
              <a:rPr lang="en-US" dirty="0"/>
              <a:t>Typically the insurer has little or no knowledge of the facts surrounding a claimed loss, while the insured has exclusive knowledge of such facts.  The insurer is, therefore, dependent on its insured for fair and complete disclosure; hence, the duty to cooperate.  While the insured has no obligation to assist the insurer in any effort to defeat recovery of a proper claim, the cooperation clause does obligate the insured to disclose all of the facts within his knowledge and otherwise to aid the insurer in its determination of coverage under the policy. The insurer is entitled, irrespective of whether its duty is to defend or to indemnify, to gain as much knowledge and information as may aid in its investigation, or as may otherwise be significant to the insurer in determining its liability under the policy and in protecting against fraudulent claims.  To hold otherwise effectively places the insurer at the mercy of the insured and severely handicaps it in contesting a claim (citation omitted).” </a:t>
            </a:r>
            <a:r>
              <a:rPr lang="en-US" i="1" dirty="0"/>
              <a:t>Waste Management, Inc.,</a:t>
            </a:r>
            <a:r>
              <a:rPr lang="en-US" dirty="0"/>
              <a:t> 144 Ill.2d at 204. </a:t>
            </a:r>
          </a:p>
          <a:p>
            <a:pPr marL="0" indent="0">
              <a:buNone/>
            </a:pPr>
            <a:endParaRPr lang="en-US" dirty="0"/>
          </a:p>
        </p:txBody>
      </p:sp>
    </p:spTree>
    <p:extLst>
      <p:ext uri="{BB962C8B-B14F-4D97-AF65-F5344CB8AC3E}">
        <p14:creationId xmlns:p14="http://schemas.microsoft.com/office/powerpoint/2010/main" val="35957717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 Insurer Must Show Prejudice</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dirty="0" smtClean="0"/>
              <a:t>An </a:t>
            </a:r>
            <a:r>
              <a:rPr lang="en-US" dirty="0"/>
              <a:t>insurer is required to demonstrate that it was substantially prejudiced as a result of a breach of a cooperation condition which means the insurer must show it was actually hampered in its defense of the action.  </a:t>
            </a:r>
            <a:r>
              <a:rPr lang="en-US" sz="2800" i="1" dirty="0"/>
              <a:t>M.F.A. Mutual Insurance Co.</a:t>
            </a:r>
            <a:r>
              <a:rPr lang="en-US" sz="2800" dirty="0"/>
              <a:t>, 66 Ill.2d at 499-500. </a:t>
            </a:r>
            <a:endParaRPr lang="en-US" sz="2800" dirty="0" smtClean="0"/>
          </a:p>
          <a:p>
            <a:endParaRPr lang="en-US" sz="2800" dirty="0"/>
          </a:p>
          <a:p>
            <a:pPr algn="just"/>
            <a:r>
              <a:rPr lang="en-US" dirty="0" smtClean="0"/>
              <a:t>Without </a:t>
            </a:r>
            <a:r>
              <a:rPr lang="en-US" dirty="0"/>
              <a:t>the presence of the assured and his aid in preparing the case for trial, the insurance company is handicapped and such a lack of cooperation must result in making the action incapable of defense.” </a:t>
            </a:r>
            <a:r>
              <a:rPr lang="en-US" i="1" dirty="0"/>
              <a:t>Schneider v. </a:t>
            </a:r>
            <a:r>
              <a:rPr lang="en-US" i="1" dirty="0" err="1"/>
              <a:t>Autoist</a:t>
            </a:r>
            <a:r>
              <a:rPr lang="en-US" i="1" dirty="0"/>
              <a:t> Mutual Ins. Co</a:t>
            </a:r>
            <a:r>
              <a:rPr lang="en-US" dirty="0"/>
              <a:t>., 346 Ill. 137, 140, 178 N.E. 466 (1931).  </a:t>
            </a:r>
            <a:endParaRPr lang="en-US" dirty="0" smtClean="0"/>
          </a:p>
          <a:p>
            <a:endParaRPr lang="en-US" dirty="0"/>
          </a:p>
          <a:p>
            <a:pPr algn="just"/>
            <a:r>
              <a:rPr lang="en-US" dirty="0" smtClean="0"/>
              <a:t>In </a:t>
            </a:r>
            <a:r>
              <a:rPr lang="en-US" i="1" dirty="0"/>
              <a:t>Cheek</a:t>
            </a:r>
            <a:r>
              <a:rPr lang="en-US" dirty="0"/>
              <a:t>, the Court found that there was no prejudice to the insurer because the insured corrected the problem before the insurer suffered prejudice in the defense of the case.</a:t>
            </a:r>
          </a:p>
          <a:p>
            <a:endParaRPr lang="en-US" dirty="0"/>
          </a:p>
        </p:txBody>
      </p:sp>
    </p:spTree>
    <p:extLst>
      <p:ext uri="{BB962C8B-B14F-4D97-AF65-F5344CB8AC3E}">
        <p14:creationId xmlns:p14="http://schemas.microsoft.com/office/powerpoint/2010/main" val="4168082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Constitutes Prejudice?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i="1" dirty="0" err="1"/>
              <a:t>Gallaway</a:t>
            </a:r>
            <a:r>
              <a:rPr lang="en-US" i="1" dirty="0"/>
              <a:t> v. </a:t>
            </a:r>
            <a:r>
              <a:rPr lang="en-US" i="1" dirty="0" err="1"/>
              <a:t>Schied</a:t>
            </a:r>
            <a:r>
              <a:rPr lang="en-US" dirty="0"/>
              <a:t>, 73 Ill.App.2d 116, 123(1</a:t>
            </a:r>
            <a:r>
              <a:rPr lang="en-US" baseline="30000" dirty="0"/>
              <a:t>st</a:t>
            </a:r>
            <a:r>
              <a:rPr lang="en-US" dirty="0"/>
              <a:t> Dist. 1966) the court explained the impact the prejudicial effect the breach of the cooperation condition had on the insurance company: </a:t>
            </a:r>
          </a:p>
          <a:p>
            <a:pPr marL="0" indent="0">
              <a:buNone/>
            </a:pPr>
            <a:r>
              <a:rPr lang="en-US" dirty="0"/>
              <a:t>	</a:t>
            </a:r>
          </a:p>
          <a:p>
            <a:pPr marL="800100" lvl="2" indent="0" algn="just">
              <a:buNone/>
            </a:pPr>
            <a:r>
              <a:rPr lang="en-US" sz="2600" dirty="0"/>
              <a:t>“In the case at bar, because of the failure of the insured to appear for deposition, her pleadings were stricken and the issue of liability was determined adversely.  The opportunity to contest the issues of contributory negligence, due care, proximate cause, and of cross-examination, etc., were precluded.  The circumstances concerning the degree of impact, </a:t>
            </a:r>
            <a:r>
              <a:rPr lang="en-US" sz="2600" i="1" dirty="0"/>
              <a:t>res </a:t>
            </a:r>
            <a:r>
              <a:rPr lang="en-US" sz="2600" i="1" dirty="0" err="1"/>
              <a:t>gestae</a:t>
            </a:r>
            <a:r>
              <a:rPr lang="en-US" sz="2600" i="1" dirty="0"/>
              <a:t> </a:t>
            </a:r>
            <a:r>
              <a:rPr lang="en-US" sz="2600" dirty="0"/>
              <a:t>reaction, if any, and incidents that might assist in the true determination of damages were denied to the defense.  There can be no doubt that the conduct of the insured in failing to cooperate substantially and materially affected the insurer and its rights.”</a:t>
            </a:r>
            <a:endParaRPr lang="en-US" sz="2600" i="1" dirty="0"/>
          </a:p>
          <a:p>
            <a:endParaRPr lang="en-US" sz="2600" dirty="0"/>
          </a:p>
        </p:txBody>
      </p:sp>
    </p:spTree>
    <p:extLst>
      <p:ext uri="{BB962C8B-B14F-4D97-AF65-F5344CB8AC3E}">
        <p14:creationId xmlns:p14="http://schemas.microsoft.com/office/powerpoint/2010/main" val="3555148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Constitutes Prejudice?</a:t>
            </a:r>
            <a:r>
              <a:rPr lang="en-US" dirty="0"/>
              <a:t> </a:t>
            </a:r>
          </a:p>
        </p:txBody>
      </p:sp>
      <p:sp>
        <p:nvSpPr>
          <p:cNvPr id="3" name="Content Placeholder 2"/>
          <p:cNvSpPr>
            <a:spLocks noGrp="1"/>
          </p:cNvSpPr>
          <p:nvPr>
            <p:ph idx="1"/>
          </p:nvPr>
        </p:nvSpPr>
        <p:spPr/>
        <p:txBody>
          <a:bodyPr>
            <a:normAutofit fontScale="85000" lnSpcReduction="10000"/>
          </a:bodyPr>
          <a:lstStyle/>
          <a:p>
            <a:pPr algn="just"/>
            <a:r>
              <a:rPr lang="en-US" dirty="0"/>
              <a:t>Failure of the insured to provide discovery answers, appear at deposition, appear at arbitration, or appear at trial leading to a barring order or adverse </a:t>
            </a:r>
            <a:r>
              <a:rPr lang="en-US" dirty="0" smtClean="0"/>
              <a:t>finding.</a:t>
            </a:r>
          </a:p>
          <a:p>
            <a:pPr algn="just"/>
            <a:endParaRPr lang="en-US" dirty="0"/>
          </a:p>
          <a:p>
            <a:pPr algn="just"/>
            <a:r>
              <a:rPr lang="en-US" dirty="0" smtClean="0"/>
              <a:t>It </a:t>
            </a:r>
            <a:r>
              <a:rPr lang="en-US" dirty="0"/>
              <a:t>is necessary to demonstrate what could have been shown had the insured appeared and </a:t>
            </a:r>
            <a:r>
              <a:rPr lang="en-US" dirty="0" smtClean="0"/>
              <a:t>cooperated.</a:t>
            </a:r>
          </a:p>
          <a:p>
            <a:pPr algn="just"/>
            <a:endParaRPr lang="en-US" dirty="0"/>
          </a:p>
          <a:p>
            <a:pPr algn="just"/>
            <a:r>
              <a:rPr lang="en-US" dirty="0" smtClean="0"/>
              <a:t>Accordingly</a:t>
            </a:r>
            <a:r>
              <a:rPr lang="en-US" dirty="0"/>
              <a:t>, any statement of the insured </a:t>
            </a:r>
            <a:r>
              <a:rPr lang="en-US" dirty="0" smtClean="0"/>
              <a:t>becomes important, including </a:t>
            </a:r>
            <a:r>
              <a:rPr lang="en-US" dirty="0"/>
              <a:t>the conditions of the accident, </a:t>
            </a:r>
            <a:r>
              <a:rPr lang="en-US" dirty="0" smtClean="0"/>
              <a:t>the weather</a:t>
            </a:r>
            <a:r>
              <a:rPr lang="en-US" dirty="0"/>
              <a:t>, </a:t>
            </a:r>
            <a:r>
              <a:rPr lang="en-US" dirty="0" smtClean="0"/>
              <a:t>a short stop by the plaintiff, </a:t>
            </a:r>
            <a:r>
              <a:rPr lang="en-US" dirty="0"/>
              <a:t>such that even a rear end case can be shown to be defensible.</a:t>
            </a:r>
          </a:p>
          <a:p>
            <a:endParaRPr lang="en-US" dirty="0"/>
          </a:p>
        </p:txBody>
      </p:sp>
    </p:spTree>
    <p:extLst>
      <p:ext uri="{BB962C8B-B14F-4D97-AF65-F5344CB8AC3E}">
        <p14:creationId xmlns:p14="http://schemas.microsoft.com/office/powerpoint/2010/main" val="2853236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a:t>
            </a:r>
            <a:r>
              <a:rPr lang="en-US" sz="3200" dirty="0"/>
              <a:t> </a:t>
            </a:r>
            <a:r>
              <a:rPr lang="en-US" sz="3200" b="1" dirty="0"/>
              <a:t>- The Wrong Way</a:t>
            </a:r>
            <a:endParaRPr lang="en-US" sz="3200" dirty="0"/>
          </a:p>
        </p:txBody>
      </p:sp>
      <p:sp>
        <p:nvSpPr>
          <p:cNvPr id="3" name="Content Placeholder 2"/>
          <p:cNvSpPr>
            <a:spLocks noGrp="1"/>
          </p:cNvSpPr>
          <p:nvPr>
            <p:ph idx="1"/>
          </p:nvPr>
        </p:nvSpPr>
        <p:spPr/>
        <p:txBody>
          <a:bodyPr>
            <a:normAutofit fontScale="62500" lnSpcReduction="20000"/>
          </a:bodyPr>
          <a:lstStyle/>
          <a:p>
            <a:pPr algn="just"/>
            <a:endParaRPr lang="en-US" dirty="0" smtClean="0"/>
          </a:p>
          <a:p>
            <a:pPr algn="just"/>
            <a:r>
              <a:rPr lang="en-US" sz="3800" dirty="0"/>
              <a:t>In </a:t>
            </a:r>
            <a:r>
              <a:rPr lang="en-US" sz="3800" i="1" dirty="0" err="1"/>
              <a:t>Lappo</a:t>
            </a:r>
            <a:r>
              <a:rPr lang="en-US" sz="3800" i="1" dirty="0"/>
              <a:t> v. Thompson, </a:t>
            </a:r>
            <a:r>
              <a:rPr lang="en-US" sz="3800" dirty="0"/>
              <a:t>87 Ill.App.3d 253, 409 N.E.2d 26 (1st Dist. 1980), the Court felt that more could have and should have been done to secure the insured’s cooperation.  Although numerous letters were sent regarding various deposition dates and trial dates, no attempt was made to contact her personally. </a:t>
            </a:r>
            <a:endParaRPr lang="en-US" sz="3800" dirty="0" smtClean="0"/>
          </a:p>
          <a:p>
            <a:pPr marL="0" indent="0" algn="just">
              <a:buNone/>
            </a:pPr>
            <a:endParaRPr lang="en-US" sz="3800" dirty="0"/>
          </a:p>
          <a:p>
            <a:pPr algn="just"/>
            <a:r>
              <a:rPr lang="en-US" sz="3800" dirty="0" smtClean="0"/>
              <a:t>The </a:t>
            </a:r>
            <a:r>
              <a:rPr lang="en-US" sz="3800" dirty="0"/>
              <a:t>failure to respond to letters should have put the company on notice that there was a problem.  </a:t>
            </a:r>
            <a:endParaRPr lang="en-US" sz="3800" dirty="0" smtClean="0"/>
          </a:p>
          <a:p>
            <a:pPr algn="just"/>
            <a:endParaRPr lang="en-US" sz="3800" dirty="0"/>
          </a:p>
          <a:p>
            <a:pPr algn="just"/>
            <a:r>
              <a:rPr lang="en-US" sz="3800" dirty="0" smtClean="0"/>
              <a:t>Thus</a:t>
            </a:r>
            <a:r>
              <a:rPr lang="en-US" sz="3800" dirty="0"/>
              <a:t>, the Court held, the insurer failed to establish that it exercised reasonable diligence in securing the cooperation of its insured.  </a:t>
            </a:r>
            <a:r>
              <a:rPr lang="en-US" sz="3800" i="1" dirty="0" err="1"/>
              <a:t>Lappo</a:t>
            </a:r>
            <a:r>
              <a:rPr lang="en-US" sz="3800" dirty="0"/>
              <a:t>, 87 Ill.App.3d at 255. </a:t>
            </a:r>
          </a:p>
          <a:p>
            <a:endParaRPr lang="en-US" dirty="0"/>
          </a:p>
        </p:txBody>
      </p:sp>
    </p:spTree>
    <p:extLst>
      <p:ext uri="{BB962C8B-B14F-4D97-AF65-F5344CB8AC3E}">
        <p14:creationId xmlns:p14="http://schemas.microsoft.com/office/powerpoint/2010/main" val="27186320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a:t>
            </a:r>
            <a:r>
              <a:rPr lang="en-US" sz="3200" dirty="0"/>
              <a:t> </a:t>
            </a:r>
            <a:r>
              <a:rPr lang="en-US" sz="3200" b="1" dirty="0"/>
              <a:t>- The Wrong Way</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sz="2600" dirty="0"/>
              <a:t>In </a:t>
            </a:r>
            <a:r>
              <a:rPr lang="en-US" sz="2600" i="1" dirty="0"/>
              <a:t>Buckner v. Causey</a:t>
            </a:r>
            <a:r>
              <a:rPr lang="en-US" sz="2600" dirty="0"/>
              <a:t>, 311 Ill.App.3d 139, 724 N.E.2D 95 (1</a:t>
            </a:r>
            <a:r>
              <a:rPr lang="en-US" sz="2600" baseline="30000" dirty="0"/>
              <a:t>st </a:t>
            </a:r>
            <a:r>
              <a:rPr lang="en-US" sz="2600" dirty="0"/>
              <a:t>Dist. 1999), the insured William Causey (“Causey”) failed to appear for a trial and  judgment was entered against him and in favor of the Plaintiff Gwendolyn Buckner. </a:t>
            </a:r>
            <a:endParaRPr lang="en-US" sz="2600" dirty="0" smtClean="0"/>
          </a:p>
          <a:p>
            <a:pPr algn="just"/>
            <a:endParaRPr lang="en-US" sz="2600" dirty="0"/>
          </a:p>
          <a:p>
            <a:pPr algn="just"/>
            <a:r>
              <a:rPr lang="en-US" sz="2600" dirty="0" smtClean="0"/>
              <a:t>Causey </a:t>
            </a:r>
            <a:r>
              <a:rPr lang="en-US" sz="2600" dirty="0"/>
              <a:t>was first notified of the trial date three days before it was to commence when he received a telephone call from the attorney retained to defend him by his insurance company.  </a:t>
            </a:r>
            <a:endParaRPr lang="en-US" sz="2600" dirty="0" smtClean="0"/>
          </a:p>
          <a:p>
            <a:pPr algn="just"/>
            <a:endParaRPr lang="en-US" sz="2600" dirty="0"/>
          </a:p>
          <a:p>
            <a:pPr algn="just"/>
            <a:r>
              <a:rPr lang="en-US" sz="2600" dirty="0" smtClean="0"/>
              <a:t>Gallant/Warrior </a:t>
            </a:r>
            <a:r>
              <a:rPr lang="en-US" sz="2600" dirty="0"/>
              <a:t>failed to meet its burden of showing diligence in attempting to secure the insured’s appearance at trial or that Causey refused to appear after receiving adequate notice.  </a:t>
            </a:r>
            <a:r>
              <a:rPr lang="en-US" sz="2600" i="1" dirty="0"/>
              <a:t>Buckner</a:t>
            </a:r>
            <a:r>
              <a:rPr lang="en-US" sz="2600" dirty="0"/>
              <a:t>, 311 Ill.App.3d at 143-144.</a:t>
            </a:r>
          </a:p>
          <a:p>
            <a:endParaRPr lang="en-US" dirty="0"/>
          </a:p>
        </p:txBody>
      </p:sp>
    </p:spTree>
    <p:extLst>
      <p:ext uri="{BB962C8B-B14F-4D97-AF65-F5344CB8AC3E}">
        <p14:creationId xmlns:p14="http://schemas.microsoft.com/office/powerpoint/2010/main" val="28653066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An Insurer Must Show Diligence in Contacting the Insured - The Wrong Way</a:t>
            </a:r>
            <a:endParaRPr lang="en-US" sz="3600" dirty="0"/>
          </a:p>
        </p:txBody>
      </p:sp>
      <p:sp>
        <p:nvSpPr>
          <p:cNvPr id="3" name="Content Placeholder 2"/>
          <p:cNvSpPr>
            <a:spLocks noGrp="1"/>
          </p:cNvSpPr>
          <p:nvPr>
            <p:ph idx="1"/>
          </p:nvPr>
        </p:nvSpPr>
        <p:spPr/>
        <p:txBody>
          <a:bodyPr>
            <a:normAutofit fontScale="77500" lnSpcReduction="20000"/>
          </a:bodyPr>
          <a:lstStyle/>
          <a:p>
            <a:pPr algn="just"/>
            <a:r>
              <a:rPr lang="en-US" dirty="0" smtClean="0"/>
              <a:t>In </a:t>
            </a:r>
            <a:r>
              <a:rPr lang="en-US" i="1" dirty="0"/>
              <a:t>Wallace v. </a:t>
            </a:r>
            <a:r>
              <a:rPr lang="en-US" i="1" dirty="0" err="1"/>
              <a:t>Woolfolk</a:t>
            </a:r>
            <a:r>
              <a:rPr lang="en-US" dirty="0"/>
              <a:t>, 312 Ill.App.3d 1178 (5</a:t>
            </a:r>
            <a:r>
              <a:rPr lang="en-US" baseline="30000" dirty="0"/>
              <a:t>th</a:t>
            </a:r>
            <a:r>
              <a:rPr lang="en-US" dirty="0"/>
              <a:t> Dist. 2000), Maria Wallace brought a lawsuit for personal injuries against </a:t>
            </a:r>
            <a:r>
              <a:rPr lang="en-US" dirty="0" err="1"/>
              <a:t>Wenona</a:t>
            </a:r>
            <a:r>
              <a:rPr lang="en-US" dirty="0"/>
              <a:t> </a:t>
            </a:r>
            <a:r>
              <a:rPr lang="en-US" dirty="0" err="1"/>
              <a:t>Woolfolk</a:t>
            </a:r>
            <a:r>
              <a:rPr lang="en-US" dirty="0"/>
              <a:t> (“</a:t>
            </a:r>
            <a:r>
              <a:rPr lang="en-US" dirty="0" err="1"/>
              <a:t>Woolfolk</a:t>
            </a:r>
            <a:r>
              <a:rPr lang="en-US" dirty="0"/>
              <a:t>”) arising from an automobile accident. </a:t>
            </a:r>
            <a:endParaRPr lang="en-US" dirty="0" smtClean="0"/>
          </a:p>
          <a:p>
            <a:pPr algn="just"/>
            <a:endParaRPr lang="en-US" dirty="0"/>
          </a:p>
          <a:p>
            <a:pPr algn="just"/>
            <a:r>
              <a:rPr lang="en-US" dirty="0" smtClean="0"/>
              <a:t>Over </a:t>
            </a:r>
            <a:r>
              <a:rPr lang="en-US" dirty="0"/>
              <a:t>the course of six months, counsel retained by the insurer to represent </a:t>
            </a:r>
            <a:r>
              <a:rPr lang="en-US" dirty="0" err="1"/>
              <a:t>Woolfolk</a:t>
            </a:r>
            <a:r>
              <a:rPr lang="en-US" dirty="0"/>
              <a:t> mailed six letters to her.  During the one and only telephone conversation with her attorney, </a:t>
            </a:r>
            <a:r>
              <a:rPr lang="en-US" dirty="0" err="1"/>
              <a:t>Woolfolk</a:t>
            </a:r>
            <a:r>
              <a:rPr lang="en-US" dirty="0"/>
              <a:t> stated that she had not received any of the correspondence.  Because </a:t>
            </a:r>
            <a:r>
              <a:rPr lang="en-US" dirty="0" err="1"/>
              <a:t>Woolfolk</a:t>
            </a:r>
            <a:r>
              <a:rPr lang="en-US" dirty="0"/>
              <a:t> did not answer written discovery or appear for a discovery deposition, the trial court entered and order of default against her as well as other sanctions.  </a:t>
            </a:r>
          </a:p>
          <a:p>
            <a:endParaRPr lang="en-US" dirty="0"/>
          </a:p>
        </p:txBody>
      </p:sp>
    </p:spTree>
    <p:extLst>
      <p:ext uri="{BB962C8B-B14F-4D97-AF65-F5344CB8AC3E}">
        <p14:creationId xmlns:p14="http://schemas.microsoft.com/office/powerpoint/2010/main" val="28786717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The Wrong Way</a:t>
            </a:r>
            <a:endParaRPr lang="en-US" sz="3200" dirty="0"/>
          </a:p>
        </p:txBody>
      </p:sp>
      <p:sp>
        <p:nvSpPr>
          <p:cNvPr id="3" name="Content Placeholder 2"/>
          <p:cNvSpPr>
            <a:spLocks noGrp="1"/>
          </p:cNvSpPr>
          <p:nvPr>
            <p:ph idx="1"/>
          </p:nvPr>
        </p:nvSpPr>
        <p:spPr/>
        <p:txBody>
          <a:bodyPr>
            <a:normAutofit fontScale="70000" lnSpcReduction="20000"/>
          </a:bodyPr>
          <a:lstStyle/>
          <a:p>
            <a:pPr algn="just"/>
            <a:endParaRPr lang="en-US" sz="2900" dirty="0" smtClean="0"/>
          </a:p>
          <a:p>
            <a:pPr algn="just"/>
            <a:r>
              <a:rPr lang="en-US" sz="3100" dirty="0" smtClean="0"/>
              <a:t>Because </a:t>
            </a:r>
            <a:r>
              <a:rPr lang="en-US" sz="3100" dirty="0" err="1"/>
              <a:t>Woolfolk</a:t>
            </a:r>
            <a:r>
              <a:rPr lang="en-US" sz="3100" dirty="0"/>
              <a:t> failed to attend the arbitration hearing, her counsel was barred from rejecting the award in favor of Maria Wallace and judgment was entered against </a:t>
            </a:r>
            <a:r>
              <a:rPr lang="en-US" sz="3100" dirty="0" err="1"/>
              <a:t>Woolfolk</a:t>
            </a:r>
            <a:r>
              <a:rPr lang="en-US" sz="3100" dirty="0"/>
              <a:t>.  </a:t>
            </a:r>
            <a:endParaRPr lang="en-US" sz="3100" dirty="0" smtClean="0"/>
          </a:p>
          <a:p>
            <a:pPr algn="just"/>
            <a:endParaRPr lang="en-US" sz="3100" dirty="0"/>
          </a:p>
          <a:p>
            <a:pPr algn="just"/>
            <a:r>
              <a:rPr lang="en-US" sz="3100" dirty="0" smtClean="0"/>
              <a:t>The </a:t>
            </a:r>
            <a:r>
              <a:rPr lang="en-US" sz="3100" dirty="0"/>
              <a:t>Appellate Court agreed with the trial court that the insurer did not exercise reasonable diligence in endeavoring to secure </a:t>
            </a:r>
            <a:r>
              <a:rPr lang="en-US" sz="3100" dirty="0" err="1"/>
              <a:t>Woolfolk’s</a:t>
            </a:r>
            <a:r>
              <a:rPr lang="en-US" sz="3100" dirty="0"/>
              <a:t> cooperation.  The letter advising </a:t>
            </a:r>
            <a:r>
              <a:rPr lang="en-US" sz="3100" dirty="0" err="1"/>
              <a:t>Woolfolk</a:t>
            </a:r>
            <a:r>
              <a:rPr lang="en-US" sz="3100" dirty="0"/>
              <a:t> of the arbitration hearing was sent to her by regular mail only a week before it was to be held in spite of the fact that </a:t>
            </a:r>
            <a:r>
              <a:rPr lang="en-US" sz="3100" dirty="0" err="1"/>
              <a:t>Woolfolk</a:t>
            </a:r>
            <a:r>
              <a:rPr lang="en-US" sz="3100" dirty="0"/>
              <a:t> had told her attorney that she had not received previous letters.  The insurer knew months earlier that </a:t>
            </a:r>
            <a:r>
              <a:rPr lang="en-US" sz="3100" dirty="0" err="1"/>
              <a:t>Woolfolk</a:t>
            </a:r>
            <a:r>
              <a:rPr lang="en-US" sz="3100" dirty="0"/>
              <a:t> was either not receiving the letters or was ignoring them yet took no further steps to determine what the difficulty was. </a:t>
            </a:r>
            <a:r>
              <a:rPr lang="en-US" sz="3100" i="1" dirty="0"/>
              <a:t>Wallace</a:t>
            </a:r>
            <a:r>
              <a:rPr lang="en-US" sz="3100" dirty="0"/>
              <a:t>, 312 Ill.App.3d at 1183-1184.</a:t>
            </a:r>
          </a:p>
          <a:p>
            <a:endParaRPr lang="en-US" dirty="0"/>
          </a:p>
        </p:txBody>
      </p:sp>
    </p:spTree>
    <p:extLst>
      <p:ext uri="{BB962C8B-B14F-4D97-AF65-F5344CB8AC3E}">
        <p14:creationId xmlns:p14="http://schemas.microsoft.com/office/powerpoint/2010/main" val="247988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Dual Client Relationship</a:t>
            </a:r>
            <a:endParaRPr lang="en-US" b="1"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sz="3400" b="0" i="0" u="none" strike="noStrike" baseline="0" dirty="0" smtClean="0"/>
              <a:t>The majority of jurisdictions hold that counsel retained by the insurer to represent the insured has two clients, both the insurer and the insured.  This is the majority position.</a:t>
            </a:r>
            <a:r>
              <a:rPr lang="en-US" b="0" i="0" u="none" strike="noStrike" baseline="0" dirty="0" smtClean="0"/>
              <a:t>  </a:t>
            </a:r>
          </a:p>
          <a:p>
            <a:pPr algn="just"/>
            <a:endParaRPr lang="en-US" b="0" i="0" u="none" strike="noStrike" baseline="0" dirty="0" smtClean="0"/>
          </a:p>
          <a:p>
            <a:pPr marL="0" indent="0" algn="just">
              <a:buNone/>
            </a:pPr>
            <a:r>
              <a:rPr lang="en-US" sz="2900" b="0" i="0" u="none" strike="noStrike" baseline="0" dirty="0" smtClean="0"/>
              <a:t>See Restatement of The Law Governing Lawyers Sections 26(1) and 215; Illinois Rules of Professional Conduct Rule 1.7; ABA Model Rule 1.7(b), comment 10, and Rule 1.8(f); </a:t>
            </a:r>
            <a:r>
              <a:rPr lang="en-US" sz="2900" b="0" i="1" u="none" strike="noStrike" baseline="0" dirty="0" smtClean="0"/>
              <a:t>Waste Management v. International Surplus Lines Insurance Company</a:t>
            </a:r>
            <a:r>
              <a:rPr lang="en-US" sz="2900" b="0" i="0" u="none" strike="noStrike" baseline="0" dirty="0" smtClean="0"/>
              <a:t>, 144 Ill.2d 178 (1991); </a:t>
            </a:r>
            <a:r>
              <a:rPr lang="en-US" sz="2900" b="0" i="1" u="none" strike="noStrike" baseline="0" dirty="0" err="1" smtClean="0"/>
              <a:t>Nandorf</a:t>
            </a:r>
            <a:r>
              <a:rPr lang="en-US" sz="2900" b="0" i="1" u="none" strike="noStrike" baseline="0" dirty="0" smtClean="0"/>
              <a:t> v. CNA Insurance Companies</a:t>
            </a:r>
            <a:r>
              <a:rPr lang="en-US" sz="2900" b="0" i="0" u="none" strike="noStrike" baseline="0" dirty="0" smtClean="0"/>
              <a:t>, 134 Ill.App.3d 134 (1</a:t>
            </a:r>
            <a:r>
              <a:rPr lang="en-US" sz="2900" b="0" i="0" u="none" strike="noStrike" baseline="30000" dirty="0" smtClean="0"/>
              <a:t>st</a:t>
            </a:r>
            <a:r>
              <a:rPr lang="en-US" sz="2900" b="0" i="0" u="none" strike="noStrike" baseline="0" dirty="0" smtClean="0"/>
              <a:t> Dist. 1985); </a:t>
            </a:r>
            <a:r>
              <a:rPr lang="en-US" sz="2900" b="0" i="1" u="none" strike="noStrike" baseline="0" dirty="0" smtClean="0"/>
              <a:t>Cincinnati Insurance Company v. Wills</a:t>
            </a:r>
            <a:r>
              <a:rPr lang="en-US" sz="2900" b="0" i="0" u="none" strike="noStrike" baseline="0" dirty="0" smtClean="0"/>
              <a:t>, 717 N.E.2d 151, 161 (Ind. 1999); </a:t>
            </a:r>
            <a:r>
              <a:rPr lang="en-US" sz="2900" b="0" i="1" u="none" strike="noStrike" baseline="0" dirty="0" err="1" smtClean="0"/>
              <a:t>Nezley</a:t>
            </a:r>
            <a:r>
              <a:rPr lang="en-US" sz="2900" b="0" i="1" u="none" strike="noStrike" baseline="0" dirty="0" smtClean="0"/>
              <a:t> v. Nationwide Mutual Insurance Company</a:t>
            </a:r>
            <a:r>
              <a:rPr lang="en-US" sz="2900" b="0" i="0" u="none" strike="noStrike" baseline="0" dirty="0" smtClean="0"/>
              <a:t> </a:t>
            </a:r>
            <a:r>
              <a:rPr lang="en-US" sz="2900" b="0" i="1" u="none" strike="noStrike" baseline="0" dirty="0" err="1" smtClean="0"/>
              <a:t>Company</a:t>
            </a:r>
            <a:r>
              <a:rPr lang="en-US" sz="2900" b="0" i="0" u="none" strike="noStrike" baseline="0" dirty="0" smtClean="0"/>
              <a:t>, 296 N.E.2d 550, 561 (Ohio App. 1971); </a:t>
            </a:r>
            <a:r>
              <a:rPr lang="en-US" sz="2900" b="0" i="1" u="none" strike="noStrike" baseline="0" dirty="0" smtClean="0"/>
              <a:t>Goldberg v. American Homes Assurance Company</a:t>
            </a:r>
            <a:r>
              <a:rPr lang="en-US" sz="2900" b="0" i="0" u="none" strike="noStrike" baseline="0" dirty="0" smtClean="0"/>
              <a:t>, 439 N.Y.S.2d 2, 5 (N.Y. </a:t>
            </a:r>
            <a:r>
              <a:rPr lang="en-US" sz="2900" b="0" i="0" u="none" strike="noStrike" baseline="0" dirty="0" err="1" smtClean="0"/>
              <a:t>App.Div</a:t>
            </a:r>
            <a:r>
              <a:rPr lang="en-US" sz="2900" b="0" i="0" u="none" strike="noStrike" baseline="0" dirty="0" smtClean="0"/>
              <a:t>. 1</a:t>
            </a:r>
            <a:r>
              <a:rPr lang="en-US" sz="2900" b="0" i="0" u="none" strike="noStrike" baseline="30000" dirty="0" smtClean="0"/>
              <a:t>st</a:t>
            </a:r>
            <a:r>
              <a:rPr lang="en-US" sz="2900" b="0" i="0" u="none" strike="noStrike" baseline="0" dirty="0" smtClean="0"/>
              <a:t> Dep’t 1981);  </a:t>
            </a:r>
            <a:r>
              <a:rPr lang="en-US" sz="2900" b="0" i="1" u="none" strike="noStrike" baseline="0" dirty="0" smtClean="0"/>
              <a:t>Lieberman v. Employers Insurance</a:t>
            </a:r>
            <a:r>
              <a:rPr lang="en-US" sz="2900" b="0" i="0" u="none" strike="noStrike" baseline="0" dirty="0" smtClean="0"/>
              <a:t>, 419 A.2d 417, 424 (N.J. 1980); </a:t>
            </a:r>
            <a:r>
              <a:rPr lang="en-US" sz="2900" b="0" i="1" u="none" strike="noStrike" baseline="0" dirty="0" err="1" smtClean="0"/>
              <a:t>Bogard</a:t>
            </a:r>
            <a:r>
              <a:rPr lang="en-US" sz="2900" b="0" i="1" u="none" strike="noStrike" baseline="0" dirty="0" smtClean="0"/>
              <a:t> v. Employer’s Casualty Co.</a:t>
            </a:r>
            <a:r>
              <a:rPr lang="en-US" sz="2900" b="0" i="0" u="none" strike="noStrike" baseline="0" dirty="0" smtClean="0"/>
              <a:t>, 210 </a:t>
            </a:r>
            <a:r>
              <a:rPr lang="en-US" sz="2900" b="0" i="0" u="none" strike="noStrike" baseline="0" dirty="0" err="1" smtClean="0"/>
              <a:t>Cal.Rptr</a:t>
            </a:r>
            <a:r>
              <a:rPr lang="en-US" sz="2900" b="0" i="0" u="none" strike="noStrike" baseline="0" dirty="0" smtClean="0"/>
              <a:t>. 578, 582 (</a:t>
            </a:r>
            <a:r>
              <a:rPr lang="en-US" sz="2900" b="0" i="0" u="none" strike="noStrike" baseline="0" dirty="0" err="1" smtClean="0"/>
              <a:t>Cal.App</a:t>
            </a:r>
            <a:r>
              <a:rPr lang="en-US" sz="2900" b="0" i="0" u="none" strike="noStrike" baseline="0" dirty="0" smtClean="0"/>
              <a:t>. 1985); </a:t>
            </a:r>
            <a:r>
              <a:rPr lang="en-US" sz="2900" b="0" i="1" u="none" strike="noStrike" baseline="0" dirty="0" smtClean="0"/>
              <a:t>McCourt Co., Inc. v. FPC Properties, Inc.</a:t>
            </a:r>
            <a:r>
              <a:rPr lang="en-US" sz="2900" b="0" i="0" u="none" strike="noStrike" baseline="0" dirty="0" smtClean="0"/>
              <a:t>, 434 N.E.2d 1234, 1235 (Mass. 1982).</a:t>
            </a:r>
            <a:endParaRPr lang="en-US" sz="2900" dirty="0"/>
          </a:p>
        </p:txBody>
      </p:sp>
    </p:spTree>
    <p:extLst>
      <p:ext uri="{BB962C8B-B14F-4D97-AF65-F5344CB8AC3E}">
        <p14:creationId xmlns:p14="http://schemas.microsoft.com/office/powerpoint/2010/main" val="32119297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Use Diligence in Contacting the Insured</a:t>
            </a:r>
            <a:r>
              <a:rPr lang="en-US" sz="3200" dirty="0"/>
              <a:t> </a:t>
            </a:r>
            <a:r>
              <a:rPr lang="en-US" sz="3200" b="1" dirty="0"/>
              <a:t>- The Wrong Way</a:t>
            </a:r>
            <a:endParaRPr lang="en-US" sz="3200"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sz="3400" dirty="0" smtClean="0"/>
              <a:t>In </a:t>
            </a:r>
            <a:r>
              <a:rPr lang="en-US" sz="3400" i="1" dirty="0"/>
              <a:t>Johnson v. Wade</a:t>
            </a:r>
            <a:r>
              <a:rPr lang="en-US" sz="3400" dirty="0"/>
              <a:t>, 47 Ill.App.3d 610, 365 N.E.2d 11 (1</a:t>
            </a:r>
            <a:r>
              <a:rPr lang="en-US" sz="3400" baseline="30000" dirty="0"/>
              <a:t>st</a:t>
            </a:r>
            <a:r>
              <a:rPr lang="en-US" sz="3400" dirty="0"/>
              <a:t> Dist. 1977) Wade, the insured, was sent a letter by her attorney on August 16, 1974, advising her that her case was scheduled for trial on September 18, 1974.  The letter requested that she contact him immediately regarding her availability to appear on that date.  </a:t>
            </a:r>
          </a:p>
          <a:p>
            <a:pPr algn="just"/>
            <a:endParaRPr lang="en-US" sz="3400" dirty="0"/>
          </a:p>
          <a:p>
            <a:pPr algn="just"/>
            <a:r>
              <a:rPr lang="en-US" sz="3400" dirty="0" smtClean="0"/>
              <a:t>Wade </a:t>
            </a:r>
            <a:r>
              <a:rPr lang="en-US" sz="3400" dirty="0"/>
              <a:t>did not respond, yet, no attempt was made to contact her until the day before the scheduled trial date.  When the attorney could not reach Wade by telephone, an investigator was retained in an effort to make personal contact with her and ensure her presence at the impending trial.</a:t>
            </a:r>
            <a:r>
              <a:rPr lang="en-US" dirty="0"/>
              <a:t> </a:t>
            </a:r>
          </a:p>
        </p:txBody>
      </p:sp>
    </p:spTree>
    <p:extLst>
      <p:ext uri="{BB962C8B-B14F-4D97-AF65-F5344CB8AC3E}">
        <p14:creationId xmlns:p14="http://schemas.microsoft.com/office/powerpoint/2010/main" val="3707895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Use Diligence in Contacting the Insured</a:t>
            </a:r>
            <a:r>
              <a:rPr lang="en-US" sz="3200" dirty="0"/>
              <a:t> </a:t>
            </a:r>
            <a:r>
              <a:rPr lang="en-US" sz="3200" b="1" dirty="0"/>
              <a:t>- The Wrong Way</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n-US" dirty="0"/>
              <a:t>Wade had lived at the same address for fifteen years and, prior to that time, had attended court dates as requested.  Further, she denied any knowledge of the September 18, 1974 trial date.  </a:t>
            </a:r>
            <a:r>
              <a:rPr lang="en-US" i="1" dirty="0"/>
              <a:t>Johnson</a:t>
            </a:r>
            <a:r>
              <a:rPr lang="en-US" dirty="0"/>
              <a:t>, 47 Ill.App.3d at 612, 614.   </a:t>
            </a:r>
            <a:endParaRPr lang="en-US" dirty="0" smtClean="0"/>
          </a:p>
          <a:p>
            <a:pPr algn="just"/>
            <a:endParaRPr lang="en-US" dirty="0"/>
          </a:p>
          <a:p>
            <a:pPr algn="just"/>
            <a:r>
              <a:rPr lang="en-US" dirty="0" smtClean="0"/>
              <a:t>The </a:t>
            </a:r>
            <a:r>
              <a:rPr lang="en-US" dirty="0"/>
              <a:t>court noted that diligence was exercised in pursuing Wade’s cooperation as of the day before the trial was to begin but that; the actions taken prior to that time were insufficient.  Had it been determined earlier that Wade was reluctant to appear, her counsel still would have had time to issue a subpoena to her or to request a continuance.  </a:t>
            </a:r>
            <a:endParaRPr lang="en-US" dirty="0" smtClean="0"/>
          </a:p>
          <a:p>
            <a:pPr algn="just"/>
            <a:endParaRPr lang="en-US" dirty="0"/>
          </a:p>
          <a:p>
            <a:pPr algn="just"/>
            <a:r>
              <a:rPr lang="en-US" dirty="0" smtClean="0"/>
              <a:t>The </a:t>
            </a:r>
            <a:r>
              <a:rPr lang="en-US" dirty="0" smtClean="0"/>
              <a:t>court </a:t>
            </a:r>
            <a:r>
              <a:rPr lang="en-US" dirty="0"/>
              <a:t>held that the insurer failed to establish diligence and could not argue </a:t>
            </a:r>
            <a:r>
              <a:rPr lang="en-US" dirty="0" smtClean="0"/>
              <a:t>noncooperation </a:t>
            </a:r>
            <a:r>
              <a:rPr lang="en-US" dirty="0"/>
              <a:t>on the part of Wade where one letter was sent giving notice of a trial date that was to occur one month later.  In addition, once it was discovered that Wade would not attend the trial, no attempt was made to inform her of the consequences of a failure to cooperate. </a:t>
            </a:r>
            <a:r>
              <a:rPr lang="en-US" i="1" dirty="0"/>
              <a:t>Johnson</a:t>
            </a:r>
            <a:r>
              <a:rPr lang="en-US" dirty="0"/>
              <a:t>, 47 Ill.App.3d at 615.  </a:t>
            </a:r>
          </a:p>
          <a:p>
            <a:pPr algn="just"/>
            <a:endParaRPr lang="en-US" dirty="0"/>
          </a:p>
        </p:txBody>
      </p:sp>
    </p:spTree>
    <p:extLst>
      <p:ext uri="{BB962C8B-B14F-4D97-AF65-F5344CB8AC3E}">
        <p14:creationId xmlns:p14="http://schemas.microsoft.com/office/powerpoint/2010/main" val="26479934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The Right Way</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n-US" dirty="0"/>
              <a:t>In </a:t>
            </a:r>
            <a:r>
              <a:rPr lang="en-US" i="1" dirty="0"/>
              <a:t>Safeco Insurance Co. v. </a:t>
            </a:r>
            <a:r>
              <a:rPr lang="en-US" i="1" dirty="0" err="1"/>
              <a:t>Treinis</a:t>
            </a:r>
            <a:r>
              <a:rPr lang="en-US" dirty="0"/>
              <a:t>, 238 Ill.App.3d 541, 606 N.E.2d 379 (1</a:t>
            </a:r>
            <a:r>
              <a:rPr lang="en-US" baseline="30000" dirty="0"/>
              <a:t>st</a:t>
            </a:r>
            <a:r>
              <a:rPr lang="en-US" dirty="0"/>
              <a:t> Dist. 1992), the insured a vehicle owned by Otto </a:t>
            </a:r>
            <a:r>
              <a:rPr lang="en-US" dirty="0" err="1"/>
              <a:t>Treinis</a:t>
            </a:r>
            <a:r>
              <a:rPr lang="en-US" dirty="0"/>
              <a:t> (“</a:t>
            </a:r>
            <a:r>
              <a:rPr lang="en-US" dirty="0" err="1"/>
              <a:t>Treinis</a:t>
            </a:r>
            <a:r>
              <a:rPr lang="en-US" dirty="0"/>
              <a:t>”).  On September 11, 1986, while driving the insured vehicle, </a:t>
            </a:r>
            <a:r>
              <a:rPr lang="en-US" dirty="0" err="1"/>
              <a:t>Treinis</a:t>
            </a:r>
            <a:r>
              <a:rPr lang="en-US" dirty="0"/>
              <a:t>’ roommate was involved in an accident with Gerald </a:t>
            </a:r>
            <a:r>
              <a:rPr lang="en-US" dirty="0" err="1"/>
              <a:t>Sluzewicz</a:t>
            </a:r>
            <a:r>
              <a:rPr lang="en-US" dirty="0"/>
              <a:t>.  </a:t>
            </a:r>
            <a:r>
              <a:rPr lang="en-US" dirty="0" err="1"/>
              <a:t>Treinis</a:t>
            </a:r>
            <a:r>
              <a:rPr lang="en-US" dirty="0"/>
              <a:t> reported the accident to his agent within a couple of days.  Gerald </a:t>
            </a:r>
            <a:r>
              <a:rPr lang="en-US" dirty="0" err="1"/>
              <a:t>Sluzewicz</a:t>
            </a:r>
            <a:r>
              <a:rPr lang="en-US" dirty="0"/>
              <a:t> filed a lawsuit against </a:t>
            </a:r>
            <a:r>
              <a:rPr lang="en-US" dirty="0" err="1"/>
              <a:t>Treinis</a:t>
            </a:r>
            <a:r>
              <a:rPr lang="en-US" dirty="0"/>
              <a:t> on January 13, 1987. </a:t>
            </a:r>
            <a:endParaRPr lang="en-US" dirty="0" smtClean="0"/>
          </a:p>
          <a:p>
            <a:pPr algn="just"/>
            <a:endParaRPr lang="en-US" dirty="0"/>
          </a:p>
          <a:p>
            <a:pPr algn="just"/>
            <a:r>
              <a:rPr lang="en-US" dirty="0" smtClean="0"/>
              <a:t>Safeco </a:t>
            </a:r>
            <a:r>
              <a:rPr lang="en-US" dirty="0"/>
              <a:t>sent letters to </a:t>
            </a:r>
            <a:r>
              <a:rPr lang="en-US" dirty="0" err="1"/>
              <a:t>Treinis</a:t>
            </a:r>
            <a:r>
              <a:rPr lang="en-US" dirty="0"/>
              <a:t> requesting that he contact it immediately regarding the occurrence.  He did not respond.  Safeco then began more extensive efforts to contact </a:t>
            </a:r>
            <a:r>
              <a:rPr lang="en-US" dirty="0" err="1"/>
              <a:t>Treinis</a:t>
            </a:r>
            <a:r>
              <a:rPr lang="en-US" dirty="0"/>
              <a:t> beginning in July, 1987.  Safeco utilized its house investigator, a skip-trace and an outside investigator in order to locate and contact </a:t>
            </a:r>
            <a:r>
              <a:rPr lang="en-US" dirty="0" err="1"/>
              <a:t>Treinis</a:t>
            </a:r>
            <a:r>
              <a:rPr lang="en-US" dirty="0"/>
              <a:t> without success. </a:t>
            </a:r>
            <a:endParaRPr lang="en-US" dirty="0" smtClean="0"/>
          </a:p>
          <a:p>
            <a:pPr algn="just"/>
            <a:endParaRPr lang="en-US" dirty="0"/>
          </a:p>
          <a:p>
            <a:pPr algn="just"/>
            <a:r>
              <a:rPr lang="en-US" dirty="0" smtClean="0"/>
              <a:t>The </a:t>
            </a:r>
            <a:r>
              <a:rPr lang="en-US" dirty="0"/>
              <a:t>court held that the total lack of contact between </a:t>
            </a:r>
            <a:r>
              <a:rPr lang="en-US" dirty="0" err="1"/>
              <a:t>Treinis</a:t>
            </a:r>
            <a:r>
              <a:rPr lang="en-US" dirty="0"/>
              <a:t> and Safeco constituted noncooperation, especially where there was no evidence of any extenuating circumstances.   </a:t>
            </a:r>
            <a:r>
              <a:rPr lang="en-US" i="1" dirty="0"/>
              <a:t>Safeco Insurance Co.</a:t>
            </a:r>
            <a:r>
              <a:rPr lang="en-US" dirty="0"/>
              <a:t>, 238 Ill.App.3d at 549.</a:t>
            </a:r>
          </a:p>
        </p:txBody>
      </p:sp>
    </p:spTree>
    <p:extLst>
      <p:ext uri="{BB962C8B-B14F-4D97-AF65-F5344CB8AC3E}">
        <p14:creationId xmlns:p14="http://schemas.microsoft.com/office/powerpoint/2010/main" val="2673872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The Right Way</a:t>
            </a:r>
            <a:endParaRPr lang="en-US" sz="3200" dirty="0"/>
          </a:p>
        </p:txBody>
      </p:sp>
      <p:sp>
        <p:nvSpPr>
          <p:cNvPr id="3" name="Content Placeholder 2"/>
          <p:cNvSpPr>
            <a:spLocks noGrp="1"/>
          </p:cNvSpPr>
          <p:nvPr>
            <p:ph idx="1"/>
          </p:nvPr>
        </p:nvSpPr>
        <p:spPr/>
        <p:txBody>
          <a:bodyPr>
            <a:noAutofit/>
          </a:bodyPr>
          <a:lstStyle/>
          <a:p>
            <a:pPr algn="just"/>
            <a:endParaRPr lang="en-US" sz="2000" dirty="0" smtClean="0"/>
          </a:p>
          <a:p>
            <a:pPr algn="just"/>
            <a:r>
              <a:rPr lang="en-US" sz="2000" dirty="0" smtClean="0"/>
              <a:t>In </a:t>
            </a:r>
            <a:r>
              <a:rPr lang="en-US" sz="2000" i="1" dirty="0" err="1"/>
              <a:t>Gallaway</a:t>
            </a:r>
            <a:r>
              <a:rPr lang="en-US" sz="2000" i="1" dirty="0"/>
              <a:t> v. </a:t>
            </a:r>
            <a:r>
              <a:rPr lang="en-US" sz="2000" i="1" dirty="0" err="1"/>
              <a:t>Schied</a:t>
            </a:r>
            <a:r>
              <a:rPr lang="en-US" sz="2000" dirty="0"/>
              <a:t>, Barbara </a:t>
            </a:r>
            <a:r>
              <a:rPr lang="en-US" sz="2000" dirty="0" err="1"/>
              <a:t>Schied</a:t>
            </a:r>
            <a:r>
              <a:rPr lang="en-US" sz="2000" dirty="0"/>
              <a:t> (“</a:t>
            </a:r>
            <a:r>
              <a:rPr lang="en-US" sz="2000" dirty="0" err="1"/>
              <a:t>Schied</a:t>
            </a:r>
            <a:r>
              <a:rPr lang="en-US" sz="2000" dirty="0"/>
              <a:t>”) was involved in an accident on December 12, 1959.  Three days later, she reported the accident to her carrier, Apex Mutual Insurance Company (“Apex”) and shortly thereafter completed a written accident report and forwarded it to Apex.  A personal injury lawsuit was filed against </a:t>
            </a:r>
            <a:r>
              <a:rPr lang="en-US" sz="2000" dirty="0" err="1"/>
              <a:t>Schied</a:t>
            </a:r>
            <a:r>
              <a:rPr lang="en-US" sz="2000" dirty="0"/>
              <a:t> as a result of the occurrence, and upon being served with it, sent it on to Apex.  </a:t>
            </a:r>
            <a:endParaRPr lang="en-US" sz="2000" dirty="0" smtClean="0"/>
          </a:p>
          <a:p>
            <a:pPr algn="just"/>
            <a:endParaRPr lang="en-US" sz="2000" dirty="0"/>
          </a:p>
          <a:p>
            <a:pPr algn="just"/>
            <a:r>
              <a:rPr lang="en-US" sz="2000" dirty="0" smtClean="0"/>
              <a:t>In </a:t>
            </a:r>
            <a:r>
              <a:rPr lang="en-US" sz="2000" dirty="0"/>
              <a:t>March 1960 Apex sent a letter to </a:t>
            </a:r>
            <a:r>
              <a:rPr lang="en-US" sz="2000" dirty="0" err="1"/>
              <a:t>Schied</a:t>
            </a:r>
            <a:r>
              <a:rPr lang="en-US" sz="2000" dirty="0"/>
              <a:t> advising her that counsel had been retained to represent her in the litigation and that she must cooperate with her attorneys.  Letters were sent to her by her attorneys in June and July regarding dates for her deposition.</a:t>
            </a:r>
            <a:r>
              <a:rPr lang="en-US" sz="1800" dirty="0"/>
              <a:t> </a:t>
            </a:r>
            <a:r>
              <a:rPr lang="en-US" sz="1800" dirty="0" smtClean="0"/>
              <a:t> </a:t>
            </a:r>
            <a:endParaRPr lang="en-US" sz="1800" dirty="0"/>
          </a:p>
          <a:p>
            <a:pPr algn="just"/>
            <a:endParaRPr lang="en-US" sz="1800" dirty="0"/>
          </a:p>
        </p:txBody>
      </p:sp>
    </p:spTree>
    <p:extLst>
      <p:ext uri="{BB962C8B-B14F-4D97-AF65-F5344CB8AC3E}">
        <p14:creationId xmlns:p14="http://schemas.microsoft.com/office/powerpoint/2010/main" val="16191750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The Right Way</a:t>
            </a:r>
            <a:endParaRPr lang="en-US" sz="3200" dirty="0"/>
          </a:p>
        </p:txBody>
      </p:sp>
      <p:sp>
        <p:nvSpPr>
          <p:cNvPr id="3" name="Content Placeholder 2"/>
          <p:cNvSpPr>
            <a:spLocks noGrp="1"/>
          </p:cNvSpPr>
          <p:nvPr>
            <p:ph idx="1"/>
          </p:nvPr>
        </p:nvSpPr>
        <p:spPr/>
        <p:txBody>
          <a:bodyPr>
            <a:normAutofit/>
          </a:bodyPr>
          <a:lstStyle/>
          <a:p>
            <a:endParaRPr lang="en-US" dirty="0" smtClean="0"/>
          </a:p>
          <a:p>
            <a:pPr algn="just"/>
            <a:r>
              <a:rPr lang="en-US" sz="2600" dirty="0"/>
              <a:t>In August of 1960, it was learned from a relative that </a:t>
            </a:r>
            <a:r>
              <a:rPr lang="en-US" sz="2600" dirty="0" err="1"/>
              <a:t>Schied</a:t>
            </a:r>
            <a:r>
              <a:rPr lang="en-US" sz="2600" dirty="0"/>
              <a:t> had moved.  Subsequently, letters sent to </a:t>
            </a:r>
            <a:r>
              <a:rPr lang="en-US" sz="2600" dirty="0" err="1"/>
              <a:t>Scheid</a:t>
            </a:r>
            <a:r>
              <a:rPr lang="en-US" sz="2600" dirty="0"/>
              <a:t> were returned unclaimed or marked “Move, Left No Address.”  A private investigator hired by Apex was not able to locate </a:t>
            </a:r>
            <a:r>
              <a:rPr lang="en-US" sz="2600" dirty="0" err="1"/>
              <a:t>Scheid</a:t>
            </a:r>
            <a:r>
              <a:rPr lang="en-US" sz="2600" dirty="0"/>
              <a:t>.  The court found that Apex exercised “reasonable diligence” in attempting to locate </a:t>
            </a:r>
            <a:r>
              <a:rPr lang="en-US" sz="2600" dirty="0" err="1"/>
              <a:t>Schied</a:t>
            </a:r>
            <a:r>
              <a:rPr lang="en-US" sz="2600" dirty="0"/>
              <a:t> and secure her cooperation. </a:t>
            </a:r>
            <a:r>
              <a:rPr lang="en-US" sz="2600" i="1" dirty="0" err="1"/>
              <a:t>Gallaway</a:t>
            </a:r>
            <a:r>
              <a:rPr lang="en-US" sz="2600" dirty="0"/>
              <a:t>, 73 Ill.App.2d at 125.  </a:t>
            </a:r>
          </a:p>
          <a:p>
            <a:endParaRPr lang="en-US" dirty="0"/>
          </a:p>
        </p:txBody>
      </p:sp>
    </p:spTree>
    <p:extLst>
      <p:ext uri="{BB962C8B-B14F-4D97-AF65-F5344CB8AC3E}">
        <p14:creationId xmlns:p14="http://schemas.microsoft.com/office/powerpoint/2010/main" val="3165800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The Right Way</a:t>
            </a:r>
            <a:endParaRPr lang="en-US" sz="3200"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dirty="0" smtClean="0"/>
              <a:t>The </a:t>
            </a:r>
            <a:r>
              <a:rPr lang="en-US" dirty="0"/>
              <a:t>most recent favorable decision regarding the cooperation clause is </a:t>
            </a:r>
            <a:r>
              <a:rPr lang="en-US" i="1" dirty="0"/>
              <a:t>Founders Insurance Company v. </a:t>
            </a:r>
            <a:r>
              <a:rPr lang="en-US" i="1" dirty="0" err="1"/>
              <a:t>Shaikh</a:t>
            </a:r>
            <a:r>
              <a:rPr lang="en-US" dirty="0"/>
              <a:t>, 405 Ill.App.3d 367 (1</a:t>
            </a:r>
            <a:r>
              <a:rPr lang="en-US" baseline="30000" dirty="0"/>
              <a:t>st</a:t>
            </a:r>
            <a:r>
              <a:rPr lang="en-US" dirty="0"/>
              <a:t> Dist. 2010).  In that case, insured acknowledged service of the suit and then disappeared and refused contact</a:t>
            </a:r>
            <a:r>
              <a:rPr lang="en-US" dirty="0" smtClean="0"/>
              <a:t>.</a:t>
            </a:r>
            <a:endParaRPr lang="en-US" dirty="0"/>
          </a:p>
          <a:p>
            <a:pPr algn="just"/>
            <a:endParaRPr lang="en-US" dirty="0"/>
          </a:p>
          <a:p>
            <a:pPr algn="just"/>
            <a:r>
              <a:rPr lang="en-US" dirty="0" smtClean="0"/>
              <a:t>In </a:t>
            </a:r>
            <a:r>
              <a:rPr lang="en-US" dirty="0"/>
              <a:t>order to locate the insured Founders set forth in detail, with supporting documentation, the meticulous efforts undertaken to contact the insurer, attempted telephone contact, letters, skip-traces, visits to various locations by investigators and searches of various public records.    Letters by both regular and certified mail were sent to each and every possible address.  Investigators working on behalf of Founders made in person visits to five different locations in efforts to find </a:t>
            </a:r>
            <a:r>
              <a:rPr lang="en-US" dirty="0" err="1"/>
              <a:t>Shaikh</a:t>
            </a:r>
            <a:r>
              <a:rPr lang="en-US" dirty="0"/>
              <a:t>.  Family members too denied any knowledge as to his whereabouts.</a:t>
            </a:r>
          </a:p>
        </p:txBody>
      </p:sp>
    </p:spTree>
    <p:extLst>
      <p:ext uri="{BB962C8B-B14F-4D97-AF65-F5344CB8AC3E}">
        <p14:creationId xmlns:p14="http://schemas.microsoft.com/office/powerpoint/2010/main" val="13687209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What Steps to Take</a:t>
            </a:r>
            <a:endParaRPr lang="en-US" sz="3200" dirty="0"/>
          </a:p>
        </p:txBody>
      </p:sp>
      <p:sp>
        <p:nvSpPr>
          <p:cNvPr id="3" name="Content Placeholder 2"/>
          <p:cNvSpPr>
            <a:spLocks noGrp="1"/>
          </p:cNvSpPr>
          <p:nvPr>
            <p:ph idx="1"/>
          </p:nvPr>
        </p:nvSpPr>
        <p:spPr/>
        <p:txBody>
          <a:bodyPr>
            <a:normAutofit fontScale="77500" lnSpcReduction="20000"/>
          </a:bodyPr>
          <a:lstStyle/>
          <a:p>
            <a:pPr algn="just"/>
            <a:endParaRPr lang="en-US" dirty="0" smtClean="0"/>
          </a:p>
          <a:p>
            <a:pPr algn="just"/>
            <a:r>
              <a:rPr lang="en-US" dirty="0" smtClean="0"/>
              <a:t>Find </a:t>
            </a:r>
            <a:r>
              <a:rPr lang="en-US" dirty="0"/>
              <a:t>the insured’s address and send correspondence to each of those addresses until you make contact.  Look at the policy of insurance, police report, and search IDOC and Cook County Sheriff’s database.  Send all correspondence by regular and certified, with restricted </a:t>
            </a:r>
            <a:r>
              <a:rPr lang="en-US" dirty="0" smtClean="0"/>
              <a:t>delivery. </a:t>
            </a:r>
          </a:p>
          <a:p>
            <a:pPr algn="just"/>
            <a:endParaRPr lang="en-US" dirty="0"/>
          </a:p>
          <a:p>
            <a:pPr algn="just"/>
            <a:r>
              <a:rPr lang="en-US" dirty="0" smtClean="0"/>
              <a:t>If </a:t>
            </a:r>
            <a:r>
              <a:rPr lang="en-US" dirty="0"/>
              <a:t>that fails, then engage outside investigator to conduct skip trace and have the investigator attempt personal contact.  </a:t>
            </a:r>
            <a:r>
              <a:rPr lang="en-US" b="1" u="sng" dirty="0"/>
              <a:t>Personal contact attempts with the insured, his family members, his roommates, property managers, etc.  can be the key to showing appropriate diligence.</a:t>
            </a:r>
            <a:endParaRPr lang="en-US" dirty="0"/>
          </a:p>
          <a:p>
            <a:endParaRPr lang="en-US" dirty="0"/>
          </a:p>
        </p:txBody>
      </p:sp>
    </p:spTree>
    <p:extLst>
      <p:ext uri="{BB962C8B-B14F-4D97-AF65-F5344CB8AC3E}">
        <p14:creationId xmlns:p14="http://schemas.microsoft.com/office/powerpoint/2010/main" val="27808563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What Steps to Take</a:t>
            </a:r>
            <a:endParaRPr lang="en-US" sz="3200" dirty="0"/>
          </a:p>
        </p:txBody>
      </p:sp>
      <p:sp>
        <p:nvSpPr>
          <p:cNvPr id="3" name="Content Placeholder 2"/>
          <p:cNvSpPr>
            <a:spLocks noGrp="1"/>
          </p:cNvSpPr>
          <p:nvPr>
            <p:ph idx="1"/>
          </p:nvPr>
        </p:nvSpPr>
        <p:spPr/>
        <p:txBody>
          <a:bodyPr>
            <a:normAutofit fontScale="92500" lnSpcReduction="20000"/>
          </a:bodyPr>
          <a:lstStyle/>
          <a:p>
            <a:endParaRPr lang="en-US" dirty="0" smtClean="0"/>
          </a:p>
          <a:p>
            <a:pPr algn="just"/>
            <a:r>
              <a:rPr lang="en-US" sz="3000" dirty="0" smtClean="0"/>
              <a:t>Diary </a:t>
            </a:r>
            <a:r>
              <a:rPr lang="en-US" sz="3000" dirty="0"/>
              <a:t>each contact with the insured and </a:t>
            </a:r>
            <a:r>
              <a:rPr lang="en-US" sz="3000" dirty="0" smtClean="0"/>
              <a:t>confirm his </a:t>
            </a:r>
            <a:r>
              <a:rPr lang="en-US" sz="3000" dirty="0"/>
              <a:t>telephone number and mailing address every time you talk to him</a:t>
            </a:r>
            <a:r>
              <a:rPr lang="en-US" sz="3000" dirty="0" smtClean="0"/>
              <a:t>. </a:t>
            </a:r>
          </a:p>
          <a:p>
            <a:pPr algn="just"/>
            <a:endParaRPr lang="en-US" sz="3000" dirty="0"/>
          </a:p>
          <a:p>
            <a:pPr algn="just"/>
            <a:r>
              <a:rPr lang="en-US" sz="3000" dirty="0" smtClean="0"/>
              <a:t>Diary </a:t>
            </a:r>
            <a:r>
              <a:rPr lang="en-US" sz="3000" dirty="0"/>
              <a:t>discovery deadline, deposition date, arbitration, and trial dates and send correspondence and call prior to each.  This may be duplicative of the efforts of defense counsel, but if we have to prosecute one of these cases, it will be of great assistance.</a:t>
            </a:r>
          </a:p>
          <a:p>
            <a:endParaRPr lang="en-US" dirty="0"/>
          </a:p>
        </p:txBody>
      </p:sp>
    </p:spTree>
    <p:extLst>
      <p:ext uri="{BB962C8B-B14F-4D97-AF65-F5344CB8AC3E}">
        <p14:creationId xmlns:p14="http://schemas.microsoft.com/office/powerpoint/2010/main" val="33610991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Insurer Must Show Diligence in Contacting the Insured - What Steps to Take</a:t>
            </a:r>
            <a:endParaRPr lang="en-US" sz="3200" dirty="0"/>
          </a:p>
        </p:txBody>
      </p:sp>
      <p:sp>
        <p:nvSpPr>
          <p:cNvPr id="3" name="Content Placeholder 2"/>
          <p:cNvSpPr>
            <a:spLocks noGrp="1"/>
          </p:cNvSpPr>
          <p:nvPr>
            <p:ph idx="1"/>
          </p:nvPr>
        </p:nvSpPr>
        <p:spPr/>
        <p:txBody>
          <a:bodyPr>
            <a:normAutofit fontScale="70000" lnSpcReduction="20000"/>
          </a:bodyPr>
          <a:lstStyle/>
          <a:p>
            <a:pPr algn="just"/>
            <a:endParaRPr lang="en-US" dirty="0" smtClean="0"/>
          </a:p>
          <a:p>
            <a:pPr algn="just"/>
            <a:r>
              <a:rPr lang="en-US" dirty="0" smtClean="0"/>
              <a:t>Engage </a:t>
            </a:r>
            <a:r>
              <a:rPr lang="en-US" dirty="0" smtClean="0"/>
              <a:t>a bilingual </a:t>
            </a:r>
            <a:r>
              <a:rPr lang="en-US" dirty="0"/>
              <a:t>investigator where </a:t>
            </a:r>
            <a:r>
              <a:rPr lang="en-US" dirty="0" smtClean="0"/>
              <a:t>necessary.</a:t>
            </a:r>
          </a:p>
          <a:p>
            <a:pPr algn="just"/>
            <a:endParaRPr lang="en-US" dirty="0"/>
          </a:p>
          <a:p>
            <a:pPr algn="just"/>
            <a:r>
              <a:rPr lang="en-US" dirty="0" smtClean="0"/>
              <a:t>Send </a:t>
            </a:r>
            <a:r>
              <a:rPr lang="en-US" dirty="0"/>
              <a:t>correspondence in Spanish, Polish, or other appropriate </a:t>
            </a:r>
            <a:r>
              <a:rPr lang="en-US" dirty="0" smtClean="0"/>
              <a:t>language </a:t>
            </a:r>
            <a:r>
              <a:rPr lang="en-US" dirty="0"/>
              <a:t>as </a:t>
            </a:r>
            <a:r>
              <a:rPr lang="en-US" dirty="0" smtClean="0"/>
              <a:t>needed.</a:t>
            </a:r>
          </a:p>
          <a:p>
            <a:pPr algn="just"/>
            <a:endParaRPr lang="en-US" dirty="0"/>
          </a:p>
          <a:p>
            <a:pPr algn="just"/>
            <a:r>
              <a:rPr lang="en-US" dirty="0" smtClean="0"/>
              <a:t>Ensure </a:t>
            </a:r>
            <a:r>
              <a:rPr lang="en-US" dirty="0"/>
              <a:t>defense counsel is sending appropriate correspondence and encouraging </a:t>
            </a:r>
            <a:r>
              <a:rPr lang="en-US" dirty="0" smtClean="0"/>
              <a:t>cooperation.</a:t>
            </a:r>
          </a:p>
          <a:p>
            <a:pPr algn="just"/>
            <a:endParaRPr lang="en-US" dirty="0"/>
          </a:p>
          <a:p>
            <a:pPr algn="just"/>
            <a:r>
              <a:rPr lang="en-US" dirty="0" smtClean="0"/>
              <a:t>Identify </a:t>
            </a:r>
            <a:r>
              <a:rPr lang="en-US" dirty="0"/>
              <a:t>problem early and take every effort to resolve it; you will either resolve it, or make a very good </a:t>
            </a:r>
            <a:r>
              <a:rPr lang="en-US" dirty="0" smtClean="0"/>
              <a:t>record.</a:t>
            </a:r>
            <a:endParaRPr lang="en-US" dirty="0" smtClean="0"/>
          </a:p>
          <a:p>
            <a:pPr algn="just"/>
            <a:endParaRPr lang="en-US" dirty="0"/>
          </a:p>
          <a:p>
            <a:pPr algn="just"/>
            <a:r>
              <a:rPr lang="en-US" dirty="0" smtClean="0"/>
              <a:t>This </a:t>
            </a:r>
            <a:r>
              <a:rPr lang="en-US" dirty="0"/>
              <a:t>is worth the effort.  There is a one-third difference between awards at arbitration in Cook County and jury </a:t>
            </a:r>
            <a:r>
              <a:rPr lang="en-US" dirty="0" smtClean="0"/>
              <a:t>verdicts.</a:t>
            </a:r>
            <a:endParaRPr lang="en-US" dirty="0"/>
          </a:p>
        </p:txBody>
      </p:sp>
    </p:spTree>
    <p:extLst>
      <p:ext uri="{BB962C8B-B14F-4D97-AF65-F5344CB8AC3E}">
        <p14:creationId xmlns:p14="http://schemas.microsoft.com/office/powerpoint/2010/main" val="31558511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LIENS </a:t>
            </a:r>
            <a:r>
              <a:rPr lang="en-US" dirty="0"/>
              <a:t>ARE NO LONGER JUST THE PLAINTIFF’S PROBLEM</a:t>
            </a:r>
          </a:p>
        </p:txBody>
      </p:sp>
      <p:sp>
        <p:nvSpPr>
          <p:cNvPr id="3" name="Content Placeholder 2"/>
          <p:cNvSpPr>
            <a:spLocks noGrp="1"/>
          </p:cNvSpPr>
          <p:nvPr>
            <p:ph idx="1"/>
          </p:nvPr>
        </p:nvSpPr>
        <p:spPr/>
        <p:txBody>
          <a:bodyPr>
            <a:normAutofit fontScale="77500" lnSpcReduction="20000"/>
          </a:bodyPr>
          <a:lstStyle/>
          <a:p>
            <a:pPr algn="just"/>
            <a:r>
              <a:rPr lang="en-US" dirty="0"/>
              <a:t>Standard Settlement Language in Releases is No Longer Effective.</a:t>
            </a:r>
          </a:p>
          <a:p>
            <a:pPr marL="0" indent="0" algn="just">
              <a:buNone/>
            </a:pPr>
            <a:r>
              <a:rPr lang="en-US" dirty="0"/>
              <a:t>				</a:t>
            </a:r>
          </a:p>
          <a:p>
            <a:pPr algn="just"/>
            <a:r>
              <a:rPr lang="en-US" dirty="0"/>
              <a:t>“Plaintiff specifically agrees he shall be solely responsible for payment of any and all of Plaintiff’s medical/health care providers and/or any other entity that may be entitled to share in any settlement proceeds related to injuries alleged from the incident, including Medicare and/or Medicaid and including any and all liens, subrogated interests or assignments for same and/or first rights of recovery and including any expenses incurred subsequent to this agreement.  Plaintiff specifically represents that no assignment of any benefits has occurred nor has Plaintiff provided information as to potential medical liens”.    </a:t>
            </a:r>
          </a:p>
          <a:p>
            <a:endParaRPr lang="en-US" dirty="0"/>
          </a:p>
        </p:txBody>
      </p:sp>
    </p:spTree>
    <p:extLst>
      <p:ext uri="{BB962C8B-B14F-4D97-AF65-F5344CB8AC3E}">
        <p14:creationId xmlns:p14="http://schemas.microsoft.com/office/powerpoint/2010/main" val="18784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smtClean="0"/>
              <a:t/>
            </a:r>
            <a:br>
              <a:rPr lang="en-US" b="1" i="0" u="none" strike="noStrike" baseline="0" dirty="0" smtClean="0"/>
            </a:br>
            <a:r>
              <a:rPr lang="en-US" b="1" i="0" u="none" strike="noStrike" baseline="0" dirty="0" smtClean="0"/>
              <a:t>Limitations on Dual Relationship</a:t>
            </a:r>
            <a:br>
              <a:rPr lang="en-US" b="1" i="0" u="none" strike="noStrike" baseline="0"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0" i="0" u="none" strike="noStrike" baseline="0" dirty="0" smtClean="0"/>
              <a:t>Despite dual relationship the attorney owes the same professional obligations to the insured as if the attorney was hired personally by the insured. </a:t>
            </a:r>
          </a:p>
          <a:p>
            <a:pPr algn="just"/>
            <a:endParaRPr lang="en-US" dirty="0"/>
          </a:p>
          <a:p>
            <a:pPr algn="just"/>
            <a:r>
              <a:rPr lang="en-US" b="0" i="0" u="none" strike="noStrike" baseline="0" dirty="0" smtClean="0"/>
              <a:t>Information of client is confidential. Illinois Rule of Professional Conduct Rule 1.6.</a:t>
            </a:r>
          </a:p>
          <a:p>
            <a:pPr algn="just"/>
            <a:endParaRPr lang="en-US" dirty="0"/>
          </a:p>
          <a:p>
            <a:pPr algn="just"/>
            <a:r>
              <a:rPr lang="en-US" b="0" i="0" u="none" strike="noStrike" baseline="0" dirty="0" smtClean="0"/>
              <a:t>Illinois Rule of Professional Conduct Rule 1.8(f)(2) provides that the insured’s Rule 1.6 information must be protected by the attorney. </a:t>
            </a:r>
          </a:p>
          <a:p>
            <a:pPr algn="just"/>
            <a:endParaRPr lang="en-US" dirty="0"/>
          </a:p>
        </p:txBody>
      </p:sp>
    </p:spTree>
    <p:extLst>
      <p:ext uri="{BB962C8B-B14F-4D97-AF65-F5344CB8AC3E}">
        <p14:creationId xmlns:p14="http://schemas.microsoft.com/office/powerpoint/2010/main" val="6183717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LIENS ARE NO LONGER JUST THE PLAINTIFF’S PROBLEM</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We </a:t>
            </a:r>
            <a:r>
              <a:rPr lang="en-US" dirty="0"/>
              <a:t>cannot do business as usual and leave these issues up to the </a:t>
            </a:r>
            <a:r>
              <a:rPr lang="en-US" dirty="0" smtClean="0"/>
              <a:t>plaintiffs. </a:t>
            </a:r>
            <a:endParaRPr lang="en-US" dirty="0"/>
          </a:p>
          <a:p>
            <a:pPr marL="400050" lvl="1" indent="0" algn="just">
              <a:buNone/>
            </a:pPr>
            <a:endParaRPr lang="en-US" dirty="0"/>
          </a:p>
          <a:p>
            <a:pPr lvl="1" algn="just">
              <a:buFont typeface="Arial" pitchFamily="34" charset="0"/>
              <a:buChar char="•"/>
            </a:pPr>
            <a:r>
              <a:rPr lang="en-US" dirty="0" smtClean="0"/>
              <a:t>Insurers </a:t>
            </a:r>
            <a:r>
              <a:rPr lang="en-US" dirty="0"/>
              <a:t>and </a:t>
            </a:r>
            <a:r>
              <a:rPr lang="en-US" dirty="0" err="1"/>
              <a:t>insureds</a:t>
            </a:r>
            <a:r>
              <a:rPr lang="en-US" dirty="0"/>
              <a:t>, face liability if Medicare’s interest is not</a:t>
            </a:r>
            <a:r>
              <a:rPr lang="en-US" b="1" dirty="0"/>
              <a:t> </a:t>
            </a:r>
            <a:r>
              <a:rPr lang="en-US" dirty="0" smtClean="0"/>
              <a:t>protected.</a:t>
            </a:r>
          </a:p>
          <a:p>
            <a:pPr lvl="1" algn="just"/>
            <a:endParaRPr lang="en-US" dirty="0"/>
          </a:p>
          <a:p>
            <a:pPr lvl="1" algn="just">
              <a:buFont typeface="Arial" pitchFamily="34" charset="0"/>
              <a:buChar char="•"/>
            </a:pPr>
            <a:r>
              <a:rPr lang="en-US" dirty="0" smtClean="0"/>
              <a:t>Insurers face </a:t>
            </a:r>
            <a:r>
              <a:rPr lang="en-US" dirty="0"/>
              <a:t>penalties, interest, and double payments </a:t>
            </a:r>
            <a:r>
              <a:rPr lang="en-US" dirty="0" smtClean="0"/>
              <a:t>if </a:t>
            </a:r>
            <a:r>
              <a:rPr lang="en-US" dirty="0"/>
              <a:t>Medicare’s interest is not </a:t>
            </a:r>
            <a:r>
              <a:rPr lang="en-US" dirty="0" smtClean="0"/>
              <a:t>protected.</a:t>
            </a:r>
          </a:p>
          <a:p>
            <a:pPr lvl="1" algn="just">
              <a:buFont typeface="Arial" pitchFamily="34" charset="0"/>
              <a:buChar char="•"/>
            </a:pPr>
            <a:endParaRPr lang="en-US" dirty="0"/>
          </a:p>
          <a:p>
            <a:pPr lvl="1" algn="just">
              <a:buFont typeface="Arial" pitchFamily="34" charset="0"/>
              <a:buChar char="•"/>
            </a:pPr>
            <a:r>
              <a:rPr lang="en-US" dirty="0" smtClean="0"/>
              <a:t>It </a:t>
            </a:r>
            <a:r>
              <a:rPr lang="en-US" dirty="0"/>
              <a:t>is </a:t>
            </a:r>
            <a:r>
              <a:rPr lang="en-US" dirty="0" smtClean="0"/>
              <a:t>an insurer’s </a:t>
            </a:r>
            <a:r>
              <a:rPr lang="en-US" dirty="0"/>
              <a:t>responsibility to protect Medicare’s </a:t>
            </a:r>
            <a:r>
              <a:rPr lang="en-US" dirty="0" smtClean="0"/>
              <a:t>interest.</a:t>
            </a:r>
          </a:p>
          <a:p>
            <a:pPr marL="457200" lvl="1" indent="0" algn="just">
              <a:buNone/>
            </a:pPr>
            <a:endParaRPr lang="en-US" dirty="0"/>
          </a:p>
          <a:p>
            <a:pPr marL="457200" lvl="1" indent="0" algn="just">
              <a:buNone/>
            </a:pPr>
            <a:endParaRPr lang="en-US" dirty="0"/>
          </a:p>
        </p:txBody>
      </p:sp>
    </p:spTree>
    <p:extLst>
      <p:ext uri="{BB962C8B-B14F-4D97-AF65-F5344CB8AC3E}">
        <p14:creationId xmlns:p14="http://schemas.microsoft.com/office/powerpoint/2010/main" val="6306270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LIENS ARE NO LONGER JUST THE PLAINTIFF’S PROBLEM</a:t>
            </a:r>
          </a:p>
        </p:txBody>
      </p:sp>
      <p:sp>
        <p:nvSpPr>
          <p:cNvPr id="3" name="Content Placeholder 2"/>
          <p:cNvSpPr>
            <a:spLocks noGrp="1"/>
          </p:cNvSpPr>
          <p:nvPr>
            <p:ph idx="1"/>
          </p:nvPr>
        </p:nvSpPr>
        <p:spPr/>
        <p:txBody>
          <a:bodyPr>
            <a:normAutofit fontScale="62500" lnSpcReduction="20000"/>
          </a:bodyPr>
          <a:lstStyle/>
          <a:p>
            <a:pPr marL="0" indent="0" algn="just">
              <a:buNone/>
            </a:pPr>
            <a:endParaRPr lang="en-US" dirty="0" smtClean="0"/>
          </a:p>
          <a:p>
            <a:pPr marL="0" indent="0" algn="just">
              <a:buNone/>
            </a:pPr>
            <a:r>
              <a:rPr lang="en-US" dirty="0" smtClean="0"/>
              <a:t>What </a:t>
            </a:r>
            <a:r>
              <a:rPr lang="en-US" dirty="0"/>
              <a:t>is Medicare’s current relationship to casualty insurance and self-insurance programs?</a:t>
            </a:r>
          </a:p>
          <a:p>
            <a:pPr algn="just"/>
            <a:endParaRPr lang="en-US" dirty="0"/>
          </a:p>
          <a:p>
            <a:pPr marL="0" indent="0" algn="just">
              <a:buNone/>
            </a:pPr>
            <a:r>
              <a:rPr lang="en-US" dirty="0"/>
              <a:t>In late December 2007, Congress passed a new amendment to the Medicare Secondary Payer Statute known as Section 111 of the Medicare, Medicaid and SCHIP Extension Act of 2007 (MMSEA), requiring all primary payers to report settlements, judgments, awards or other payments to Medicare. See 42 U.S.C. 1395 </a:t>
            </a:r>
          </a:p>
          <a:p>
            <a:pPr algn="just"/>
            <a:endParaRPr lang="en-US" dirty="0"/>
          </a:p>
          <a:p>
            <a:pPr marL="0" indent="0" algn="just">
              <a:buNone/>
            </a:pPr>
            <a:r>
              <a:rPr lang="en-US" dirty="0"/>
              <a:t>Who is a “primary payer” or a “responsible reporting entity” (RRE)?</a:t>
            </a:r>
          </a:p>
          <a:p>
            <a:pPr marL="457200" lvl="1" indent="0" algn="just">
              <a:buNone/>
            </a:pPr>
            <a:endParaRPr lang="en-US" dirty="0"/>
          </a:p>
          <a:p>
            <a:pPr lvl="1" algn="just">
              <a:buFont typeface="Arial" pitchFamily="34" charset="0"/>
              <a:buChar char="•"/>
            </a:pPr>
            <a:r>
              <a:rPr lang="en-US" dirty="0" smtClean="0"/>
              <a:t>liability </a:t>
            </a:r>
            <a:r>
              <a:rPr lang="en-US" dirty="0"/>
              <a:t>insurers</a:t>
            </a:r>
          </a:p>
          <a:p>
            <a:pPr lvl="1" algn="just">
              <a:buFont typeface="Arial" pitchFamily="34" charset="0"/>
              <a:buChar char="•"/>
            </a:pPr>
            <a:r>
              <a:rPr lang="en-US" dirty="0" smtClean="0"/>
              <a:t>no-fault </a:t>
            </a:r>
            <a:r>
              <a:rPr lang="en-US" dirty="0"/>
              <a:t>insurers </a:t>
            </a:r>
          </a:p>
          <a:p>
            <a:pPr lvl="1" algn="just">
              <a:buFont typeface="Arial" pitchFamily="34" charset="0"/>
              <a:buChar char="•"/>
            </a:pPr>
            <a:r>
              <a:rPr lang="en-US" dirty="0" smtClean="0"/>
              <a:t>workers </a:t>
            </a:r>
            <a:r>
              <a:rPr lang="en-US" dirty="0"/>
              <a:t>compensation insurers</a:t>
            </a:r>
          </a:p>
          <a:p>
            <a:pPr lvl="1" algn="just">
              <a:buFont typeface="Arial" pitchFamily="34" charset="0"/>
              <a:buChar char="•"/>
            </a:pPr>
            <a:r>
              <a:rPr lang="en-US" dirty="0" smtClean="0"/>
              <a:t>self-insurers</a:t>
            </a:r>
            <a:endParaRPr lang="en-US" dirty="0"/>
          </a:p>
          <a:p>
            <a:pPr algn="just"/>
            <a:endParaRPr lang="en-US" dirty="0"/>
          </a:p>
        </p:txBody>
      </p:sp>
    </p:spTree>
    <p:extLst>
      <p:ext uri="{BB962C8B-B14F-4D97-AF65-F5344CB8AC3E}">
        <p14:creationId xmlns:p14="http://schemas.microsoft.com/office/powerpoint/2010/main" val="5866951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LIENS ARE NO LONGER JUST THE PLAINTIFF’S PROBLEM</a:t>
            </a: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lgn="just">
              <a:buNone/>
            </a:pPr>
            <a:r>
              <a:rPr lang="en-US" dirty="0" smtClean="0"/>
              <a:t>Who </a:t>
            </a:r>
            <a:r>
              <a:rPr lang="en-US" dirty="0"/>
              <a:t>is a Medicare beneficiary?</a:t>
            </a:r>
          </a:p>
          <a:p>
            <a:pPr lvl="1" algn="just">
              <a:buFont typeface="Arial" pitchFamily="34" charset="0"/>
              <a:buChar char="•"/>
            </a:pPr>
            <a:endParaRPr lang="en-US" dirty="0"/>
          </a:p>
          <a:p>
            <a:pPr lvl="1" algn="just">
              <a:buFont typeface="Arial" pitchFamily="34" charset="0"/>
              <a:buChar char="•"/>
            </a:pPr>
            <a:r>
              <a:rPr lang="en-US" dirty="0" smtClean="0"/>
              <a:t>Anyone </a:t>
            </a:r>
            <a:r>
              <a:rPr lang="en-US" dirty="0"/>
              <a:t>who is a current beneficiary or was a beneficiary at any time prior to the </a:t>
            </a:r>
            <a:r>
              <a:rPr lang="en-US" dirty="0" err="1"/>
              <a:t>the</a:t>
            </a:r>
            <a:r>
              <a:rPr lang="en-US" dirty="0"/>
              <a:t> event that triggers the reporting </a:t>
            </a:r>
            <a:r>
              <a:rPr lang="en-US" dirty="0" smtClean="0"/>
              <a:t>requirement.</a:t>
            </a:r>
            <a:endParaRPr lang="en-US" dirty="0"/>
          </a:p>
          <a:p>
            <a:pPr lvl="1" algn="just">
              <a:buFont typeface="Arial" pitchFamily="34" charset="0"/>
              <a:buChar char="•"/>
            </a:pPr>
            <a:endParaRPr lang="en-US" dirty="0"/>
          </a:p>
          <a:p>
            <a:pPr lvl="1" algn="just">
              <a:buFont typeface="Arial" pitchFamily="34" charset="0"/>
              <a:buChar char="•"/>
            </a:pPr>
            <a:r>
              <a:rPr lang="en-US" dirty="0" smtClean="0"/>
              <a:t>As </a:t>
            </a:r>
            <a:r>
              <a:rPr lang="en-US" dirty="0"/>
              <a:t>to those that might by a Medicare beneficiary in the future that requires setting up a Medicare Set Aside Trust (we talk about that later</a:t>
            </a:r>
            <a:r>
              <a:rPr lang="en-US" dirty="0" smtClean="0"/>
              <a:t>).</a:t>
            </a:r>
            <a:endParaRPr lang="en-US" dirty="0"/>
          </a:p>
        </p:txBody>
      </p:sp>
    </p:spTree>
    <p:extLst>
      <p:ext uri="{BB962C8B-B14F-4D97-AF65-F5344CB8AC3E}">
        <p14:creationId xmlns:p14="http://schemas.microsoft.com/office/powerpoint/2010/main" val="28904510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ORDINARY LIENS</a:t>
            </a:r>
          </a:p>
        </p:txBody>
      </p:sp>
      <p:sp>
        <p:nvSpPr>
          <p:cNvPr id="3" name="Content Placeholder 2"/>
          <p:cNvSpPr>
            <a:spLocks noGrp="1"/>
          </p:cNvSpPr>
          <p:nvPr>
            <p:ph idx="1"/>
          </p:nvPr>
        </p:nvSpPr>
        <p:spPr/>
        <p:txBody>
          <a:bodyPr>
            <a:normAutofit fontScale="70000" lnSpcReduction="20000"/>
          </a:bodyPr>
          <a:lstStyle/>
          <a:p>
            <a:pPr algn="just"/>
            <a:endParaRPr lang="en-US" dirty="0" smtClean="0"/>
          </a:p>
          <a:p>
            <a:pPr algn="just"/>
            <a:r>
              <a:rPr lang="en-US" dirty="0" smtClean="0"/>
              <a:t>Notice </a:t>
            </a:r>
            <a:r>
              <a:rPr lang="en-US" dirty="0"/>
              <a:t>of an ordinary lien is the responsibility of the lien </a:t>
            </a:r>
            <a:r>
              <a:rPr lang="en-US" dirty="0" smtClean="0"/>
              <a:t>holder</a:t>
            </a:r>
          </a:p>
          <a:p>
            <a:pPr algn="just"/>
            <a:endParaRPr lang="en-US" dirty="0" smtClean="0"/>
          </a:p>
          <a:p>
            <a:pPr algn="just"/>
            <a:r>
              <a:rPr lang="en-US" dirty="0" smtClean="0"/>
              <a:t>Failure </a:t>
            </a:r>
            <a:r>
              <a:rPr lang="en-US" dirty="0"/>
              <a:t>of the lien holder to notify of the lien waives the </a:t>
            </a:r>
            <a:r>
              <a:rPr lang="en-US" dirty="0" smtClean="0"/>
              <a:t>lien</a:t>
            </a:r>
          </a:p>
          <a:p>
            <a:pPr algn="just"/>
            <a:endParaRPr lang="en-US" dirty="0"/>
          </a:p>
          <a:p>
            <a:pPr algn="just"/>
            <a:r>
              <a:rPr lang="en-US" dirty="0" smtClean="0"/>
              <a:t>The </a:t>
            </a:r>
            <a:r>
              <a:rPr lang="en-US" dirty="0"/>
              <a:t>medical lien holders collectively can take no more than one-third of the settlement or </a:t>
            </a:r>
            <a:r>
              <a:rPr lang="en-US" dirty="0" smtClean="0"/>
              <a:t>judgment</a:t>
            </a:r>
          </a:p>
          <a:p>
            <a:pPr algn="just"/>
            <a:endParaRPr lang="en-US" dirty="0"/>
          </a:p>
          <a:p>
            <a:pPr algn="just"/>
            <a:r>
              <a:rPr lang="en-US" dirty="0" smtClean="0"/>
              <a:t>The </a:t>
            </a:r>
            <a:r>
              <a:rPr lang="en-US" dirty="0"/>
              <a:t>court has the discretion to order liens reduced or </a:t>
            </a:r>
            <a:r>
              <a:rPr lang="en-US" dirty="0" smtClean="0"/>
              <a:t>eliminated</a:t>
            </a:r>
          </a:p>
          <a:p>
            <a:pPr algn="just"/>
            <a:endParaRPr lang="en-US" dirty="0"/>
          </a:p>
          <a:p>
            <a:pPr algn="just"/>
            <a:r>
              <a:rPr lang="en-US" dirty="0" smtClean="0"/>
              <a:t>If </a:t>
            </a:r>
            <a:r>
              <a:rPr lang="en-US" dirty="0"/>
              <a:t>a lien holders interest is not protected they can go after the plaintiff or anyone else who had notice of the lien.</a:t>
            </a:r>
          </a:p>
          <a:p>
            <a:endParaRPr lang="en-US" dirty="0"/>
          </a:p>
        </p:txBody>
      </p:sp>
    </p:spTree>
    <p:extLst>
      <p:ext uri="{BB962C8B-B14F-4D97-AF65-F5344CB8AC3E}">
        <p14:creationId xmlns:p14="http://schemas.microsoft.com/office/powerpoint/2010/main" val="753445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NONE OF THE PRINCIPLES OF LAW APPLICABLE TO ORDINARY LIENS APPLY TO MEDICARE’S INTEREST</a:t>
            </a:r>
          </a:p>
        </p:txBody>
      </p:sp>
      <p:sp>
        <p:nvSpPr>
          <p:cNvPr id="3" name="Content Placeholder 2"/>
          <p:cNvSpPr>
            <a:spLocks noGrp="1"/>
          </p:cNvSpPr>
          <p:nvPr>
            <p:ph idx="1"/>
          </p:nvPr>
        </p:nvSpPr>
        <p:spPr/>
        <p:txBody>
          <a:bodyPr>
            <a:normAutofit fontScale="55000" lnSpcReduction="20000"/>
          </a:bodyPr>
          <a:lstStyle/>
          <a:p>
            <a:endParaRPr lang="en-US" dirty="0" smtClean="0"/>
          </a:p>
          <a:p>
            <a:pPr algn="just"/>
            <a:r>
              <a:rPr lang="en-US" dirty="0" smtClean="0"/>
              <a:t>Medicare’s </a:t>
            </a:r>
            <a:r>
              <a:rPr lang="en-US" dirty="0"/>
              <a:t>interest is not a lien at </a:t>
            </a:r>
            <a:r>
              <a:rPr lang="en-US" dirty="0" smtClean="0"/>
              <a:t>all</a:t>
            </a:r>
          </a:p>
          <a:p>
            <a:pPr algn="just"/>
            <a:endParaRPr lang="en-US" dirty="0"/>
          </a:p>
          <a:p>
            <a:pPr algn="just"/>
            <a:r>
              <a:rPr lang="en-US" dirty="0" smtClean="0"/>
              <a:t>It </a:t>
            </a:r>
            <a:r>
              <a:rPr lang="en-US" dirty="0"/>
              <a:t>is the responsibility of the parties to determine if a plaintiff is a Medicare beneficiary or a potential Medicare beneficiary which requires that Medicare’s interest be </a:t>
            </a:r>
            <a:r>
              <a:rPr lang="en-US" dirty="0" smtClean="0"/>
              <a:t>protected</a:t>
            </a:r>
          </a:p>
          <a:p>
            <a:pPr algn="just"/>
            <a:endParaRPr lang="en-US" dirty="0" smtClean="0"/>
          </a:p>
          <a:p>
            <a:pPr algn="just"/>
            <a:r>
              <a:rPr lang="en-US" dirty="0" smtClean="0"/>
              <a:t>Medicare </a:t>
            </a:r>
            <a:r>
              <a:rPr lang="en-US" dirty="0"/>
              <a:t>can take all of the judgment or </a:t>
            </a:r>
            <a:r>
              <a:rPr lang="en-US" dirty="0" smtClean="0"/>
              <a:t>settlement</a:t>
            </a:r>
          </a:p>
          <a:p>
            <a:pPr algn="just"/>
            <a:endParaRPr lang="en-US" dirty="0" smtClean="0"/>
          </a:p>
          <a:p>
            <a:pPr algn="just"/>
            <a:r>
              <a:rPr lang="en-US" dirty="0" smtClean="0"/>
              <a:t>The </a:t>
            </a:r>
            <a:r>
              <a:rPr lang="en-US" dirty="0"/>
              <a:t>state court has no authority to order Medicare’s interest reduced (the authority of the federal court is an open </a:t>
            </a:r>
            <a:r>
              <a:rPr lang="en-US" dirty="0" smtClean="0"/>
              <a:t>question)</a:t>
            </a:r>
          </a:p>
          <a:p>
            <a:pPr algn="just"/>
            <a:endParaRPr lang="en-US" dirty="0" smtClean="0"/>
          </a:p>
          <a:p>
            <a:pPr algn="just"/>
            <a:r>
              <a:rPr lang="en-US" dirty="0" smtClean="0"/>
              <a:t>If </a:t>
            </a:r>
            <a:r>
              <a:rPr lang="en-US" dirty="0"/>
              <a:t>Medicare’s interest is not protected they can go after the plaintiff, the defendant, and defendant’s insurer for the money owed, plus penalties and interest	</a:t>
            </a:r>
            <a:endParaRPr lang="en-US" dirty="0" smtClean="0"/>
          </a:p>
          <a:p>
            <a:pPr algn="just"/>
            <a:endParaRPr lang="en-US" dirty="0" smtClean="0"/>
          </a:p>
          <a:p>
            <a:pPr algn="just"/>
            <a:r>
              <a:rPr lang="en-US" dirty="0" smtClean="0"/>
              <a:t>Medicare </a:t>
            </a:r>
            <a:r>
              <a:rPr lang="en-US" dirty="0"/>
              <a:t>goes to the front of the line</a:t>
            </a:r>
          </a:p>
          <a:p>
            <a:endParaRPr lang="en-US" dirty="0"/>
          </a:p>
        </p:txBody>
      </p:sp>
    </p:spTree>
    <p:extLst>
      <p:ext uri="{BB962C8B-B14F-4D97-AF65-F5344CB8AC3E}">
        <p14:creationId xmlns:p14="http://schemas.microsoft.com/office/powerpoint/2010/main" val="5642459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Medicare Secondary Payer Requirements basics</a:t>
            </a:r>
          </a:p>
        </p:txBody>
      </p:sp>
      <p:sp>
        <p:nvSpPr>
          <p:cNvPr id="3" name="Content Placeholder 2"/>
          <p:cNvSpPr>
            <a:spLocks noGrp="1"/>
          </p:cNvSpPr>
          <p:nvPr>
            <p:ph idx="1"/>
          </p:nvPr>
        </p:nvSpPr>
        <p:spPr/>
        <p:txBody>
          <a:bodyPr>
            <a:normAutofit fontScale="77500" lnSpcReduction="20000"/>
          </a:bodyPr>
          <a:lstStyle/>
          <a:p>
            <a:pPr algn="just"/>
            <a:r>
              <a:rPr lang="en-US" dirty="0"/>
              <a:t>Beginning July 1, 2009 all liability settlements involving Medicare beneficiaries are subject to the provisions of the Medicare, Medicaid, and SCHIP Extension Act (MMSEA).  </a:t>
            </a:r>
          </a:p>
          <a:p>
            <a:pPr algn="just"/>
            <a:endParaRPr lang="en-US" dirty="0"/>
          </a:p>
          <a:p>
            <a:pPr algn="just"/>
            <a:r>
              <a:rPr lang="en-US" dirty="0"/>
              <a:t>The implementation was backed up to January 1, 2010, but the reporting requirements are retroactive to July 1, 2009.  See</a:t>
            </a:r>
            <a:r>
              <a:rPr lang="en-US" i="1" dirty="0"/>
              <a:t> </a:t>
            </a:r>
            <a:r>
              <a:rPr lang="en-US" dirty="0"/>
              <a:t>Roy Franco, Jeffrey Signor, and Thomas Thornton, </a:t>
            </a:r>
            <a:r>
              <a:rPr lang="en-US" i="1" dirty="0"/>
              <a:t>Mission Impossible: Resolution of a Case with a Medicare Claimant?</a:t>
            </a:r>
            <a:r>
              <a:rPr lang="en-US" dirty="0"/>
              <a:t>, For the Defense, May 2009, </a:t>
            </a:r>
            <a:r>
              <a:rPr lang="en-US" dirty="0" err="1"/>
              <a:t>pp</a:t>
            </a:r>
            <a:r>
              <a:rPr lang="en-US" dirty="0"/>
              <a:t> 8-13.</a:t>
            </a:r>
          </a:p>
          <a:p>
            <a:pPr algn="just"/>
            <a:endParaRPr lang="en-US" dirty="0"/>
          </a:p>
          <a:p>
            <a:pPr algn="just"/>
            <a:r>
              <a:rPr lang="en-US" dirty="0"/>
              <a:t>Medicare is not required to provide notice of its interest in a settlement or judgment and so its interest is not technically a lien.  See 42 USC § 1395y(b)(2)(B)(iv).</a:t>
            </a:r>
          </a:p>
          <a:p>
            <a:endParaRPr lang="en-US" dirty="0"/>
          </a:p>
        </p:txBody>
      </p:sp>
    </p:spTree>
    <p:extLst>
      <p:ext uri="{BB962C8B-B14F-4D97-AF65-F5344CB8AC3E}">
        <p14:creationId xmlns:p14="http://schemas.microsoft.com/office/powerpoint/2010/main" val="41691962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Medicare Secondary Payer Requirements basics</a:t>
            </a:r>
          </a:p>
        </p:txBody>
      </p:sp>
      <p:sp>
        <p:nvSpPr>
          <p:cNvPr id="3" name="Content Placeholder 2"/>
          <p:cNvSpPr>
            <a:spLocks noGrp="1"/>
          </p:cNvSpPr>
          <p:nvPr>
            <p:ph idx="1"/>
          </p:nvPr>
        </p:nvSpPr>
        <p:spPr/>
        <p:txBody>
          <a:bodyPr>
            <a:normAutofit fontScale="77500" lnSpcReduction="20000"/>
          </a:bodyPr>
          <a:lstStyle/>
          <a:p>
            <a:endParaRPr lang="en-US" dirty="0" smtClean="0"/>
          </a:p>
          <a:p>
            <a:pPr algn="just"/>
            <a:r>
              <a:rPr lang="en-US" dirty="0" smtClean="0"/>
              <a:t>Medicare </a:t>
            </a:r>
            <a:r>
              <a:rPr lang="en-US" dirty="0"/>
              <a:t>has a right to recovery as a secondary payer to group health plans, workers’ compensation, automobile or liability insurance plan or policy, including self </a:t>
            </a:r>
            <a:r>
              <a:rPr lang="en-US" dirty="0" err="1"/>
              <a:t>insureds</a:t>
            </a:r>
            <a:r>
              <a:rPr lang="en-US" dirty="0"/>
              <a:t>, and no fault insurance.  See 42 USC § 1395y(b)(2)(B)(I)-(ii).  </a:t>
            </a:r>
          </a:p>
          <a:p>
            <a:pPr algn="just"/>
            <a:endParaRPr lang="en-US" dirty="0"/>
          </a:p>
          <a:p>
            <a:pPr algn="just"/>
            <a:r>
              <a:rPr lang="en-US" dirty="0"/>
              <a:t>Medicare is secondary, the defendant and its insurer are primary, and the plaintiff is the Medicare beneficiary. </a:t>
            </a:r>
          </a:p>
          <a:p>
            <a:pPr algn="just"/>
            <a:endParaRPr lang="en-US" dirty="0"/>
          </a:p>
          <a:p>
            <a:pPr algn="just"/>
            <a:r>
              <a:rPr lang="en-US" dirty="0"/>
              <a:t>The Secretary of Health and Human Services has delegated the responsibility for administration of the Medicare program to the Centers for Medicare &amp; Medicaid Services (“CMS”).  See 42 USC §§ 1935hh and ii.  </a:t>
            </a:r>
          </a:p>
          <a:p>
            <a:pPr marL="0" indent="0">
              <a:buNone/>
            </a:pPr>
            <a:endParaRPr lang="en-US" dirty="0"/>
          </a:p>
        </p:txBody>
      </p:sp>
    </p:spTree>
    <p:extLst>
      <p:ext uri="{BB962C8B-B14F-4D97-AF65-F5344CB8AC3E}">
        <p14:creationId xmlns:p14="http://schemas.microsoft.com/office/powerpoint/2010/main" val="2405756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Process to Report</a:t>
            </a:r>
          </a:p>
        </p:txBody>
      </p:sp>
      <p:sp>
        <p:nvSpPr>
          <p:cNvPr id="3" name="Content Placeholder 2"/>
          <p:cNvSpPr>
            <a:spLocks noGrp="1"/>
          </p:cNvSpPr>
          <p:nvPr>
            <p:ph idx="1"/>
          </p:nvPr>
        </p:nvSpPr>
        <p:spPr/>
        <p:txBody>
          <a:bodyPr>
            <a:normAutofit fontScale="40000" lnSpcReduction="20000"/>
          </a:bodyPr>
          <a:lstStyle/>
          <a:p>
            <a:pPr marL="914400" indent="-914400">
              <a:buFont typeface="+mj-lt"/>
              <a:buAutoNum type="arabicPeriod"/>
            </a:pPr>
            <a:endParaRPr lang="en-US" sz="4800" dirty="0" smtClean="0"/>
          </a:p>
          <a:p>
            <a:pPr marL="914400" indent="-914400" algn="just">
              <a:buFont typeface="+mj-lt"/>
              <a:buAutoNum type="arabicPeriod"/>
            </a:pPr>
            <a:r>
              <a:rPr lang="en-US" sz="5000" dirty="0" smtClean="0"/>
              <a:t>The </a:t>
            </a:r>
            <a:r>
              <a:rPr lang="en-US" sz="5000" dirty="0"/>
              <a:t>first step in the process of dealing with the issue is to determine if the plaintiff is a Medicare beneficiary.  See 42 USC § 1395y(b)(8)(A)(i),(ii).  </a:t>
            </a:r>
          </a:p>
          <a:p>
            <a:pPr marL="914400" indent="-914400" algn="just">
              <a:buFont typeface="+mj-lt"/>
              <a:buAutoNum type="arabicPeriod"/>
            </a:pPr>
            <a:endParaRPr lang="en-US" sz="5000" dirty="0"/>
          </a:p>
          <a:p>
            <a:pPr marL="914400" indent="-914400" algn="just">
              <a:buFont typeface="+mj-lt"/>
              <a:buAutoNum type="arabicPeriod"/>
            </a:pPr>
            <a:r>
              <a:rPr lang="en-US" sz="5000" dirty="0" smtClean="0"/>
              <a:t>This </a:t>
            </a:r>
            <a:r>
              <a:rPr lang="en-US" sz="5000" dirty="0"/>
              <a:t>can be done through discovery and it is incumbent on the Responsible Reporting Entity (“RRE”), the insurers or self-insured, and the entity to report that a Medicare beneficiary is involved in litigation to CMS.  </a:t>
            </a:r>
            <a:r>
              <a:rPr lang="en-US" sz="5000" i="1" dirty="0"/>
              <a:t>Id.</a:t>
            </a:r>
            <a:r>
              <a:rPr lang="en-US" sz="5000" dirty="0"/>
              <a:t>, see also Section 111 of MMSEA; 42 CFR § 411.25(a); see also Matthew Garretson, </a:t>
            </a:r>
            <a:r>
              <a:rPr lang="en-US" sz="5000" i="1" dirty="0"/>
              <a:t>One More Thing to Worry About in Your Settlements</a:t>
            </a:r>
            <a:r>
              <a:rPr lang="en-US" sz="5000" dirty="0"/>
              <a:t>, American Trial lawyer.  </a:t>
            </a:r>
          </a:p>
          <a:p>
            <a:pPr marL="914400" indent="-914400" algn="just">
              <a:buFont typeface="+mj-lt"/>
              <a:buAutoNum type="arabicPeriod"/>
            </a:pPr>
            <a:endParaRPr lang="en-US" sz="5000" dirty="0"/>
          </a:p>
          <a:p>
            <a:pPr marL="914400" indent="-914400" algn="just">
              <a:buFont typeface="+mj-lt"/>
              <a:buAutoNum type="arabicPeriod"/>
            </a:pPr>
            <a:r>
              <a:rPr lang="en-US" sz="5000" dirty="0" smtClean="0"/>
              <a:t>Medicare </a:t>
            </a:r>
            <a:r>
              <a:rPr lang="en-US" sz="5000" dirty="0"/>
              <a:t>created a website, which will allow the entities to register claims, located at</a:t>
            </a:r>
            <a:r>
              <a:rPr lang="en-US" sz="5000" dirty="0" smtClean="0"/>
              <a:t>:  </a:t>
            </a:r>
            <a:r>
              <a:rPr lang="en-US" sz="5000" u="sng" dirty="0" smtClean="0">
                <a:hlinkClick r:id="rId2"/>
              </a:rPr>
              <a:t>http://www.Section111.cms.hhs.gov</a:t>
            </a:r>
            <a:endParaRPr lang="en-US" sz="5000" u="sng" dirty="0" smtClean="0"/>
          </a:p>
          <a:p>
            <a:pPr marL="914400" indent="-914400" algn="just">
              <a:buFont typeface="+mj-lt"/>
              <a:buAutoNum type="arabicPeriod"/>
            </a:pPr>
            <a:endParaRPr lang="en-US" sz="4800" dirty="0"/>
          </a:p>
        </p:txBody>
      </p:sp>
    </p:spTree>
    <p:extLst>
      <p:ext uri="{BB962C8B-B14F-4D97-AF65-F5344CB8AC3E}">
        <p14:creationId xmlns:p14="http://schemas.microsoft.com/office/powerpoint/2010/main" val="39430745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Process to Report</a:t>
            </a:r>
          </a:p>
        </p:txBody>
      </p:sp>
      <p:sp>
        <p:nvSpPr>
          <p:cNvPr id="3" name="Content Placeholder 2"/>
          <p:cNvSpPr>
            <a:spLocks noGrp="1"/>
          </p:cNvSpPr>
          <p:nvPr>
            <p:ph idx="1"/>
          </p:nvPr>
        </p:nvSpPr>
        <p:spPr/>
        <p:txBody>
          <a:bodyPr>
            <a:noAutofit/>
          </a:bodyPr>
          <a:lstStyle/>
          <a:p>
            <a:pPr marL="514350" indent="-514350" algn="just">
              <a:buFont typeface="+mj-lt"/>
              <a:buAutoNum type="arabicPeriod" startAt="4"/>
            </a:pPr>
            <a:r>
              <a:rPr lang="en-US" sz="2400" dirty="0"/>
              <a:t>Because it takes CMS time to do its job, the earlier this process begins the better.</a:t>
            </a:r>
          </a:p>
          <a:p>
            <a:pPr marL="514350" indent="-514350" algn="just">
              <a:buFont typeface="+mj-lt"/>
              <a:buAutoNum type="arabicPeriod" startAt="4"/>
            </a:pPr>
            <a:endParaRPr lang="en-US" sz="2400" u="sng" dirty="0" smtClean="0"/>
          </a:p>
          <a:p>
            <a:pPr marL="514350" indent="-514350" algn="just">
              <a:buFont typeface="+mj-lt"/>
              <a:buAutoNum type="arabicPeriod" startAt="4"/>
            </a:pPr>
            <a:r>
              <a:rPr lang="en-US" sz="2400" u="sng" dirty="0" smtClean="0"/>
              <a:t>There </a:t>
            </a:r>
            <a:r>
              <a:rPr lang="en-US" sz="2400" u="sng" dirty="0"/>
              <a:t>is no safe harbor provision for an RRE who fails to report a settlement with a Medicare beneficiary even if the Medicare beneficiary lied about being a beneficiary.  Accordingly, a thorough investigation is required. </a:t>
            </a:r>
            <a:endParaRPr lang="en-US" sz="2400" u="sng" dirty="0" smtClean="0"/>
          </a:p>
          <a:p>
            <a:pPr marL="514350" indent="-514350" algn="just">
              <a:buFont typeface="+mj-lt"/>
              <a:buAutoNum type="arabicPeriod" startAt="4"/>
            </a:pPr>
            <a:endParaRPr lang="en-US" sz="2400" u="sng" dirty="0"/>
          </a:p>
          <a:p>
            <a:pPr marL="514350" indent="-514350" algn="just">
              <a:buFont typeface="+mj-lt"/>
              <a:buAutoNum type="arabicPeriod" startAt="4"/>
            </a:pPr>
            <a:r>
              <a:rPr lang="en-US" sz="2400" dirty="0"/>
              <a:t>This may include getting an authorization from the claimant if there is a suspicion that an individual is a Medicare beneficiary, but the plaintiff has not disclosed that fact.</a:t>
            </a:r>
          </a:p>
        </p:txBody>
      </p:sp>
    </p:spTree>
    <p:extLst>
      <p:ext uri="{BB962C8B-B14F-4D97-AF65-F5344CB8AC3E}">
        <p14:creationId xmlns:p14="http://schemas.microsoft.com/office/powerpoint/2010/main" val="33356401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Process to Report</a:t>
            </a:r>
          </a:p>
        </p:txBody>
      </p:sp>
      <p:sp>
        <p:nvSpPr>
          <p:cNvPr id="3" name="Content Placeholder 2"/>
          <p:cNvSpPr>
            <a:spLocks noGrp="1"/>
          </p:cNvSpPr>
          <p:nvPr>
            <p:ph idx="1"/>
          </p:nvPr>
        </p:nvSpPr>
        <p:spPr/>
        <p:txBody>
          <a:bodyPr>
            <a:normAutofit fontScale="70000" lnSpcReduction="20000"/>
          </a:bodyPr>
          <a:lstStyle/>
          <a:p>
            <a:pPr marL="0" indent="0" algn="just">
              <a:buNone/>
            </a:pPr>
            <a:endParaRPr lang="en-US" dirty="0" smtClean="0"/>
          </a:p>
          <a:p>
            <a:pPr marL="0" indent="0" algn="just">
              <a:buNone/>
            </a:pPr>
            <a:r>
              <a:rPr lang="en-US" dirty="0" smtClean="0"/>
              <a:t>7.	Determining who is a Medicare beneficiary can be a challenge 	where future payments are involved.  There is a lack of 	guidance in the regulations regarding whether liability 	settlements are required to account for future medical 	payouts.  See Bradford Peterson,</a:t>
            </a:r>
            <a:r>
              <a:rPr lang="en-US" i="1" dirty="0" smtClean="0"/>
              <a:t> Medicare and Future Medical 	Expenses: Does the “Super Lien” Apply</a:t>
            </a:r>
            <a:r>
              <a:rPr lang="en-US" dirty="0" smtClean="0"/>
              <a:t>, Illinois Bar Journal, 	January 2010, Vol. 98, </a:t>
            </a:r>
            <a:r>
              <a:rPr lang="en-US" dirty="0" err="1" smtClean="0"/>
              <a:t>pp</a:t>
            </a:r>
            <a:r>
              <a:rPr lang="en-US" dirty="0" smtClean="0"/>
              <a:t> 26-30. </a:t>
            </a:r>
            <a:endParaRPr lang="en-US" dirty="0"/>
          </a:p>
          <a:p>
            <a:pPr marL="0" indent="0" algn="just">
              <a:buNone/>
            </a:pPr>
            <a:endParaRPr lang="en-US" dirty="0" smtClean="0"/>
          </a:p>
          <a:p>
            <a:pPr marL="0" indent="0" algn="just">
              <a:buNone/>
            </a:pPr>
            <a:r>
              <a:rPr lang="en-US" dirty="0" smtClean="0"/>
              <a:t>8.	Workers compensation has been dealing with this issue for 15 	years. If there is any doubt regarding the need for future 	medical treatment the most prudent thing to do is to account 	for future payments through a trust.  See Peterson, </a:t>
            </a:r>
            <a:r>
              <a:rPr lang="en-US" dirty="0" err="1" smtClean="0"/>
              <a:t>pp</a:t>
            </a:r>
            <a:r>
              <a:rPr lang="en-US" dirty="0" smtClean="0"/>
              <a:t> 26-30.</a:t>
            </a:r>
            <a:endParaRPr lang="en-US" dirty="0"/>
          </a:p>
        </p:txBody>
      </p:sp>
    </p:spTree>
    <p:extLst>
      <p:ext uri="{BB962C8B-B14F-4D97-AF65-F5344CB8AC3E}">
        <p14:creationId xmlns:p14="http://schemas.microsoft.com/office/powerpoint/2010/main" val="181768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Single Client Relationship</a:t>
            </a:r>
            <a:endParaRPr lang="en-US" dirty="0"/>
          </a:p>
        </p:txBody>
      </p:sp>
      <p:sp>
        <p:nvSpPr>
          <p:cNvPr id="3" name="Content Placeholder 2"/>
          <p:cNvSpPr>
            <a:spLocks noGrp="1"/>
          </p:cNvSpPr>
          <p:nvPr>
            <p:ph idx="1"/>
          </p:nvPr>
        </p:nvSpPr>
        <p:spPr/>
        <p:txBody>
          <a:bodyPr>
            <a:normAutofit fontScale="47500" lnSpcReduction="20000"/>
          </a:bodyPr>
          <a:lstStyle/>
          <a:p>
            <a:pPr marL="0" indent="0" algn="just">
              <a:buNone/>
            </a:pPr>
            <a:r>
              <a:rPr lang="en-US" sz="5100" b="0" i="0" u="none" strike="noStrike" baseline="0" dirty="0" smtClean="0"/>
              <a:t>The majority of jurisdictions, but it is a significant minority, reject the dual client relationship and hold that counsel retained by an insurer only represents the insured.  In these jurisdictions there is no tripartite relationship</a:t>
            </a:r>
          </a:p>
          <a:p>
            <a:pPr marL="0" indent="0" algn="just">
              <a:buNone/>
            </a:pPr>
            <a:endParaRPr lang="en-US" dirty="0"/>
          </a:p>
          <a:p>
            <a:pPr marL="0" indent="0" algn="just">
              <a:buNone/>
            </a:pPr>
            <a:r>
              <a:rPr lang="en-US" b="0" i="0" u="none" strike="noStrike" baseline="0" dirty="0" smtClean="0"/>
              <a:t>See Michigan: </a:t>
            </a:r>
            <a:r>
              <a:rPr lang="en-US" b="0" i="1" u="none" strike="noStrike" baseline="0" dirty="0" smtClean="0"/>
              <a:t>Atlanta International</a:t>
            </a:r>
            <a:r>
              <a:rPr lang="en-US" b="0" i="0" u="none" strike="noStrike" baseline="0" dirty="0" smtClean="0"/>
              <a:t> </a:t>
            </a:r>
            <a:r>
              <a:rPr lang="en-US" b="0" i="1" u="none" strike="noStrike" baseline="0" dirty="0" smtClean="0"/>
              <a:t>Company v. Bell</a:t>
            </a:r>
            <a:r>
              <a:rPr lang="en-US" b="0" i="0" u="none" strike="noStrike" baseline="0" dirty="0" smtClean="0"/>
              <a:t>, 448 N.W.2d 804 (</a:t>
            </a:r>
            <a:r>
              <a:rPr lang="en-US" b="0" i="0" u="none" strike="noStrike" baseline="0" dirty="0" err="1" smtClean="0"/>
              <a:t>Mich.Ct</a:t>
            </a:r>
            <a:r>
              <a:rPr lang="en-US" b="0" i="0" u="none" strike="noStrike" baseline="0" dirty="0" smtClean="0"/>
              <a:t>. App. 1989); Montana: </a:t>
            </a:r>
            <a:r>
              <a:rPr lang="en-US" b="0" i="1" u="none" strike="noStrike" baseline="0" dirty="0" smtClean="0"/>
              <a:t>In The Matter of the Rules of Professional Conduct and Insurer Imposed Billing Rules and Procedures</a:t>
            </a:r>
            <a:r>
              <a:rPr lang="en-US" b="0" i="0" u="none" strike="noStrike" baseline="0" dirty="0" smtClean="0"/>
              <a:t>, 299 Mont. 321, 333-34 (Mont. 2000); Connecticut: </a:t>
            </a:r>
            <a:r>
              <a:rPr lang="en-US" b="0" i="1" u="none" strike="noStrike" baseline="0" dirty="0" smtClean="0"/>
              <a:t>Higgins v. Karp</a:t>
            </a:r>
            <a:r>
              <a:rPr lang="en-US" b="0" i="0" u="none" strike="noStrike" baseline="0" dirty="0" smtClean="0"/>
              <a:t>, 687 A.2d 539, 543 (Conn. 1997); </a:t>
            </a:r>
            <a:r>
              <a:rPr lang="en-US" b="0" i="1" u="none" strike="noStrike" baseline="0" dirty="0" smtClean="0"/>
              <a:t>Continental</a:t>
            </a:r>
            <a:r>
              <a:rPr lang="en-US" b="0" i="0" u="none" strike="noStrike" baseline="0" dirty="0" smtClean="0"/>
              <a:t> </a:t>
            </a:r>
            <a:r>
              <a:rPr lang="en-US" b="0" i="1" u="none" strike="noStrike" baseline="0" dirty="0" smtClean="0"/>
              <a:t>Casualty Company v. Pullman, </a:t>
            </a:r>
            <a:r>
              <a:rPr lang="en-US" b="0" i="1" u="none" strike="noStrike" baseline="0" dirty="0" err="1" smtClean="0"/>
              <a:t>Comley</a:t>
            </a:r>
            <a:r>
              <a:rPr lang="en-US" b="0" i="1" u="none" strike="noStrike" baseline="0" dirty="0" smtClean="0"/>
              <a:t>, Bradley, &amp; Reeves</a:t>
            </a:r>
            <a:r>
              <a:rPr lang="en-US" b="0" i="0" u="none" strike="noStrike" baseline="0" dirty="0" smtClean="0"/>
              <a:t>, 929 F.2d 103 (2</a:t>
            </a:r>
            <a:r>
              <a:rPr lang="en-US" b="0" i="0" u="none" strike="noStrike" baseline="30000" dirty="0" smtClean="0"/>
              <a:t>nd</a:t>
            </a:r>
            <a:r>
              <a:rPr lang="en-US" b="0" i="0" u="none" strike="noStrike" baseline="0" dirty="0" smtClean="0"/>
              <a:t> Cir. 1998); </a:t>
            </a:r>
            <a:r>
              <a:rPr lang="en-US" b="0" i="1" u="none" strike="noStrike" baseline="0" dirty="0" smtClean="0"/>
              <a:t>In re A.H. Robins Co. Inc.</a:t>
            </a:r>
            <a:r>
              <a:rPr lang="en-US" b="0" i="0" u="none" strike="noStrike" baseline="0" dirty="0" smtClean="0"/>
              <a:t>, 880 F.2d 709 (4</a:t>
            </a:r>
            <a:r>
              <a:rPr lang="en-US" b="0" i="0" u="none" strike="noStrike" baseline="30000" dirty="0" smtClean="0"/>
              <a:t>th</a:t>
            </a:r>
            <a:r>
              <a:rPr lang="en-US" b="0" i="0" u="none" strike="noStrike" baseline="0" dirty="0" smtClean="0"/>
              <a:t> Cir. 1989); Colorado Bar Association Formal Ethics Opinion 91 (1993); </a:t>
            </a:r>
            <a:r>
              <a:rPr lang="en-US" b="0" i="1" u="none" strike="noStrike" baseline="0" dirty="0" smtClean="0"/>
              <a:t>Safeway Managing General Agent v. Clark &amp; Gamble</a:t>
            </a:r>
            <a:r>
              <a:rPr lang="en-US" b="0" i="0" u="none" strike="noStrike" baseline="0" dirty="0" smtClean="0"/>
              <a:t>, 985 S.W.2d 166, 168 (Tex. App. 1998); </a:t>
            </a:r>
            <a:r>
              <a:rPr lang="en-US" b="0" i="1" u="none" strike="noStrike" baseline="0" dirty="0" smtClean="0"/>
              <a:t>Gibbs v. </a:t>
            </a:r>
            <a:r>
              <a:rPr lang="en-US" b="0" i="1" u="none" strike="noStrike" baseline="0" dirty="0" err="1" smtClean="0"/>
              <a:t>Lappies</a:t>
            </a:r>
            <a:r>
              <a:rPr lang="en-US" b="0" i="0" u="none" strike="noStrike" baseline="0" dirty="0" smtClean="0"/>
              <a:t>, 828 </a:t>
            </a:r>
            <a:r>
              <a:rPr lang="en-US" b="0" i="0" u="none" strike="noStrike" baseline="0" dirty="0" err="1" smtClean="0"/>
              <a:t>F.Supp</a:t>
            </a:r>
            <a:r>
              <a:rPr lang="en-US" b="0" i="0" u="none" strike="noStrike" baseline="0" dirty="0" smtClean="0"/>
              <a:t>. 6, 7 (D.N.H. 1993); </a:t>
            </a:r>
            <a:r>
              <a:rPr lang="en-US" b="0" i="1" u="none" strike="noStrike" baseline="0" dirty="0" smtClean="0"/>
              <a:t>Givens v. </a:t>
            </a:r>
            <a:r>
              <a:rPr lang="en-US" b="0" i="1" u="none" strike="noStrike" baseline="0" dirty="0" err="1" smtClean="0"/>
              <a:t>Mullikin</a:t>
            </a:r>
            <a:r>
              <a:rPr lang="en-US" b="0" i="1" u="none" strike="noStrike" baseline="0" dirty="0" smtClean="0"/>
              <a:t> ex. rel. </a:t>
            </a:r>
            <a:r>
              <a:rPr lang="en-US" b="0" i="1" u="none" strike="noStrike" baseline="0" dirty="0" err="1" smtClean="0"/>
              <a:t>McElwanney</a:t>
            </a:r>
            <a:r>
              <a:rPr lang="en-US" b="0" i="0" u="none" strike="noStrike" baseline="0" dirty="0" smtClean="0"/>
              <a:t>, 75 S.W.2d 383, 386 (Tenn. 2000); </a:t>
            </a:r>
            <a:r>
              <a:rPr lang="en-US" b="0" i="1" u="none" strike="noStrike" baseline="0" dirty="0" smtClean="0"/>
              <a:t>Finley v. Home Insurance Company</a:t>
            </a:r>
            <a:r>
              <a:rPr lang="en-US" b="0" i="0" u="none" strike="noStrike" baseline="0" dirty="0" smtClean="0"/>
              <a:t>, 975 P.2d 1145, 1153 (Hawaii 1998); </a:t>
            </a:r>
            <a:r>
              <a:rPr lang="en-US" b="0" i="1" u="none" strike="noStrike" baseline="0" dirty="0" smtClean="0"/>
              <a:t>Pine Island Farmers Coop v. </a:t>
            </a:r>
            <a:r>
              <a:rPr lang="en-US" b="0" i="1" u="none" strike="noStrike" baseline="0" dirty="0" err="1" smtClean="0"/>
              <a:t>Erstad</a:t>
            </a:r>
            <a:r>
              <a:rPr lang="en-US" b="0" i="1" u="none" strike="noStrike" baseline="0" dirty="0" smtClean="0"/>
              <a:t> &amp; Reimer, P.A.</a:t>
            </a:r>
            <a:r>
              <a:rPr lang="en-US" b="0" i="0" u="none" strike="noStrike" baseline="0" dirty="0" smtClean="0"/>
              <a:t>, 696 N.W.2d 444, 452 (Minn. 2002)(in the absence of conflict of interest between the insurer and the insured, “the insurer can become a co-client of defense counsel based on contract or tort theory if two conditions are satisfied.  First, defense counsel or another attorney must consult with the insured, explaining the implications of dual representations and the advantages and risks involved ... [and] second, after consultation, the insured must give express consent to the dual representation.”)</a:t>
            </a:r>
          </a:p>
          <a:p>
            <a:pPr marL="0" indent="0" algn="just">
              <a:buNone/>
            </a:pPr>
            <a:endParaRPr lang="en-US" dirty="0"/>
          </a:p>
        </p:txBody>
      </p:sp>
    </p:spTree>
    <p:extLst>
      <p:ext uri="{BB962C8B-B14F-4D97-AF65-F5344CB8AC3E}">
        <p14:creationId xmlns:p14="http://schemas.microsoft.com/office/powerpoint/2010/main" val="14934770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Process to Report</a:t>
            </a:r>
          </a:p>
        </p:txBody>
      </p:sp>
      <p:sp>
        <p:nvSpPr>
          <p:cNvPr id="3" name="Content Placeholder 2"/>
          <p:cNvSpPr>
            <a:spLocks noGrp="1"/>
          </p:cNvSpPr>
          <p:nvPr>
            <p:ph idx="1"/>
          </p:nvPr>
        </p:nvSpPr>
        <p:spPr/>
        <p:txBody>
          <a:bodyPr/>
          <a:lstStyle/>
          <a:p>
            <a:pPr marL="514350" indent="-514350" algn="just">
              <a:buFont typeface="+mj-lt"/>
              <a:buAutoNum type="arabicPeriod" startAt="9"/>
            </a:pPr>
            <a:endParaRPr lang="en-US" dirty="0" smtClean="0"/>
          </a:p>
          <a:p>
            <a:pPr marL="514350" indent="-514350" algn="just">
              <a:buFont typeface="+mj-lt"/>
              <a:buAutoNum type="arabicPeriod" startAt="9"/>
            </a:pPr>
            <a:r>
              <a:rPr lang="en-US" dirty="0" smtClean="0"/>
              <a:t>The </a:t>
            </a:r>
            <a:r>
              <a:rPr lang="en-US" dirty="0"/>
              <a:t>CFR for workers’ compensation cases has set forth guidelines defining a future Medicare beneficiary.  In the civil context where there are no guidelines, the best course is to use these guidelines to determine who is a future Medicare </a:t>
            </a:r>
            <a:r>
              <a:rPr lang="en-US" dirty="0" smtClean="0"/>
              <a:t>beneficiary:</a:t>
            </a:r>
            <a:endParaRPr lang="en-US" dirty="0"/>
          </a:p>
        </p:txBody>
      </p:sp>
    </p:spTree>
    <p:extLst>
      <p:ext uri="{BB962C8B-B14F-4D97-AF65-F5344CB8AC3E}">
        <p14:creationId xmlns:p14="http://schemas.microsoft.com/office/powerpoint/2010/main" val="8412891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Basics of Process to Report</a:t>
            </a:r>
            <a:endParaRPr lang="en-US" dirty="0"/>
          </a:p>
        </p:txBody>
      </p:sp>
      <p:sp>
        <p:nvSpPr>
          <p:cNvPr id="3" name="Content Placeholder 2"/>
          <p:cNvSpPr>
            <a:spLocks noGrp="1"/>
          </p:cNvSpPr>
          <p:nvPr>
            <p:ph idx="1"/>
          </p:nvPr>
        </p:nvSpPr>
        <p:spPr/>
        <p:txBody>
          <a:bodyPr>
            <a:normAutofit fontScale="92500"/>
          </a:bodyPr>
          <a:lstStyle/>
          <a:p>
            <a:pPr marL="514350" indent="-514350" algn="just">
              <a:lnSpc>
                <a:spcPct val="200000"/>
              </a:lnSpc>
              <a:buFont typeface="+mj-lt"/>
              <a:buAutoNum type="alphaUcPeriod"/>
            </a:pPr>
            <a:r>
              <a:rPr lang="en-US" sz="1800" dirty="0" smtClean="0"/>
              <a:t>Receiving Social Security Disability;</a:t>
            </a:r>
          </a:p>
          <a:p>
            <a:pPr marL="514350" indent="-514350" algn="just">
              <a:lnSpc>
                <a:spcPct val="200000"/>
              </a:lnSpc>
              <a:buFont typeface="+mj-lt"/>
              <a:buAutoNum type="alphaUcPeriod"/>
            </a:pPr>
            <a:r>
              <a:rPr lang="en-US" sz="1800" dirty="0" smtClean="0"/>
              <a:t>Applied for Social Security Disability Benefits;</a:t>
            </a:r>
          </a:p>
          <a:p>
            <a:pPr marL="514350" indent="-514350" algn="just">
              <a:lnSpc>
                <a:spcPct val="200000"/>
              </a:lnSpc>
              <a:buFont typeface="+mj-lt"/>
              <a:buAutoNum type="alphaUcPeriod"/>
            </a:pPr>
            <a:r>
              <a:rPr lang="en-US" sz="1800" dirty="0" smtClean="0"/>
              <a:t>Denied Social Security Disability Benefits but anticipates appealing that decision;</a:t>
            </a:r>
          </a:p>
          <a:p>
            <a:pPr marL="514350" indent="-514350" algn="just">
              <a:lnSpc>
                <a:spcPct val="200000"/>
              </a:lnSpc>
              <a:buFont typeface="+mj-lt"/>
              <a:buAutoNum type="alphaUcPeriod"/>
            </a:pPr>
            <a:r>
              <a:rPr lang="en-US" sz="1800" dirty="0" smtClean="0"/>
              <a:t>Denied Social Security Disability Benefits but anticipates appealing that decision;</a:t>
            </a:r>
          </a:p>
          <a:p>
            <a:pPr marL="514350" indent="-514350" algn="just">
              <a:lnSpc>
                <a:spcPct val="200000"/>
              </a:lnSpc>
              <a:buFont typeface="+mj-lt"/>
              <a:buAutoNum type="alphaUcPeriod"/>
            </a:pPr>
            <a:r>
              <a:rPr lang="en-US" sz="1800" dirty="0" smtClean="0"/>
              <a:t>62 years and 6 months old (i.e., may be eligible for Medicare based upon his/her age within 30 months); or</a:t>
            </a:r>
          </a:p>
          <a:p>
            <a:pPr marL="514350" indent="-514350" algn="just">
              <a:lnSpc>
                <a:spcPct val="200000"/>
              </a:lnSpc>
              <a:buFont typeface="+mj-lt"/>
              <a:buAutoNum type="alphaUcPeriod"/>
            </a:pPr>
            <a:r>
              <a:rPr lang="en-US" sz="1800" dirty="0"/>
              <a:t>End Stage Renal Disease (ESRD) condition but does not yet qualify for Medicare based upon ESRD.  See 42 USC § 1395y(b)(2); see also Peterson,</a:t>
            </a:r>
            <a:r>
              <a:rPr lang="en-US" sz="1800" i="1" dirty="0"/>
              <a:t> </a:t>
            </a:r>
            <a:r>
              <a:rPr lang="en-US" sz="1800" dirty="0"/>
              <a:t>footnote 35.</a:t>
            </a:r>
            <a:endParaRPr lang="en-US" sz="1800" dirty="0" smtClean="0"/>
          </a:p>
          <a:p>
            <a:pPr marL="514350" indent="-514350">
              <a:buFont typeface="+mj-lt"/>
              <a:buAutoNum type="alphaUcPeriod"/>
            </a:pPr>
            <a:endParaRPr lang="en-US" dirty="0"/>
          </a:p>
        </p:txBody>
      </p:sp>
    </p:spTree>
    <p:extLst>
      <p:ext uri="{BB962C8B-B14F-4D97-AF65-F5344CB8AC3E}">
        <p14:creationId xmlns:p14="http://schemas.microsoft.com/office/powerpoint/2010/main" val="30330712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Settling </a:t>
            </a:r>
            <a:r>
              <a:rPr lang="en-US" sz="3200" dirty="0" smtClean="0"/>
              <a:t>A Case Involving </a:t>
            </a:r>
            <a:r>
              <a:rPr lang="en-US" sz="3200" dirty="0"/>
              <a:t>a Medicare </a:t>
            </a:r>
            <a:r>
              <a:rPr lang="en-US" sz="3200" dirty="0" smtClean="0"/>
              <a:t>Beneficiary Without Future Treatment As An Issue</a:t>
            </a:r>
            <a:endParaRPr lang="en-US" sz="3200" dirty="0"/>
          </a:p>
        </p:txBody>
      </p:sp>
      <p:sp>
        <p:nvSpPr>
          <p:cNvPr id="3" name="Content Placeholder 2"/>
          <p:cNvSpPr>
            <a:spLocks noGrp="1"/>
          </p:cNvSpPr>
          <p:nvPr>
            <p:ph idx="1"/>
          </p:nvPr>
        </p:nvSpPr>
        <p:spPr/>
        <p:txBody>
          <a:bodyPr>
            <a:normAutofit/>
          </a:bodyPr>
          <a:lstStyle/>
          <a:p>
            <a:pPr marL="514350" indent="-514350" algn="just">
              <a:buFont typeface="+mj-lt"/>
              <a:buAutoNum type="alphaUcPeriod"/>
            </a:pPr>
            <a:r>
              <a:rPr lang="en-US" sz="2400" dirty="0"/>
              <a:t>If future payments are not an issue, a case involving a Medicare beneficiary can be settled but Medicare’s right to reimbursement must be protected.  </a:t>
            </a:r>
          </a:p>
          <a:p>
            <a:pPr marL="514350" indent="-514350" algn="just">
              <a:buFont typeface="+mj-lt"/>
              <a:buAutoNum type="alphaUcPeriod"/>
            </a:pPr>
            <a:r>
              <a:rPr lang="en-US" sz="2400" dirty="0"/>
              <a:t>Complicating the issue, Medicare will not issue a demand for reimbursement before settlement. </a:t>
            </a:r>
            <a:endParaRPr lang="en-US" sz="2400" dirty="0" smtClean="0"/>
          </a:p>
          <a:p>
            <a:pPr marL="514350" indent="-514350" algn="just">
              <a:buFont typeface="+mj-lt"/>
              <a:buAutoNum type="alphaUcPeriod"/>
            </a:pPr>
            <a:r>
              <a:rPr lang="en-US" sz="2400" dirty="0"/>
              <a:t>Once the case is settled, the Medicare beneficiary is required to report the settlement, including attorneys’ fees and expenses</a:t>
            </a:r>
            <a:r>
              <a:rPr lang="en-US" sz="2400" dirty="0" smtClean="0"/>
              <a:t>.</a:t>
            </a:r>
          </a:p>
          <a:p>
            <a:pPr marL="514350" indent="-514350" algn="just">
              <a:buFont typeface="+mj-lt"/>
              <a:buAutoNum type="alphaUcPeriod"/>
            </a:pPr>
            <a:r>
              <a:rPr lang="en-US" sz="2400" dirty="0"/>
              <a:t>One of the biggest problems in settling cases involving Medicare beneficiaries is that </a:t>
            </a:r>
            <a:r>
              <a:rPr lang="en-US" sz="2400" u="sng" dirty="0"/>
              <a:t>Medicare does not account for fault</a:t>
            </a:r>
            <a:r>
              <a:rPr lang="en-US" sz="2400" dirty="0"/>
              <a:t>.  See Franco, </a:t>
            </a:r>
            <a:r>
              <a:rPr lang="en-US" sz="2400" dirty="0" err="1"/>
              <a:t>pp</a:t>
            </a:r>
            <a:r>
              <a:rPr lang="en-US" sz="2400" dirty="0"/>
              <a:t> 9, 11. </a:t>
            </a:r>
          </a:p>
          <a:p>
            <a:pPr marL="514350" indent="-514350" algn="just">
              <a:buFont typeface="+mj-lt"/>
              <a:buAutoNum type="alphaUcPeriod"/>
            </a:pPr>
            <a:endParaRPr lang="en-US" sz="2400" dirty="0"/>
          </a:p>
        </p:txBody>
      </p:sp>
    </p:spTree>
    <p:extLst>
      <p:ext uri="{BB962C8B-B14F-4D97-AF65-F5344CB8AC3E}">
        <p14:creationId xmlns:p14="http://schemas.microsoft.com/office/powerpoint/2010/main" val="41184589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Settling A Case Involving a Medicare Beneficiary Without Future Treatment As An Issue</a:t>
            </a:r>
          </a:p>
        </p:txBody>
      </p:sp>
      <p:sp>
        <p:nvSpPr>
          <p:cNvPr id="3" name="Content Placeholder 2"/>
          <p:cNvSpPr>
            <a:spLocks noGrp="1"/>
          </p:cNvSpPr>
          <p:nvPr>
            <p:ph idx="1"/>
          </p:nvPr>
        </p:nvSpPr>
        <p:spPr/>
        <p:txBody>
          <a:bodyPr>
            <a:normAutofit fontScale="77500" lnSpcReduction="20000"/>
          </a:bodyPr>
          <a:lstStyle/>
          <a:p>
            <a:pPr marL="514350" indent="-514350" algn="just">
              <a:buAutoNum type="alphaUcPeriod" startAt="5"/>
            </a:pPr>
            <a:r>
              <a:rPr lang="en-US" sz="3400" dirty="0" smtClean="0"/>
              <a:t>Accordingly</a:t>
            </a:r>
            <a:r>
              <a:rPr lang="en-US" sz="3400" dirty="0"/>
              <a:t>, if CMS’s reimbursement demand is in excess of the settlement, Medicare will take the entire settlement. </a:t>
            </a:r>
            <a:endParaRPr lang="en-US" sz="3400" dirty="0" smtClean="0"/>
          </a:p>
          <a:p>
            <a:pPr marL="514350" indent="-514350" algn="just">
              <a:buAutoNum type="alphaUcPeriod" startAt="5"/>
            </a:pPr>
            <a:r>
              <a:rPr lang="en-US" sz="3400" dirty="0" smtClean="0"/>
              <a:t>Accordingly</a:t>
            </a:r>
            <a:r>
              <a:rPr lang="en-US" sz="3400" dirty="0"/>
              <a:t>, if CMS’s reimbursement demand is in excess of the settlement, Medicare will take the entire settlement. </a:t>
            </a:r>
            <a:endParaRPr lang="en-US" sz="3400" dirty="0" smtClean="0"/>
          </a:p>
          <a:p>
            <a:pPr marL="514350" indent="-514350" algn="just">
              <a:buAutoNum type="alphaUcPeriod" startAt="5"/>
            </a:pPr>
            <a:r>
              <a:rPr lang="en-US" sz="3400" dirty="0" smtClean="0"/>
              <a:t>Until </a:t>
            </a:r>
            <a:r>
              <a:rPr lang="en-US" sz="3400" dirty="0"/>
              <a:t>CMS has issued its demand letter, the case is not settled as far as Medicare is concerned.  Franco, </a:t>
            </a:r>
            <a:r>
              <a:rPr lang="en-US" sz="3400" dirty="0" err="1"/>
              <a:t>pp</a:t>
            </a:r>
            <a:r>
              <a:rPr lang="en-US" sz="3400" dirty="0"/>
              <a:t> 11</a:t>
            </a:r>
            <a:r>
              <a:rPr lang="en-US" sz="3400" dirty="0" smtClean="0"/>
              <a:t>.</a:t>
            </a:r>
          </a:p>
          <a:p>
            <a:pPr marL="514350" indent="-514350" algn="just">
              <a:buFont typeface="Arial" pitchFamily="34" charset="0"/>
              <a:buAutoNum type="alphaUcPeriod" startAt="5"/>
            </a:pPr>
            <a:r>
              <a:rPr lang="en-US" sz="3400" dirty="0" smtClean="0"/>
              <a:t>It </a:t>
            </a:r>
            <a:r>
              <a:rPr lang="en-US" sz="3400" dirty="0"/>
              <a:t>is required that our clients, the RRE, advise CMS of the case and later advise of the settlement early on in the process, supply them with the information they need so as to cut down on the time at the end of the settlement process.</a:t>
            </a:r>
          </a:p>
          <a:p>
            <a:pPr marL="514350" indent="-514350" algn="just">
              <a:buAutoNum type="alphaUcPeriod" startAt="5"/>
            </a:pPr>
            <a:endParaRPr lang="en-US" sz="3400" dirty="0"/>
          </a:p>
        </p:txBody>
      </p:sp>
    </p:spTree>
    <p:extLst>
      <p:ext uri="{BB962C8B-B14F-4D97-AF65-F5344CB8AC3E}">
        <p14:creationId xmlns:p14="http://schemas.microsoft.com/office/powerpoint/2010/main" val="15502868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Settlement </a:t>
            </a:r>
            <a:r>
              <a:rPr lang="en-US" sz="2800" dirty="0" smtClean="0"/>
              <a:t>And Release Of Cases Involving </a:t>
            </a:r>
            <a:r>
              <a:rPr lang="en-US" sz="2800" dirty="0"/>
              <a:t>Medicare </a:t>
            </a:r>
            <a:r>
              <a:rPr lang="en-US" sz="2800" dirty="0" smtClean="0"/>
              <a:t>Beneficiaries With No Future Treatment</a:t>
            </a:r>
            <a:endParaRPr lang="en-US" sz="28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UcPeriod"/>
            </a:pPr>
            <a:endParaRPr lang="en-US" dirty="0" smtClean="0"/>
          </a:p>
          <a:p>
            <a:pPr marL="514350" indent="-514350" algn="just">
              <a:buFont typeface="+mj-lt"/>
              <a:buAutoNum type="alphaUcPeriod"/>
            </a:pPr>
            <a:r>
              <a:rPr lang="en-US" dirty="0" smtClean="0"/>
              <a:t>There </a:t>
            </a:r>
            <a:r>
              <a:rPr lang="en-US" dirty="0"/>
              <a:t>are two principle ways to proceed in issuing the settlement draft.  First, you can place Medicare as a payee on the check and let the plaintiff’s attorney deal with negotiating it.  If this route is chosen, it must be part of the settlement documents and on the release</a:t>
            </a:r>
            <a:r>
              <a:rPr lang="en-US" dirty="0" smtClean="0"/>
              <a:t>.</a:t>
            </a:r>
          </a:p>
          <a:p>
            <a:pPr marL="514350" indent="-514350" algn="just">
              <a:buFont typeface="+mj-lt"/>
              <a:buAutoNum type="alphaUcPeriod"/>
            </a:pPr>
            <a:endParaRPr lang="en-US" dirty="0"/>
          </a:p>
          <a:p>
            <a:pPr marL="514350" indent="-514350" algn="just">
              <a:buFont typeface="+mj-lt"/>
              <a:buAutoNum type="alphaUcPeriod"/>
            </a:pPr>
            <a:r>
              <a:rPr lang="en-US" dirty="0"/>
              <a:t>A second option is to have more than one check issued.  The first of those checks would be to the plaintiff and plaintiff’s attorney.  An estimate of Medicare’s interest could be withheld from the total settlement, such that once the demand is made a second check could be drawn to pay Medicare.</a:t>
            </a:r>
          </a:p>
        </p:txBody>
      </p:sp>
    </p:spTree>
    <p:extLst>
      <p:ext uri="{BB962C8B-B14F-4D97-AF65-F5344CB8AC3E}">
        <p14:creationId xmlns:p14="http://schemas.microsoft.com/office/powerpoint/2010/main" val="25790630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With No Future Treatment</a:t>
            </a:r>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lphaUcPeriod" startAt="3"/>
            </a:pPr>
            <a:r>
              <a:rPr lang="en-US" dirty="0" smtClean="0"/>
              <a:t>Example: On a $300.000 settlement, the estimate of Medicare’s interest is $60,000.  You give a draft to plaintiff’s of $220,000 and hold back $80,000 to account for the Medicare interest and for some play in numbers.  Then when the demand comes back you issue a second set of checks, one to Medicare and another to plaintiff’s and plaintiff’s attorney.</a:t>
            </a:r>
          </a:p>
          <a:p>
            <a:pPr marL="514350" indent="-514350" algn="just">
              <a:buFont typeface="+mj-lt"/>
              <a:buAutoNum type="alphaUcPeriod" startAt="3"/>
            </a:pPr>
            <a:endParaRPr lang="en-US" dirty="0"/>
          </a:p>
          <a:p>
            <a:pPr marL="514350" indent="-514350" algn="just">
              <a:buFont typeface="+mj-lt"/>
              <a:buAutoNum type="alphaUcPeriod" startAt="3"/>
            </a:pPr>
            <a:r>
              <a:rPr lang="en-US" dirty="0"/>
              <a:t>This process is obviously fraught with potential problems; the most obvious of which is that the estimate is wrong and the plaintiff has to contribute to the amount owed to Medicare.  But if the plaintiff will not agree to place Medicare on the check, it is the only option.</a:t>
            </a:r>
          </a:p>
          <a:p>
            <a:pPr marL="514350" indent="-514350">
              <a:buFont typeface="+mj-lt"/>
              <a:buAutoNum type="alphaUcPeriod" startAt="3"/>
            </a:pPr>
            <a:endParaRPr lang="en-US" dirty="0" smtClean="0"/>
          </a:p>
          <a:p>
            <a:pPr marL="514350" indent="-514350">
              <a:buFont typeface="+mj-lt"/>
              <a:buAutoNum type="alphaUcPeriod" startAt="3"/>
            </a:pPr>
            <a:endParaRPr lang="en-US" dirty="0"/>
          </a:p>
          <a:p>
            <a:pPr marL="514350" indent="-514350">
              <a:buFont typeface="+mj-lt"/>
              <a:buAutoNum type="alphaUcPeriod" startAt="3"/>
            </a:pPr>
            <a:endParaRPr lang="en-US" dirty="0"/>
          </a:p>
        </p:txBody>
      </p:sp>
    </p:spTree>
    <p:extLst>
      <p:ext uri="{BB962C8B-B14F-4D97-AF65-F5344CB8AC3E}">
        <p14:creationId xmlns:p14="http://schemas.microsoft.com/office/powerpoint/2010/main" val="1466726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With No Future Treatment</a:t>
            </a:r>
          </a:p>
        </p:txBody>
      </p:sp>
      <p:sp>
        <p:nvSpPr>
          <p:cNvPr id="3" name="Content Placeholder 2"/>
          <p:cNvSpPr>
            <a:spLocks noGrp="1"/>
          </p:cNvSpPr>
          <p:nvPr>
            <p:ph idx="1"/>
          </p:nvPr>
        </p:nvSpPr>
        <p:spPr/>
        <p:txBody>
          <a:bodyPr>
            <a:normAutofit/>
          </a:bodyPr>
          <a:lstStyle/>
          <a:p>
            <a:pPr marL="514350" indent="-514350" algn="just">
              <a:buFont typeface="+mj-lt"/>
              <a:buAutoNum type="alphaUcPeriod" startAt="5"/>
            </a:pPr>
            <a:r>
              <a:rPr lang="en-US" sz="2800" dirty="0" smtClean="0"/>
              <a:t>This </a:t>
            </a:r>
            <a:r>
              <a:rPr lang="en-US" sz="2800" dirty="0"/>
              <a:t>option also has the problem that Medicare may not be paid within the 60 days of the plaintiff receiving settlement money required by the statute.  See 42 USC § 1395y(b)(2)(B)(ii</a:t>
            </a:r>
            <a:r>
              <a:rPr lang="en-US" sz="2800" dirty="0" smtClean="0"/>
              <a:t>).</a:t>
            </a:r>
          </a:p>
          <a:p>
            <a:pPr marL="514350" indent="-514350" algn="just">
              <a:buFont typeface="+mj-lt"/>
              <a:buAutoNum type="alphaUcPeriod" startAt="5"/>
            </a:pPr>
            <a:endParaRPr lang="en-US" sz="2800" dirty="0"/>
          </a:p>
          <a:p>
            <a:pPr marL="514350" indent="-514350" algn="just">
              <a:buFont typeface="+mj-lt"/>
              <a:buAutoNum type="alphaUcPeriod" startAt="5"/>
            </a:pPr>
            <a:r>
              <a:rPr lang="en-US" sz="2800" dirty="0"/>
              <a:t>It is important to consider that any indemnity language in the release is hardly protection in the face of the penalties and interest that Medicare can seek if its interest are not protected by the RRE.</a:t>
            </a:r>
          </a:p>
          <a:p>
            <a:pPr marL="514350" indent="-514350" algn="just">
              <a:buFont typeface="+mj-lt"/>
              <a:buAutoNum type="alphaUcPeriod" startAt="5"/>
            </a:pPr>
            <a:endParaRPr lang="en-US" sz="2800" dirty="0"/>
          </a:p>
        </p:txBody>
      </p:sp>
    </p:spTree>
    <p:extLst>
      <p:ext uri="{BB962C8B-B14F-4D97-AF65-F5344CB8AC3E}">
        <p14:creationId xmlns:p14="http://schemas.microsoft.com/office/powerpoint/2010/main" val="28869891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a:t>
            </a:r>
            <a:r>
              <a:rPr lang="en-US" sz="2800" dirty="0" smtClean="0"/>
              <a:t>Where Future Treatment Is Involved</a:t>
            </a:r>
            <a:endParaRPr lang="en-US" sz="2800" dirty="0"/>
          </a:p>
        </p:txBody>
      </p:sp>
      <p:sp>
        <p:nvSpPr>
          <p:cNvPr id="3" name="Content Placeholder 2"/>
          <p:cNvSpPr>
            <a:spLocks noGrp="1"/>
          </p:cNvSpPr>
          <p:nvPr>
            <p:ph idx="1"/>
          </p:nvPr>
        </p:nvSpPr>
        <p:spPr/>
        <p:txBody>
          <a:bodyPr>
            <a:normAutofit fontScale="70000" lnSpcReduction="20000"/>
          </a:bodyPr>
          <a:lstStyle/>
          <a:p>
            <a:pPr marL="514350" indent="-514350" algn="just">
              <a:buFont typeface="+mj-lt"/>
              <a:buAutoNum type="alphaUcPeriod"/>
            </a:pPr>
            <a:r>
              <a:rPr lang="en-US" sz="3400" dirty="0"/>
              <a:t>Medicare expects to be compensated for future treatment as a result of an injury.  See 42 CFR §§ 411.40-41.47; see also Peterson, </a:t>
            </a:r>
            <a:r>
              <a:rPr lang="en-US" sz="3400" dirty="0" err="1"/>
              <a:t>pp</a:t>
            </a:r>
            <a:r>
              <a:rPr lang="en-US" sz="3400" dirty="0"/>
              <a:t> 26-30.  </a:t>
            </a:r>
          </a:p>
          <a:p>
            <a:pPr marL="514350" indent="-514350" algn="just">
              <a:buFont typeface="+mj-lt"/>
              <a:buAutoNum type="alphaUcPeriod"/>
            </a:pPr>
            <a:endParaRPr lang="en-US" sz="3400" dirty="0" smtClean="0"/>
          </a:p>
          <a:p>
            <a:pPr marL="514350" indent="-514350" algn="just">
              <a:buFont typeface="+mj-lt"/>
              <a:buAutoNum type="alphaUcPeriod"/>
            </a:pPr>
            <a:r>
              <a:rPr lang="en-US" sz="3400" dirty="0" smtClean="0"/>
              <a:t>Accordingly</a:t>
            </a:r>
            <a:r>
              <a:rPr lang="en-US" sz="3400" dirty="0"/>
              <a:t>, it must be determined if future treatment is reasonably likely because there is no safe harbor provision for the determination of future treatment in the event future treatment is not accounted for in the settlement.  Franco, </a:t>
            </a:r>
            <a:r>
              <a:rPr lang="en-US" sz="3400" dirty="0" err="1"/>
              <a:t>pp</a:t>
            </a:r>
            <a:r>
              <a:rPr lang="en-US" sz="3400" dirty="0"/>
              <a:t> 8-13. </a:t>
            </a:r>
          </a:p>
          <a:p>
            <a:pPr marL="514350" indent="-514350" algn="just">
              <a:buFont typeface="+mj-lt"/>
              <a:buAutoNum type="alphaUcPeriod"/>
            </a:pPr>
            <a:endParaRPr lang="en-US" sz="3400" dirty="0" smtClean="0"/>
          </a:p>
          <a:p>
            <a:pPr marL="514350" indent="-514350" algn="just">
              <a:buFont typeface="+mj-lt"/>
              <a:buAutoNum type="alphaUcPeriod"/>
            </a:pPr>
            <a:r>
              <a:rPr lang="en-US" sz="3400" dirty="0" smtClean="0"/>
              <a:t>Also</a:t>
            </a:r>
            <a:r>
              <a:rPr lang="en-US" sz="3400" dirty="0"/>
              <a:t>, there is no safe harbor for whether an individual is a likely beneficiary of Medicare.  A determination must be made early on if future treatment is reasonably likely</a:t>
            </a:r>
            <a:r>
              <a:rPr lang="en-US" sz="3400" dirty="0" smtClean="0"/>
              <a:t>.</a:t>
            </a:r>
          </a:p>
        </p:txBody>
      </p:sp>
    </p:spTree>
    <p:extLst>
      <p:ext uri="{BB962C8B-B14F-4D97-AF65-F5344CB8AC3E}">
        <p14:creationId xmlns:p14="http://schemas.microsoft.com/office/powerpoint/2010/main" val="34062404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Where </a:t>
            </a:r>
            <a:r>
              <a:rPr lang="en-US" sz="2800" dirty="0" smtClean="0"/>
              <a:t>Future </a:t>
            </a:r>
            <a:r>
              <a:rPr lang="en-US" sz="2800" dirty="0"/>
              <a:t>Treatment Is Involved</a:t>
            </a:r>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lphaUcPeriod" startAt="4"/>
            </a:pPr>
            <a:r>
              <a:rPr lang="en-US" dirty="0"/>
              <a:t>A failure to comply with Section 111 can result in a civil penalty of $1000 per day/per claim for each day of noncompliance.</a:t>
            </a:r>
          </a:p>
          <a:p>
            <a:pPr marL="0" indent="0" algn="just">
              <a:buNone/>
            </a:pPr>
            <a:endParaRPr lang="en-US" dirty="0"/>
          </a:p>
          <a:p>
            <a:pPr marL="514350" indent="-514350" algn="just">
              <a:buFont typeface="+mj-lt"/>
              <a:buAutoNum type="alphaUcPeriod" startAt="5"/>
            </a:pPr>
            <a:r>
              <a:rPr lang="en-US" dirty="0" smtClean="0"/>
              <a:t>In </a:t>
            </a:r>
            <a:r>
              <a:rPr lang="en-US" dirty="0"/>
              <a:t>the absence of specific guidance it would seem to be the most prudent course that if a potential or current Medicare beneficiary is going to need future treatment a Medicare trust must be set up. </a:t>
            </a:r>
            <a:endParaRPr lang="en-US" dirty="0" smtClean="0"/>
          </a:p>
          <a:p>
            <a:pPr marL="514350" indent="-514350" algn="just">
              <a:buFont typeface="+mj-lt"/>
              <a:buAutoNum type="alphaUcPeriod" startAt="5"/>
            </a:pPr>
            <a:endParaRPr lang="en-US" dirty="0"/>
          </a:p>
          <a:p>
            <a:pPr marL="514350" indent="-514350" algn="just">
              <a:buFont typeface="+mj-lt"/>
              <a:buAutoNum type="alphaUcPeriod" startAt="5"/>
            </a:pPr>
            <a:r>
              <a:rPr lang="en-US" dirty="0"/>
              <a:t>This is a process that has been used in workers’ compensation for some time.  The trust and the amount to fund it must be approved by CMS.  CMS often reform these trusts.  </a:t>
            </a:r>
          </a:p>
          <a:p>
            <a:pPr marL="514350" indent="-514350">
              <a:buFont typeface="+mj-lt"/>
              <a:buAutoNum type="alphaUcPeriod" startAt="5"/>
            </a:pPr>
            <a:endParaRPr lang="en-US" dirty="0" smtClean="0"/>
          </a:p>
          <a:p>
            <a:pPr marL="514350" indent="-514350">
              <a:buFont typeface="+mj-lt"/>
              <a:buAutoNum type="alphaUcPeriod" startAt="5"/>
            </a:pPr>
            <a:endParaRPr lang="en-US" dirty="0"/>
          </a:p>
        </p:txBody>
      </p:sp>
    </p:spTree>
    <p:extLst>
      <p:ext uri="{BB962C8B-B14F-4D97-AF65-F5344CB8AC3E}">
        <p14:creationId xmlns:p14="http://schemas.microsoft.com/office/powerpoint/2010/main" val="21212457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Where </a:t>
            </a:r>
            <a:r>
              <a:rPr lang="en-US" sz="2800" dirty="0" smtClean="0"/>
              <a:t>Future </a:t>
            </a:r>
            <a:r>
              <a:rPr lang="en-US" sz="2800" dirty="0"/>
              <a:t>Treatment Is Involved</a:t>
            </a:r>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lphaUcPeriod" startAt="7"/>
            </a:pPr>
            <a:endParaRPr lang="en-US" dirty="0" smtClean="0"/>
          </a:p>
          <a:p>
            <a:pPr marL="514350" indent="-514350" algn="just">
              <a:buFont typeface="+mj-lt"/>
              <a:buAutoNum type="alphaUcPeriod" startAt="7"/>
            </a:pPr>
            <a:r>
              <a:rPr lang="en-US" dirty="0" smtClean="0"/>
              <a:t>Medicare </a:t>
            </a:r>
            <a:r>
              <a:rPr lang="en-US" dirty="0"/>
              <a:t>Set Aside Trusts in the workers’ compensation context have the following characteristics.  While there has been no regulations promulgated on these in the civil context there is no reason to believe that they will be substantially different</a:t>
            </a:r>
            <a:r>
              <a:rPr lang="en-US" dirty="0" smtClean="0"/>
              <a:t>.</a:t>
            </a:r>
          </a:p>
          <a:p>
            <a:pPr marL="0" indent="0" algn="just">
              <a:buNone/>
            </a:pPr>
            <a:endParaRPr lang="en-US" dirty="0" smtClean="0"/>
          </a:p>
          <a:p>
            <a:pPr marL="914400" lvl="1" indent="-514350" algn="just">
              <a:buFont typeface="+mj-lt"/>
              <a:buAutoNum type="arabicPeriod"/>
            </a:pPr>
            <a:r>
              <a:rPr lang="en-US" dirty="0"/>
              <a:t>Self administered by the Medicare </a:t>
            </a:r>
            <a:r>
              <a:rPr lang="en-US" dirty="0" smtClean="0"/>
              <a:t>beneficiary</a:t>
            </a:r>
          </a:p>
          <a:p>
            <a:pPr marL="914400" lvl="1" indent="-514350" algn="just">
              <a:buFont typeface="+mj-lt"/>
              <a:buAutoNum type="arabicPeriod"/>
            </a:pPr>
            <a:r>
              <a:rPr lang="en-US" dirty="0"/>
              <a:t>The money is held in an FDIC insured, interest bearing </a:t>
            </a:r>
            <a:r>
              <a:rPr lang="en-US" dirty="0" smtClean="0"/>
              <a:t>account</a:t>
            </a:r>
          </a:p>
          <a:p>
            <a:pPr marL="914400" lvl="1" indent="-514350" algn="just">
              <a:buFont typeface="+mj-lt"/>
              <a:buAutoNum type="arabicPeriod"/>
            </a:pPr>
            <a:r>
              <a:rPr lang="en-US" dirty="0"/>
              <a:t>The money is held in an FDIC insured, interest bearing </a:t>
            </a:r>
            <a:r>
              <a:rPr lang="en-US" dirty="0" smtClean="0"/>
              <a:t>account</a:t>
            </a:r>
          </a:p>
          <a:p>
            <a:pPr marL="914400" lvl="1" indent="-514350" algn="just">
              <a:buFont typeface="+mj-lt"/>
              <a:buAutoNum type="arabicPeriod"/>
            </a:pPr>
            <a:r>
              <a:rPr lang="en-US" dirty="0"/>
              <a:t>There is an annual accounting required to </a:t>
            </a:r>
            <a:r>
              <a:rPr lang="en-US" dirty="0" smtClean="0"/>
              <a:t>Medicare</a:t>
            </a:r>
          </a:p>
          <a:p>
            <a:pPr marL="914400" lvl="1" indent="-514350" algn="just">
              <a:buFont typeface="+mj-lt"/>
              <a:buAutoNum type="arabicPeriod"/>
            </a:pPr>
            <a:r>
              <a:rPr lang="en-US" dirty="0"/>
              <a:t>May be </a:t>
            </a:r>
            <a:r>
              <a:rPr lang="en-US" dirty="0" smtClean="0"/>
              <a:t>structured</a:t>
            </a:r>
            <a:endParaRPr lang="en-US" dirty="0"/>
          </a:p>
          <a:p>
            <a:pPr marL="914400" lvl="1" indent="-514350">
              <a:buFont typeface="+mj-lt"/>
              <a:buAutoNum type="arabicPeriod"/>
            </a:pPr>
            <a:endParaRPr lang="en-US" dirty="0"/>
          </a:p>
        </p:txBody>
      </p:sp>
    </p:spTree>
    <p:extLst>
      <p:ext uri="{BB962C8B-B14F-4D97-AF65-F5344CB8AC3E}">
        <p14:creationId xmlns:p14="http://schemas.microsoft.com/office/powerpoint/2010/main" val="156083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smtClean="0"/>
              <a:t>Issues that Arise in Tripartite Relationship</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endParaRPr lang="en-US" sz="3400" b="0" i="0" u="none" strike="noStrike" baseline="0" dirty="0" smtClean="0"/>
          </a:p>
          <a:p>
            <a:pPr marL="0" indent="0" algn="just">
              <a:buNone/>
            </a:pPr>
            <a:r>
              <a:rPr lang="en-US" sz="3400" b="0" i="0" u="none" strike="noStrike" baseline="0" dirty="0" smtClean="0"/>
              <a:t>Defense counsel has a duty not to disclose adverse coverage information to the insurer. </a:t>
            </a:r>
          </a:p>
          <a:p>
            <a:pPr marL="0" indent="0" algn="just">
              <a:buNone/>
            </a:pPr>
            <a:endParaRPr lang="en-US" b="0" i="0" u="none" strike="noStrike" baseline="0" dirty="0" smtClean="0"/>
          </a:p>
          <a:p>
            <a:pPr marL="0" indent="0" algn="just">
              <a:buNone/>
            </a:pPr>
            <a:r>
              <a:rPr lang="en-US" sz="2300" b="0" i="0" u="none" strike="noStrike" baseline="0" dirty="0" smtClean="0"/>
              <a:t>See </a:t>
            </a:r>
            <a:r>
              <a:rPr lang="en-US" sz="2300" b="0" i="1" u="none" strike="noStrike" baseline="0" dirty="0" smtClean="0"/>
              <a:t>Liability Insurance Company v. Superior Court</a:t>
            </a:r>
            <a:r>
              <a:rPr lang="en-US" sz="2300" b="0" i="0" u="none" strike="noStrike" baseline="0" dirty="0" smtClean="0"/>
              <a:t>, 38 Cal.App.3d 579, 592 (1974); </a:t>
            </a:r>
            <a:r>
              <a:rPr lang="en-US" sz="2300" b="0" i="1" u="none" strike="noStrike" baseline="0" dirty="0" smtClean="0"/>
              <a:t>Employers Casualty Company v. Tilley</a:t>
            </a:r>
            <a:r>
              <a:rPr lang="en-US" sz="2300" b="0" i="0" u="none" strike="noStrike" baseline="0" dirty="0" smtClean="0"/>
              <a:t>, 496 S.W.2d 552 (Tex. 1973); Illinois Rule of Professional Conduct Rule 1.8(b) and (f) and 5.4(c).</a:t>
            </a:r>
          </a:p>
          <a:p>
            <a:pPr marL="0" indent="0" algn="just">
              <a:buNone/>
            </a:pPr>
            <a:endParaRPr lang="en-US" b="0" i="0" u="none" strike="noStrike" baseline="0" dirty="0" smtClean="0"/>
          </a:p>
          <a:p>
            <a:pPr marL="0" indent="0" algn="just">
              <a:buNone/>
            </a:pPr>
            <a:endParaRPr lang="en-US" b="0" i="0" u="none" strike="noStrike" baseline="0" dirty="0" smtClean="0"/>
          </a:p>
          <a:p>
            <a:pPr marL="0" indent="0" algn="just">
              <a:buNone/>
            </a:pPr>
            <a:r>
              <a:rPr lang="en-US" sz="3400" b="0" i="0" u="none" strike="noStrike" baseline="0" dirty="0" smtClean="0"/>
              <a:t>Insured has duty to cooperate even where the insurer has taken an adverse coverage position. </a:t>
            </a:r>
            <a:endParaRPr lang="en-US" sz="3400" b="0" i="1" u="none" strike="noStrike" baseline="0" dirty="0" smtClean="0"/>
          </a:p>
          <a:p>
            <a:pPr marL="0" indent="0" algn="just">
              <a:buNone/>
            </a:pPr>
            <a:r>
              <a:rPr lang="en-US" b="0" i="1" u="none" strike="noStrike" baseline="0" dirty="0" smtClean="0"/>
              <a:t>	</a:t>
            </a:r>
          </a:p>
          <a:p>
            <a:pPr marL="0" indent="0" algn="just">
              <a:buNone/>
            </a:pPr>
            <a:r>
              <a:rPr lang="en-US" sz="2300" b="0" i="0" u="none" strike="noStrike" baseline="0" dirty="0" smtClean="0"/>
              <a:t>See</a:t>
            </a:r>
            <a:r>
              <a:rPr lang="en-US" sz="2300" b="0" i="1" u="none" strike="noStrike" baseline="0" dirty="0" smtClean="0"/>
              <a:t> Waste Management, Inc. v. International Surplus Lines Insurance Company</a:t>
            </a:r>
            <a:r>
              <a:rPr lang="en-US" sz="2300" b="0" i="0" u="none" strike="noStrike" baseline="0" dirty="0" smtClean="0"/>
              <a:t>, 144 Ill.2d 178 (1991).</a:t>
            </a:r>
          </a:p>
          <a:p>
            <a:pPr marL="0" indent="0" algn="just">
              <a:buNone/>
            </a:pPr>
            <a:endParaRPr lang="en-US" sz="2300" dirty="0"/>
          </a:p>
        </p:txBody>
      </p:sp>
    </p:spTree>
    <p:extLst>
      <p:ext uri="{BB962C8B-B14F-4D97-AF65-F5344CB8AC3E}">
        <p14:creationId xmlns:p14="http://schemas.microsoft.com/office/powerpoint/2010/main" val="19142193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Where Future Treatment Is Involved</a:t>
            </a:r>
          </a:p>
        </p:txBody>
      </p:sp>
      <p:sp>
        <p:nvSpPr>
          <p:cNvPr id="3" name="Content Placeholder 2"/>
          <p:cNvSpPr>
            <a:spLocks noGrp="1"/>
          </p:cNvSpPr>
          <p:nvPr>
            <p:ph idx="1"/>
          </p:nvPr>
        </p:nvSpPr>
        <p:spPr/>
        <p:txBody>
          <a:bodyPr>
            <a:normAutofit/>
          </a:bodyPr>
          <a:lstStyle/>
          <a:p>
            <a:pPr marL="514350" indent="-514350" algn="just">
              <a:buFont typeface="+mj-lt"/>
              <a:buAutoNum type="alphaUcPeriod" startAt="8"/>
            </a:pPr>
            <a:r>
              <a:rPr lang="en-US" sz="2800" dirty="0"/>
              <a:t>The key from the Medicare beneficiary’s perspective is that when the funds are exhausted, Medicare will pay for the remaining future treatment.  The penalty is, if the trust is not set up with approval from CMS, then Medicare will not pay for the future treatment</a:t>
            </a:r>
            <a:r>
              <a:rPr lang="en-US" sz="2800" dirty="0" smtClean="0"/>
              <a:t>.</a:t>
            </a:r>
          </a:p>
          <a:p>
            <a:pPr marL="514350" indent="-514350" algn="just">
              <a:buFont typeface="+mj-lt"/>
              <a:buAutoNum type="alphaUcPeriod" startAt="9"/>
            </a:pPr>
            <a:endParaRPr lang="en-US" sz="2800" dirty="0" smtClean="0"/>
          </a:p>
          <a:p>
            <a:pPr marL="514350" indent="-514350" algn="just">
              <a:buFont typeface="+mj-lt"/>
              <a:buAutoNum type="alphaUcPeriod" startAt="9"/>
            </a:pPr>
            <a:r>
              <a:rPr lang="en-US" sz="2800" dirty="0" smtClean="0"/>
              <a:t>CMS </a:t>
            </a:r>
            <a:r>
              <a:rPr lang="en-US" sz="2800" dirty="0"/>
              <a:t>rejected 27% of Medicare Set Aside Trusts as too low and the average increase was 38%.</a:t>
            </a:r>
          </a:p>
        </p:txBody>
      </p:sp>
    </p:spTree>
    <p:extLst>
      <p:ext uri="{BB962C8B-B14F-4D97-AF65-F5344CB8AC3E}">
        <p14:creationId xmlns:p14="http://schemas.microsoft.com/office/powerpoint/2010/main" val="8855770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Settlement And Release Of Cases Involving Medicare Beneficiaries Where Future Treatment Is Involved</a:t>
            </a:r>
          </a:p>
        </p:txBody>
      </p:sp>
      <p:sp>
        <p:nvSpPr>
          <p:cNvPr id="3" name="Content Placeholder 2"/>
          <p:cNvSpPr>
            <a:spLocks noGrp="1"/>
          </p:cNvSpPr>
          <p:nvPr>
            <p:ph idx="1"/>
          </p:nvPr>
        </p:nvSpPr>
        <p:spPr/>
        <p:txBody>
          <a:bodyPr>
            <a:normAutofit lnSpcReduction="10000"/>
          </a:bodyPr>
          <a:lstStyle/>
          <a:p>
            <a:pPr marL="514350" indent="-514350" algn="just">
              <a:buFont typeface="+mj-lt"/>
              <a:buAutoNum type="alphaUcPeriod" startAt="10"/>
            </a:pPr>
            <a:r>
              <a:rPr lang="en-US" dirty="0"/>
              <a:t>The contract language for the Medicare Set Aside Trust must: </a:t>
            </a:r>
            <a:endParaRPr lang="en-US" dirty="0" smtClean="0"/>
          </a:p>
          <a:p>
            <a:pPr marL="514350" indent="-514350" algn="just">
              <a:buFont typeface="+mj-lt"/>
              <a:buAutoNum type="alphaUcPeriod" startAt="10"/>
            </a:pPr>
            <a:endParaRPr lang="en-US" dirty="0"/>
          </a:p>
          <a:p>
            <a:pPr marL="914400" lvl="1" indent="-514350" algn="just">
              <a:buFont typeface="+mj-lt"/>
              <a:buAutoNum type="arabicPeriod"/>
            </a:pPr>
            <a:r>
              <a:rPr lang="en-US" dirty="0"/>
              <a:t>Acknowledge Medicare’s interest</a:t>
            </a:r>
            <a:r>
              <a:rPr lang="en-US" dirty="0" smtClean="0"/>
              <a:t>;</a:t>
            </a:r>
          </a:p>
          <a:p>
            <a:pPr marL="914400" lvl="1" indent="-514350" algn="just">
              <a:buFont typeface="+mj-lt"/>
              <a:buAutoNum type="arabicPeriod"/>
            </a:pPr>
            <a:r>
              <a:rPr lang="en-US" dirty="0"/>
              <a:t>The amount of the Medicare Set Aside Trust</a:t>
            </a:r>
            <a:r>
              <a:rPr lang="en-US" dirty="0" smtClean="0"/>
              <a:t>;</a:t>
            </a:r>
          </a:p>
          <a:p>
            <a:pPr marL="914400" lvl="1" indent="-514350" algn="just">
              <a:buFont typeface="+mj-lt"/>
              <a:buAutoNum type="arabicPeriod"/>
            </a:pPr>
            <a:r>
              <a:rPr lang="en-US" dirty="0"/>
              <a:t>The amount of the Medicare Set Aside Trust</a:t>
            </a:r>
            <a:r>
              <a:rPr lang="en-US" dirty="0" smtClean="0"/>
              <a:t>;</a:t>
            </a:r>
          </a:p>
          <a:p>
            <a:pPr marL="914400" lvl="1" indent="-514350" algn="just">
              <a:buFont typeface="+mj-lt"/>
              <a:buAutoNum type="arabicPeriod"/>
            </a:pPr>
            <a:r>
              <a:rPr lang="en-US" dirty="0"/>
              <a:t>State the terms of the Medicare Set Aside Trust; </a:t>
            </a:r>
            <a:r>
              <a:rPr lang="en-US" dirty="0" smtClean="0"/>
              <a:t>and</a:t>
            </a:r>
          </a:p>
          <a:p>
            <a:pPr marL="914400" lvl="1" indent="-514350" algn="just">
              <a:buFont typeface="+mj-lt"/>
              <a:buAutoNum type="arabicPeriod"/>
            </a:pPr>
            <a:r>
              <a:rPr lang="en-US" dirty="0"/>
              <a:t>Claimant to indemnify the defendant.</a:t>
            </a:r>
          </a:p>
        </p:txBody>
      </p:sp>
    </p:spTree>
    <p:extLst>
      <p:ext uri="{BB962C8B-B14F-4D97-AF65-F5344CB8AC3E}">
        <p14:creationId xmlns:p14="http://schemas.microsoft.com/office/powerpoint/2010/main" val="34746062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Consequences </a:t>
            </a:r>
            <a:r>
              <a:rPr lang="en-US" sz="4000" dirty="0" smtClean="0"/>
              <a:t>Of Not Satisfying </a:t>
            </a:r>
            <a:r>
              <a:rPr lang="en-US" sz="4000" dirty="0"/>
              <a:t>Medicare’s </a:t>
            </a:r>
            <a:r>
              <a:rPr lang="en-US" sz="4000" dirty="0" smtClean="0"/>
              <a:t>Interest</a:t>
            </a:r>
            <a:endParaRPr lang="en-US" sz="4000"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Before that question can be answered we have to determine: What is Medicare’s interest?</a:t>
            </a:r>
          </a:p>
          <a:p>
            <a:pPr algn="just"/>
            <a:endParaRPr lang="en-US" b="1" dirty="0"/>
          </a:p>
          <a:p>
            <a:pPr algn="just"/>
            <a:r>
              <a:rPr lang="en-US" dirty="0" smtClean="0"/>
              <a:t>Medicare </a:t>
            </a:r>
            <a:r>
              <a:rPr lang="en-US" dirty="0"/>
              <a:t>is wise to schemes to try and avoid its interest and will reject or challenge settlements and could take actions that thwart its </a:t>
            </a:r>
            <a:r>
              <a:rPr lang="en-US" dirty="0" smtClean="0"/>
              <a:t>interests.</a:t>
            </a:r>
          </a:p>
          <a:p>
            <a:pPr algn="just"/>
            <a:endParaRPr lang="en-US" dirty="0"/>
          </a:p>
          <a:p>
            <a:pPr algn="just"/>
            <a:r>
              <a:rPr lang="en-US" dirty="0" smtClean="0"/>
              <a:t>As </a:t>
            </a:r>
            <a:r>
              <a:rPr lang="en-US" dirty="0"/>
              <a:t>a general proposition Medicare’s right to reimbursement is limited to funds obtained by the Medicare beneficiary.  </a:t>
            </a:r>
            <a:r>
              <a:rPr lang="en-US" i="1" dirty="0" err="1"/>
              <a:t>Denekas</a:t>
            </a:r>
            <a:r>
              <a:rPr lang="en-US" i="1" dirty="0"/>
              <a:t> v. Shalala</a:t>
            </a:r>
            <a:r>
              <a:rPr lang="en-US" dirty="0"/>
              <a:t>, 943 </a:t>
            </a:r>
            <a:r>
              <a:rPr lang="en-US" dirty="0" err="1"/>
              <a:t>F.Supp</a:t>
            </a:r>
            <a:r>
              <a:rPr lang="en-US" dirty="0"/>
              <a:t>. 1073 (S.D, Iowa, 1996</a:t>
            </a:r>
            <a:r>
              <a:rPr lang="en-US" dirty="0" smtClean="0"/>
              <a:t>).</a:t>
            </a:r>
          </a:p>
          <a:p>
            <a:pPr algn="just"/>
            <a:endParaRPr lang="en-US" dirty="0" smtClean="0"/>
          </a:p>
          <a:p>
            <a:pPr algn="just"/>
            <a:r>
              <a:rPr lang="en-US" dirty="0" smtClean="0"/>
              <a:t>Under </a:t>
            </a:r>
            <a:r>
              <a:rPr lang="en-US" dirty="0"/>
              <a:t>Illinois’ Wrongful Death statute because the damages belong to the survivors and not the deceased it will be argued that Medicare cannot attach those sums.</a:t>
            </a:r>
          </a:p>
        </p:txBody>
      </p:sp>
    </p:spTree>
    <p:extLst>
      <p:ext uri="{BB962C8B-B14F-4D97-AF65-F5344CB8AC3E}">
        <p14:creationId xmlns:p14="http://schemas.microsoft.com/office/powerpoint/2010/main" val="11133215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Consequences Of Not Satisfying </a:t>
            </a:r>
            <a:r>
              <a:rPr lang="en-US" sz="4000" dirty="0" smtClean="0"/>
              <a:t/>
            </a:r>
            <a:br>
              <a:rPr lang="en-US" sz="4000" dirty="0" smtClean="0"/>
            </a:br>
            <a:r>
              <a:rPr lang="en-US" sz="4000" dirty="0" smtClean="0"/>
              <a:t>Medicare’s </a:t>
            </a:r>
            <a:r>
              <a:rPr lang="en-US" sz="4000" dirty="0"/>
              <a:t>Interest</a:t>
            </a:r>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lphaUcPeriod"/>
            </a:pPr>
            <a:r>
              <a:rPr lang="en-US" dirty="0"/>
              <a:t>If Medicare is not paid within 60 days, it is entitled to interest. See 42 USC § 1395y(b)(2)(B)(ii). </a:t>
            </a:r>
            <a:endParaRPr lang="en-US" dirty="0" smtClean="0"/>
          </a:p>
          <a:p>
            <a:pPr marL="514350" indent="-514350" algn="just">
              <a:buFont typeface="+mj-lt"/>
              <a:buAutoNum type="alphaUcPeriod"/>
            </a:pPr>
            <a:endParaRPr lang="en-US" dirty="0"/>
          </a:p>
          <a:p>
            <a:pPr marL="514350" indent="-514350" algn="just">
              <a:buFont typeface="+mj-lt"/>
              <a:buAutoNum type="alphaUcPeriod"/>
            </a:pPr>
            <a:r>
              <a:rPr lang="en-US" dirty="0"/>
              <a:t>The primary payer may also be required to pay Medicare even if it already paid the Medicare beneficiary.  See 42 CFR § 411.24(i). </a:t>
            </a:r>
            <a:endParaRPr lang="en-US" dirty="0" smtClean="0"/>
          </a:p>
          <a:p>
            <a:pPr marL="514350" indent="-514350" algn="just">
              <a:buFont typeface="+mj-lt"/>
              <a:buAutoNum type="alphaUcPeriod"/>
            </a:pPr>
            <a:endParaRPr lang="en-US" dirty="0"/>
          </a:p>
          <a:p>
            <a:pPr marL="514350" indent="-514350" algn="just">
              <a:buFont typeface="+mj-lt"/>
              <a:buAutoNum type="alphaUcPeriod"/>
            </a:pPr>
            <a:r>
              <a:rPr lang="en-US" dirty="0"/>
              <a:t>Medicare can also take legal action to recover twice the amount of the Medicare payment.  See 42 USC § 1395y(b)(8)(B)(ii); 42 CFR 411.24(c)(2),(h</a:t>
            </a:r>
            <a:r>
              <a:rPr lang="en-US" dirty="0" smtClean="0"/>
              <a:t>).</a:t>
            </a:r>
          </a:p>
          <a:p>
            <a:pPr marL="514350" indent="-514350" algn="just">
              <a:buFont typeface="+mj-lt"/>
              <a:buAutoNum type="alphaUcPeriod"/>
            </a:pPr>
            <a:endParaRPr lang="en-US" dirty="0"/>
          </a:p>
          <a:p>
            <a:pPr marL="514350" indent="-514350" algn="just">
              <a:buFont typeface="+mj-lt"/>
              <a:buAutoNum type="alphaUcPeriod"/>
            </a:pPr>
            <a:r>
              <a:rPr lang="en-US" dirty="0"/>
              <a:t>There is also a private right of action by the plaintiff. See 42 USC § 1395y(b)(3)(A).</a:t>
            </a:r>
          </a:p>
        </p:txBody>
      </p:sp>
    </p:spTree>
    <p:extLst>
      <p:ext uri="{BB962C8B-B14F-4D97-AF65-F5344CB8AC3E}">
        <p14:creationId xmlns:p14="http://schemas.microsoft.com/office/powerpoint/2010/main" val="24411133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Consequences Of Not Satisfying </a:t>
            </a:r>
            <a:br>
              <a:rPr lang="en-US" sz="4000" dirty="0"/>
            </a:br>
            <a:r>
              <a:rPr lang="en-US" sz="4000" dirty="0"/>
              <a:t>Medicare’s Interest</a:t>
            </a:r>
          </a:p>
        </p:txBody>
      </p:sp>
      <p:sp>
        <p:nvSpPr>
          <p:cNvPr id="3" name="Content Placeholder 2"/>
          <p:cNvSpPr>
            <a:spLocks noGrp="1"/>
          </p:cNvSpPr>
          <p:nvPr>
            <p:ph idx="1"/>
          </p:nvPr>
        </p:nvSpPr>
        <p:spPr/>
        <p:txBody>
          <a:bodyPr>
            <a:noAutofit/>
          </a:bodyPr>
          <a:lstStyle/>
          <a:p>
            <a:pPr marL="514350" indent="-514350" algn="just">
              <a:buFont typeface="+mj-lt"/>
              <a:buAutoNum type="alphaUcPeriod" startAt="5"/>
            </a:pPr>
            <a:r>
              <a:rPr lang="en-US" sz="2800" dirty="0"/>
              <a:t>Finally, failure to report a payment to a Medicare beneficiary can be subject to $1,000 per day/per case fine from the date the Medicare beneficiary received funds, as well as other remedies.  See 42 USC § 1395y(b)(8)(B)(i</a:t>
            </a:r>
            <a:r>
              <a:rPr lang="en-US" sz="2800" dirty="0" smtClean="0"/>
              <a:t>).</a:t>
            </a:r>
          </a:p>
          <a:p>
            <a:pPr marL="514350" indent="-514350" algn="just">
              <a:buFont typeface="+mj-lt"/>
              <a:buAutoNum type="alphaUcPeriod" startAt="5"/>
            </a:pPr>
            <a:endParaRPr lang="en-US" sz="2800" dirty="0"/>
          </a:p>
          <a:p>
            <a:pPr marL="514350" indent="-514350" algn="just">
              <a:buFont typeface="+mj-lt"/>
              <a:buAutoNum type="alphaUcPeriod" startAt="5"/>
            </a:pPr>
            <a:r>
              <a:rPr lang="en-US" sz="2800" dirty="0"/>
              <a:t>While defense counsel cannot be sued for this liability to Medicare, if the RRE, our client, is sued by the United States, we can expect that our malpractice carrier will need to get a call.</a:t>
            </a:r>
          </a:p>
        </p:txBody>
      </p:sp>
    </p:spTree>
    <p:extLst>
      <p:ext uri="{BB962C8B-B14F-4D97-AF65-F5344CB8AC3E}">
        <p14:creationId xmlns:p14="http://schemas.microsoft.com/office/powerpoint/2010/main" val="296726616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t>
            </a:r>
            <a:r>
              <a:rPr lang="en-US" dirty="0" smtClean="0"/>
              <a:t>The Process Is Supposed To Work</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eriod"/>
            </a:pPr>
            <a:r>
              <a:rPr lang="en-US" dirty="0"/>
              <a:t>Accident </a:t>
            </a:r>
            <a:r>
              <a:rPr lang="en-US" dirty="0" smtClean="0"/>
              <a:t>Occurs</a:t>
            </a:r>
          </a:p>
          <a:p>
            <a:pPr marL="514350" indent="-514350" algn="just">
              <a:buFont typeface="+mj-lt"/>
              <a:buAutoNum type="arabicPeriod"/>
            </a:pPr>
            <a:endParaRPr lang="en-US" dirty="0"/>
          </a:p>
          <a:p>
            <a:pPr marL="514350" indent="-514350" algn="just">
              <a:buFont typeface="+mj-lt"/>
              <a:buAutoNum type="arabicPeriod"/>
            </a:pPr>
            <a:r>
              <a:rPr lang="en-US" dirty="0"/>
              <a:t>Injuries associated with accident are paid by </a:t>
            </a:r>
            <a:r>
              <a:rPr lang="en-US" dirty="0" smtClean="0"/>
              <a:t>Medicare</a:t>
            </a:r>
          </a:p>
          <a:p>
            <a:pPr marL="514350" indent="-514350" algn="just">
              <a:buFont typeface="+mj-lt"/>
              <a:buAutoNum type="arabicPeriod"/>
            </a:pPr>
            <a:endParaRPr lang="en-US" dirty="0"/>
          </a:p>
          <a:p>
            <a:pPr marL="514350" indent="-514350" algn="just">
              <a:buFont typeface="+mj-lt"/>
              <a:buAutoNum type="arabicPeriod"/>
            </a:pPr>
            <a:r>
              <a:rPr lang="en-US" dirty="0"/>
              <a:t>Negligent party becomes aware of accident involving Medicare </a:t>
            </a:r>
            <a:r>
              <a:rPr lang="en-US" dirty="0" smtClean="0"/>
              <a:t>beneficiary</a:t>
            </a:r>
          </a:p>
          <a:p>
            <a:pPr marL="514350" indent="-514350" algn="just">
              <a:buFont typeface="+mj-lt"/>
              <a:buAutoNum type="arabicPeriod"/>
            </a:pPr>
            <a:endParaRPr lang="en-US" dirty="0"/>
          </a:p>
          <a:p>
            <a:pPr marL="514350" indent="-514350" algn="just">
              <a:buFont typeface="+mj-lt"/>
              <a:buAutoNum type="arabicPeriod"/>
            </a:pPr>
            <a:r>
              <a:rPr lang="en-US" dirty="0"/>
              <a:t>At the same time as #3, the Coordinator of Benefits (“COB”) gathers information about the </a:t>
            </a:r>
            <a:r>
              <a:rPr lang="en-US" dirty="0" smtClean="0"/>
              <a:t>accident</a:t>
            </a:r>
          </a:p>
          <a:p>
            <a:pPr marL="514350" indent="-514350" algn="just">
              <a:buFont typeface="+mj-lt"/>
              <a:buAutoNum type="arabicPeriod"/>
            </a:pPr>
            <a:endParaRPr lang="en-US" dirty="0"/>
          </a:p>
          <a:p>
            <a:pPr marL="514350" indent="-514350" algn="just">
              <a:buFont typeface="+mj-lt"/>
              <a:buAutoNum type="arabicPeriod"/>
            </a:pPr>
            <a:r>
              <a:rPr lang="en-US" dirty="0"/>
              <a:t>The negligent party reports to the COB.  42 CFR §411.25(a</a:t>
            </a:r>
            <a:r>
              <a:rPr lang="en-US" dirty="0" smtClean="0"/>
              <a:t>).</a:t>
            </a:r>
            <a:endParaRPr lang="en-US" dirty="0"/>
          </a:p>
        </p:txBody>
      </p:sp>
    </p:spTree>
    <p:extLst>
      <p:ext uri="{BB962C8B-B14F-4D97-AF65-F5344CB8AC3E}">
        <p14:creationId xmlns:p14="http://schemas.microsoft.com/office/powerpoint/2010/main" val="387186995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Process Is Supposed To Work</a:t>
            </a:r>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eriod" startAt="6"/>
            </a:pPr>
            <a:r>
              <a:rPr lang="en-US" dirty="0"/>
              <a:t>Medicare Secondary Payer (“MSP”) leads identified and related case claims </a:t>
            </a:r>
            <a:r>
              <a:rPr lang="en-US" dirty="0" smtClean="0"/>
              <a:t>retrieved</a:t>
            </a:r>
          </a:p>
          <a:p>
            <a:pPr marL="514350" indent="-514350" algn="just">
              <a:buFont typeface="+mj-lt"/>
              <a:buAutoNum type="arabicPeriod" startAt="6"/>
            </a:pPr>
            <a:endParaRPr lang="en-US" dirty="0"/>
          </a:p>
          <a:p>
            <a:pPr marL="514350" indent="-514350" algn="just">
              <a:buFont typeface="+mj-lt"/>
              <a:buAutoNum type="arabicPeriod" startAt="6"/>
            </a:pPr>
            <a:r>
              <a:rPr lang="en-US" dirty="0"/>
              <a:t>The COB populates the Common working </a:t>
            </a:r>
            <a:r>
              <a:rPr lang="en-US" dirty="0" smtClean="0"/>
              <a:t>file</a:t>
            </a:r>
          </a:p>
          <a:p>
            <a:pPr marL="514350" indent="-514350" algn="just">
              <a:buFont typeface="+mj-lt"/>
              <a:buAutoNum type="arabicPeriod" startAt="6"/>
            </a:pPr>
            <a:endParaRPr lang="en-US" dirty="0"/>
          </a:p>
          <a:p>
            <a:pPr marL="514350" indent="-514350" algn="just">
              <a:buFont typeface="+mj-lt"/>
              <a:buAutoNum type="arabicPeriod" startAt="6"/>
            </a:pPr>
            <a:r>
              <a:rPr lang="en-US" dirty="0"/>
              <a:t>Within 10-14 days the COB acknowledges the claim and sends notification to the negligent party with a consent </a:t>
            </a:r>
            <a:r>
              <a:rPr lang="en-US" dirty="0" smtClean="0"/>
              <a:t>form</a:t>
            </a:r>
          </a:p>
          <a:p>
            <a:pPr marL="514350" indent="-514350" algn="just">
              <a:buFont typeface="+mj-lt"/>
              <a:buAutoNum type="arabicPeriod" startAt="6"/>
            </a:pPr>
            <a:endParaRPr lang="en-US" dirty="0"/>
          </a:p>
          <a:p>
            <a:pPr marL="514350" indent="-514350" algn="just">
              <a:buFont typeface="+mj-lt"/>
              <a:buAutoNum type="arabicPeriod" startAt="6"/>
            </a:pPr>
            <a:r>
              <a:rPr lang="en-US" dirty="0"/>
              <a:t>The Medicare Secondary Payer Recovery Contractor (“MSPRC” or “CMS”) acknowledges receipt of the claim within 30 days and investigates conditional payments related to the </a:t>
            </a:r>
            <a:r>
              <a:rPr lang="en-US" dirty="0" smtClean="0"/>
              <a:t>accident</a:t>
            </a:r>
          </a:p>
          <a:p>
            <a:pPr marL="0" indent="0" algn="just">
              <a:buNone/>
            </a:pPr>
            <a:endParaRPr lang="en-US" dirty="0"/>
          </a:p>
          <a:p>
            <a:pPr marL="514350" indent="-514350" algn="just">
              <a:buFont typeface="+mj-lt"/>
              <a:buAutoNum type="arabicPeriod" startAt="6"/>
            </a:pPr>
            <a:endParaRPr lang="en-US" dirty="0"/>
          </a:p>
          <a:p>
            <a:pPr marL="0" indent="0">
              <a:buNone/>
            </a:pPr>
            <a:endParaRPr lang="en-US" dirty="0"/>
          </a:p>
          <a:p>
            <a:pPr marL="514350" indent="-514350">
              <a:buFont typeface="+mj-lt"/>
              <a:buAutoNum type="arabicPeriod" startAt="6"/>
            </a:pPr>
            <a:endParaRPr lang="en-US" dirty="0"/>
          </a:p>
        </p:txBody>
      </p:sp>
    </p:spTree>
    <p:extLst>
      <p:ext uri="{BB962C8B-B14F-4D97-AF65-F5344CB8AC3E}">
        <p14:creationId xmlns:p14="http://schemas.microsoft.com/office/powerpoint/2010/main" val="30386676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Process Is Supposed To Work</a:t>
            </a:r>
          </a:p>
        </p:txBody>
      </p:sp>
      <p:sp>
        <p:nvSpPr>
          <p:cNvPr id="3" name="Content Placeholder 2"/>
          <p:cNvSpPr>
            <a:spLocks noGrp="1"/>
          </p:cNvSpPr>
          <p:nvPr>
            <p:ph idx="1"/>
          </p:nvPr>
        </p:nvSpPr>
        <p:spPr/>
        <p:txBody>
          <a:bodyPr>
            <a:normAutofit fontScale="70000" lnSpcReduction="20000"/>
          </a:bodyPr>
          <a:lstStyle/>
          <a:p>
            <a:pPr marL="514350" indent="-514350" algn="just">
              <a:buFont typeface="+mj-lt"/>
              <a:buAutoNum type="arabicPeriod" startAt="10"/>
            </a:pPr>
            <a:r>
              <a:rPr lang="en-US" dirty="0"/>
              <a:t>At the same time as #9, the information is submitted to the Recovery Management Accounting System (“</a:t>
            </a:r>
            <a:r>
              <a:rPr lang="en-US" dirty="0" err="1"/>
              <a:t>ReMAS</a:t>
            </a:r>
            <a:r>
              <a:rPr lang="en-US" dirty="0"/>
              <a:t>”) to identify conditional </a:t>
            </a:r>
            <a:r>
              <a:rPr lang="en-US" dirty="0" smtClean="0"/>
              <a:t>payments</a:t>
            </a:r>
          </a:p>
          <a:p>
            <a:pPr marL="514350" indent="-514350" algn="just">
              <a:buFont typeface="+mj-lt"/>
              <a:buAutoNum type="arabicPeriod" startAt="10"/>
            </a:pPr>
            <a:endParaRPr lang="en-US" dirty="0"/>
          </a:p>
          <a:p>
            <a:pPr marL="514350" indent="-514350" algn="just">
              <a:buFont typeface="+mj-lt"/>
              <a:buAutoNum type="arabicPeriod" startAt="10"/>
            </a:pPr>
            <a:r>
              <a:rPr lang="en-US" dirty="0"/>
              <a:t>CMS receives a </a:t>
            </a:r>
            <a:r>
              <a:rPr lang="en-US" dirty="0" err="1"/>
              <a:t>ReMAS</a:t>
            </a:r>
            <a:r>
              <a:rPr lang="en-US" dirty="0"/>
              <a:t> alert and applies filters to identify related </a:t>
            </a:r>
            <a:r>
              <a:rPr lang="en-US" dirty="0" smtClean="0"/>
              <a:t>claims</a:t>
            </a:r>
          </a:p>
          <a:p>
            <a:pPr marL="514350" indent="-514350" algn="just">
              <a:buFont typeface="+mj-lt"/>
              <a:buAutoNum type="arabicPeriod" startAt="10"/>
            </a:pPr>
            <a:endParaRPr lang="en-US" dirty="0"/>
          </a:p>
          <a:p>
            <a:pPr marL="514350" indent="-514350" algn="just">
              <a:buFont typeface="+mj-lt"/>
              <a:buAutoNum type="arabicPeriod" startAt="10"/>
            </a:pPr>
            <a:r>
              <a:rPr lang="en-US" dirty="0"/>
              <a:t>Within 45 days CMS send a Conditional Payment letter to the negligent </a:t>
            </a:r>
            <a:r>
              <a:rPr lang="en-US" dirty="0" smtClean="0"/>
              <a:t>party</a:t>
            </a:r>
          </a:p>
          <a:p>
            <a:pPr marL="514350" indent="-514350" algn="just">
              <a:buFont typeface="+mj-lt"/>
              <a:buAutoNum type="arabicPeriod" startAt="10"/>
            </a:pPr>
            <a:endParaRPr lang="en-US" dirty="0"/>
          </a:p>
          <a:p>
            <a:pPr marL="514350" indent="-514350" algn="just">
              <a:buFont typeface="+mj-lt"/>
              <a:buAutoNum type="arabicPeriod" startAt="10"/>
            </a:pPr>
            <a:r>
              <a:rPr lang="en-US" dirty="0"/>
              <a:t>CMS works with negligent party to reach agreement on accident related </a:t>
            </a:r>
            <a:r>
              <a:rPr lang="en-US" dirty="0" smtClean="0"/>
              <a:t>claims</a:t>
            </a:r>
          </a:p>
          <a:p>
            <a:pPr marL="514350" indent="-514350" algn="just">
              <a:buFont typeface="+mj-lt"/>
              <a:buAutoNum type="arabicPeriod" startAt="10"/>
            </a:pPr>
            <a:endParaRPr lang="en-US" dirty="0"/>
          </a:p>
          <a:p>
            <a:pPr marL="514350" indent="-514350" algn="just">
              <a:buFont typeface="+mj-lt"/>
              <a:buAutoNum type="arabicPeriod" startAt="10"/>
            </a:pPr>
            <a:r>
              <a:rPr lang="en-US" dirty="0"/>
              <a:t>Within 30 days, CMS sends an updated Conditional Payment letter </a:t>
            </a:r>
          </a:p>
        </p:txBody>
      </p:sp>
    </p:spTree>
    <p:extLst>
      <p:ext uri="{BB962C8B-B14F-4D97-AF65-F5344CB8AC3E}">
        <p14:creationId xmlns:p14="http://schemas.microsoft.com/office/powerpoint/2010/main" val="351159229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Process Is Supposed To </a:t>
            </a:r>
            <a:r>
              <a:rPr lang="en-US" sz="4000" dirty="0" smtClean="0"/>
              <a:t>Work</a:t>
            </a:r>
            <a:endParaRPr lang="en-US" sz="4000" dirty="0"/>
          </a:p>
        </p:txBody>
      </p:sp>
      <p:sp>
        <p:nvSpPr>
          <p:cNvPr id="3" name="Content Placeholder 2"/>
          <p:cNvSpPr>
            <a:spLocks noGrp="1"/>
          </p:cNvSpPr>
          <p:nvPr>
            <p:ph idx="1"/>
          </p:nvPr>
        </p:nvSpPr>
        <p:spPr/>
        <p:txBody>
          <a:bodyPr>
            <a:normAutofit fontScale="85000" lnSpcReduction="20000"/>
          </a:bodyPr>
          <a:lstStyle/>
          <a:p>
            <a:pPr marL="514350" indent="-514350" algn="just">
              <a:buFont typeface="+mj-lt"/>
              <a:buAutoNum type="arabicPeriod" startAt="15"/>
            </a:pPr>
            <a:r>
              <a:rPr lang="en-US" dirty="0"/>
              <a:t>Within 14 days CMS identifies the money owed to Medicare and send a demand letter</a:t>
            </a:r>
            <a:r>
              <a:rPr lang="en-US" dirty="0" smtClean="0"/>
              <a:t>.</a:t>
            </a:r>
          </a:p>
          <a:p>
            <a:pPr marL="514350" indent="-514350" algn="just">
              <a:buFont typeface="+mj-lt"/>
              <a:buAutoNum type="arabicPeriod" startAt="15"/>
            </a:pPr>
            <a:endParaRPr lang="en-US" dirty="0"/>
          </a:p>
          <a:p>
            <a:pPr marL="514350" indent="-514350" algn="just">
              <a:buFont typeface="+mj-lt"/>
              <a:buAutoNum type="arabicPeriod" startAt="15"/>
            </a:pPr>
            <a:r>
              <a:rPr lang="en-US" dirty="0"/>
              <a:t>At that point there is either payment and a check is sent to CMS and the case is closed, </a:t>
            </a:r>
            <a:r>
              <a:rPr lang="en-US" dirty="0" smtClean="0"/>
              <a:t>or</a:t>
            </a:r>
          </a:p>
          <a:p>
            <a:pPr marL="514350" indent="-514350" algn="just">
              <a:buFont typeface="+mj-lt"/>
              <a:buAutoNum type="arabicPeriod" startAt="15"/>
            </a:pPr>
            <a:endParaRPr lang="en-US" dirty="0"/>
          </a:p>
          <a:p>
            <a:pPr marL="514350" indent="-514350" algn="just">
              <a:buFont typeface="+mj-lt"/>
              <a:buAutoNum type="arabicPeriod" startAt="15"/>
            </a:pPr>
            <a:r>
              <a:rPr lang="en-US" dirty="0"/>
              <a:t>There is a dispute and correspondence regarding relatedness </a:t>
            </a:r>
            <a:r>
              <a:rPr lang="en-US" dirty="0" smtClean="0"/>
              <a:t>occurs</a:t>
            </a:r>
          </a:p>
          <a:p>
            <a:pPr marL="514350" indent="-514350" algn="just">
              <a:buFont typeface="+mj-lt"/>
              <a:buAutoNum type="arabicPeriod" startAt="15"/>
            </a:pPr>
            <a:endParaRPr lang="en-US" dirty="0"/>
          </a:p>
          <a:p>
            <a:pPr marL="514350" indent="-514350" algn="just">
              <a:buFont typeface="+mj-lt"/>
              <a:buAutoNum type="arabicPeriod" startAt="15"/>
            </a:pPr>
            <a:r>
              <a:rPr lang="en-US" dirty="0"/>
              <a:t>Then there is either a waiver or compromise and that is resolved and the case ends, or</a:t>
            </a:r>
          </a:p>
        </p:txBody>
      </p:sp>
    </p:spTree>
    <p:extLst>
      <p:ext uri="{BB962C8B-B14F-4D97-AF65-F5344CB8AC3E}">
        <p14:creationId xmlns:p14="http://schemas.microsoft.com/office/powerpoint/2010/main" val="24019171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Process Is Supposed To Work</a:t>
            </a:r>
          </a:p>
        </p:txBody>
      </p:sp>
      <p:sp>
        <p:nvSpPr>
          <p:cNvPr id="3" name="Content Placeholder 2"/>
          <p:cNvSpPr>
            <a:spLocks noGrp="1"/>
          </p:cNvSpPr>
          <p:nvPr>
            <p:ph idx="1"/>
          </p:nvPr>
        </p:nvSpPr>
        <p:spPr/>
        <p:txBody>
          <a:bodyPr>
            <a:noAutofit/>
          </a:bodyPr>
          <a:lstStyle/>
          <a:p>
            <a:pPr marL="514350" indent="-514350" algn="just">
              <a:buFont typeface="+mj-lt"/>
              <a:buAutoNum type="arabicPeriod" startAt="19"/>
            </a:pPr>
            <a:r>
              <a:rPr lang="en-US" sz="2800" dirty="0"/>
              <a:t>The dispute continues and interest will begin to accrue if 60 days from the Medicare beneficiary receiving payment Medicare has not been </a:t>
            </a:r>
            <a:r>
              <a:rPr lang="en-US" sz="2800" dirty="0" smtClean="0"/>
              <a:t>reimbursed</a:t>
            </a:r>
          </a:p>
          <a:p>
            <a:pPr marL="514350" indent="-514350" algn="just">
              <a:buFont typeface="+mj-lt"/>
              <a:buAutoNum type="arabicPeriod" startAt="19"/>
            </a:pPr>
            <a:endParaRPr lang="en-US" sz="2800" dirty="0"/>
          </a:p>
          <a:p>
            <a:pPr marL="514350" indent="-514350" algn="just">
              <a:buFont typeface="+mj-lt"/>
              <a:buAutoNum type="arabicPeriod" startAt="19"/>
            </a:pPr>
            <a:r>
              <a:rPr lang="en-US" sz="2800" dirty="0" smtClean="0"/>
              <a:t>If </a:t>
            </a:r>
            <a:r>
              <a:rPr lang="en-US" sz="2800" dirty="0"/>
              <a:t>full refund is not received CMS sends a letter of Intent to </a:t>
            </a:r>
            <a:r>
              <a:rPr lang="en-US" sz="2800" dirty="0" smtClean="0"/>
              <a:t>Refer</a:t>
            </a:r>
          </a:p>
          <a:p>
            <a:pPr marL="514350" indent="-514350" algn="just">
              <a:buFont typeface="+mj-lt"/>
              <a:buAutoNum type="arabicPeriod" startAt="19"/>
            </a:pPr>
            <a:endParaRPr lang="en-US" sz="2800" dirty="0"/>
          </a:p>
          <a:p>
            <a:pPr marL="514350" indent="-514350" algn="just">
              <a:buFont typeface="+mj-lt"/>
              <a:buAutoNum type="arabicPeriod" startAt="19"/>
            </a:pPr>
            <a:r>
              <a:rPr lang="en-US" sz="2800" dirty="0"/>
              <a:t>If full refund is not received CMS sends a letter of Intent to Refer</a:t>
            </a:r>
          </a:p>
        </p:txBody>
      </p:sp>
    </p:spTree>
    <p:extLst>
      <p:ext uri="{BB962C8B-B14F-4D97-AF65-F5344CB8AC3E}">
        <p14:creationId xmlns:p14="http://schemas.microsoft.com/office/powerpoint/2010/main" val="561274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smtClean="0"/>
              <a:t>Conflicts That Arise in the Defense of the Insured</a:t>
            </a:r>
            <a:endParaRPr lang="en-US" dirty="0"/>
          </a:p>
        </p:txBody>
      </p:sp>
      <p:sp>
        <p:nvSpPr>
          <p:cNvPr id="3" name="Content Placeholder 2"/>
          <p:cNvSpPr>
            <a:spLocks noGrp="1"/>
          </p:cNvSpPr>
          <p:nvPr>
            <p:ph idx="1"/>
          </p:nvPr>
        </p:nvSpPr>
        <p:spPr/>
        <p:txBody>
          <a:bodyPr>
            <a:normAutofit fontScale="85000" lnSpcReduction="20000"/>
          </a:bodyPr>
          <a:lstStyle/>
          <a:p>
            <a:endParaRPr lang="en-US" b="0" i="0" u="none" strike="noStrike" baseline="0" dirty="0" smtClean="0"/>
          </a:p>
          <a:p>
            <a:pPr algn="just"/>
            <a:r>
              <a:rPr lang="en-US" b="0" i="0" u="none" strike="noStrike" baseline="0" dirty="0" smtClean="0"/>
              <a:t>Simply because there is a dispute regarding coverage or some other issue, does not mean there is a conflict.</a:t>
            </a:r>
          </a:p>
          <a:p>
            <a:pPr algn="just"/>
            <a:endParaRPr lang="en-US" dirty="0"/>
          </a:p>
          <a:p>
            <a:pPr algn="just"/>
            <a:r>
              <a:rPr lang="en-US" b="0" i="0" u="none" strike="noStrike" baseline="0" dirty="0" smtClean="0"/>
              <a:t>What has to be determined is if the interests of the insurer and the insured diverge and if counsel retained by the insurer will then labor under a conflict.</a:t>
            </a:r>
          </a:p>
          <a:p>
            <a:pPr algn="just"/>
            <a:endParaRPr lang="en-US" dirty="0"/>
          </a:p>
          <a:p>
            <a:pPr algn="just"/>
            <a:r>
              <a:rPr lang="en-US" b="0" i="0" u="none" strike="noStrike" baseline="0" dirty="0" smtClean="0"/>
              <a:t>Rules 1.7, 1.9, and 1.10 define when a conflict exists and under what conditions the lawyer can continue the representation.</a:t>
            </a:r>
          </a:p>
          <a:p>
            <a:pPr algn="just"/>
            <a:endParaRPr lang="en-US" dirty="0"/>
          </a:p>
        </p:txBody>
      </p:sp>
    </p:spTree>
    <p:extLst>
      <p:ext uri="{BB962C8B-B14F-4D97-AF65-F5344CB8AC3E}">
        <p14:creationId xmlns:p14="http://schemas.microsoft.com/office/powerpoint/2010/main" val="17727876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Acronyms related to the MMSEA: </a:t>
            </a:r>
          </a:p>
        </p:txBody>
      </p:sp>
      <p:sp>
        <p:nvSpPr>
          <p:cNvPr id="3" name="Content Placeholder 2"/>
          <p:cNvSpPr>
            <a:spLocks noGrp="1"/>
          </p:cNvSpPr>
          <p:nvPr>
            <p:ph idx="1"/>
          </p:nvPr>
        </p:nvSpPr>
        <p:spPr/>
        <p:txBody>
          <a:bodyPr>
            <a:normAutofit fontScale="55000" lnSpcReduction="20000"/>
          </a:bodyPr>
          <a:lstStyle/>
          <a:p>
            <a:endParaRPr lang="en-US" dirty="0" smtClean="0"/>
          </a:p>
          <a:p>
            <a:pPr algn="just"/>
            <a:r>
              <a:rPr lang="en-US" dirty="0" smtClean="0"/>
              <a:t>CMS</a:t>
            </a:r>
            <a:r>
              <a:rPr lang="en-US" dirty="0"/>
              <a:t>: Centers for Medicare and Medicaid </a:t>
            </a:r>
            <a:r>
              <a:rPr lang="en-US" dirty="0" smtClean="0"/>
              <a:t>Services</a:t>
            </a:r>
          </a:p>
          <a:p>
            <a:pPr algn="just"/>
            <a:r>
              <a:rPr lang="en-US" dirty="0"/>
              <a:t>COBC: Coordination of Benefits </a:t>
            </a:r>
            <a:r>
              <a:rPr lang="en-US" dirty="0" smtClean="0"/>
              <a:t>Contractor</a:t>
            </a:r>
            <a:endParaRPr lang="en-US" dirty="0"/>
          </a:p>
          <a:p>
            <a:pPr algn="just"/>
            <a:r>
              <a:rPr lang="en-US" dirty="0" smtClean="0"/>
              <a:t>MIR</a:t>
            </a:r>
            <a:r>
              <a:rPr lang="en-US" dirty="0"/>
              <a:t>: Mandatory Insurer Reporting</a:t>
            </a:r>
          </a:p>
          <a:p>
            <a:pPr algn="just"/>
            <a:r>
              <a:rPr lang="en-US" dirty="0" smtClean="0"/>
              <a:t>MMSEA</a:t>
            </a:r>
            <a:r>
              <a:rPr lang="en-US" dirty="0"/>
              <a:t>: Medicare, Medicaid and SCHIP Extension Act of 2007</a:t>
            </a:r>
          </a:p>
          <a:p>
            <a:pPr algn="just"/>
            <a:r>
              <a:rPr lang="en-US" dirty="0" smtClean="0"/>
              <a:t>MSA</a:t>
            </a:r>
            <a:r>
              <a:rPr lang="en-US" dirty="0"/>
              <a:t>: Medicare Set-Aside Allocation</a:t>
            </a:r>
          </a:p>
          <a:p>
            <a:pPr algn="just"/>
            <a:r>
              <a:rPr lang="en-US" dirty="0" smtClean="0"/>
              <a:t>MSP</a:t>
            </a:r>
            <a:r>
              <a:rPr lang="en-US" dirty="0"/>
              <a:t>: Medicare Secondary Payer Act</a:t>
            </a:r>
          </a:p>
          <a:p>
            <a:pPr algn="just"/>
            <a:r>
              <a:rPr lang="en-US" dirty="0" smtClean="0"/>
              <a:t>ORM</a:t>
            </a:r>
            <a:r>
              <a:rPr lang="en-US" dirty="0"/>
              <a:t>: Ongoing Responsibility for Medical</a:t>
            </a:r>
          </a:p>
          <a:p>
            <a:pPr algn="just"/>
            <a:r>
              <a:rPr lang="en-US" dirty="0" smtClean="0"/>
              <a:t>PIP</a:t>
            </a:r>
            <a:r>
              <a:rPr lang="en-US" dirty="0"/>
              <a:t>: Personal Injury Protection</a:t>
            </a:r>
          </a:p>
          <a:p>
            <a:pPr algn="just"/>
            <a:r>
              <a:rPr lang="en-US" dirty="0" smtClean="0"/>
              <a:t>MP</a:t>
            </a:r>
            <a:r>
              <a:rPr lang="en-US" dirty="0"/>
              <a:t>: Medical Payment</a:t>
            </a:r>
          </a:p>
          <a:p>
            <a:pPr algn="just"/>
            <a:r>
              <a:rPr lang="en-US" dirty="0" smtClean="0"/>
              <a:t>RRE</a:t>
            </a:r>
            <a:r>
              <a:rPr lang="en-US" dirty="0"/>
              <a:t>: Responsible Reporting Entity</a:t>
            </a:r>
          </a:p>
          <a:p>
            <a:pPr algn="just"/>
            <a:r>
              <a:rPr lang="en-US" dirty="0" smtClean="0"/>
              <a:t>RRE </a:t>
            </a:r>
            <a:r>
              <a:rPr lang="en-US" dirty="0"/>
              <a:t>ID: Responsible Reporting Entity Identification Number</a:t>
            </a:r>
          </a:p>
          <a:p>
            <a:pPr algn="just"/>
            <a:r>
              <a:rPr lang="en-US" dirty="0" smtClean="0"/>
              <a:t>SFR</a:t>
            </a:r>
            <a:r>
              <a:rPr lang="en-US" dirty="0"/>
              <a:t>: Self-Funded Retention</a:t>
            </a:r>
          </a:p>
          <a:p>
            <a:pPr algn="just"/>
            <a:r>
              <a:rPr lang="en-US" dirty="0" smtClean="0"/>
              <a:t>SIR</a:t>
            </a:r>
            <a:r>
              <a:rPr lang="en-US" dirty="0"/>
              <a:t>: Self-Insured Retention</a:t>
            </a:r>
          </a:p>
          <a:p>
            <a:pPr algn="just"/>
            <a:r>
              <a:rPr lang="en-US" dirty="0" smtClean="0"/>
              <a:t>TPOC</a:t>
            </a:r>
            <a:r>
              <a:rPr lang="en-US" dirty="0"/>
              <a:t>: Total Payment Obligation to Claimant</a:t>
            </a:r>
          </a:p>
          <a:p>
            <a:pPr algn="just"/>
            <a:r>
              <a:rPr lang="en-US" dirty="0" smtClean="0"/>
              <a:t>TPA</a:t>
            </a:r>
            <a:r>
              <a:rPr lang="en-US" dirty="0"/>
              <a:t>: Third Party Administrator</a:t>
            </a:r>
          </a:p>
        </p:txBody>
      </p:sp>
    </p:spTree>
    <p:extLst>
      <p:ext uri="{BB962C8B-B14F-4D97-AF65-F5344CB8AC3E}">
        <p14:creationId xmlns:p14="http://schemas.microsoft.com/office/powerpoint/2010/main" val="24775200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r>
              <a:rPr lang="en-US" dirty="0" smtClean="0"/>
              <a:t>Donald Patrick Eckler</a:t>
            </a:r>
          </a:p>
          <a:p>
            <a:pPr marL="0" indent="0" algn="ctr">
              <a:buNone/>
            </a:pPr>
            <a:r>
              <a:rPr lang="en-US" dirty="0" smtClean="0"/>
              <a:t>Pretzel &amp; Stouffer, Chartered</a:t>
            </a:r>
          </a:p>
          <a:p>
            <a:pPr marL="0" indent="0" algn="ctr">
              <a:buNone/>
            </a:pPr>
            <a:r>
              <a:rPr lang="en-US" dirty="0" smtClean="0"/>
              <a:t>One S. Wacker Drive</a:t>
            </a:r>
          </a:p>
          <a:p>
            <a:pPr marL="0" indent="0" algn="ctr">
              <a:buNone/>
            </a:pPr>
            <a:r>
              <a:rPr lang="en-US" dirty="0" smtClean="0"/>
              <a:t>Suite 2500</a:t>
            </a:r>
          </a:p>
          <a:p>
            <a:pPr marL="0" indent="0" algn="ctr">
              <a:buNone/>
            </a:pPr>
            <a:r>
              <a:rPr lang="en-US" dirty="0" smtClean="0"/>
              <a:t>Chicago, Illinois  60606</a:t>
            </a:r>
          </a:p>
          <a:p>
            <a:pPr marL="0" indent="0" algn="ctr">
              <a:buNone/>
            </a:pPr>
            <a:r>
              <a:rPr lang="en-US" dirty="0" smtClean="0"/>
              <a:t>312-346-1973</a:t>
            </a:r>
            <a:endParaRPr lang="en-US" dirty="0"/>
          </a:p>
        </p:txBody>
      </p:sp>
    </p:spTree>
    <p:extLst>
      <p:ext uri="{BB962C8B-B14F-4D97-AF65-F5344CB8AC3E}">
        <p14:creationId xmlns:p14="http://schemas.microsoft.com/office/powerpoint/2010/main" val="3477221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Applicable Rules for Conflicts</a:t>
            </a:r>
            <a:endParaRPr lang="en-US" dirty="0"/>
          </a:p>
        </p:txBody>
      </p:sp>
      <p:sp>
        <p:nvSpPr>
          <p:cNvPr id="3" name="Content Placeholder 2"/>
          <p:cNvSpPr>
            <a:spLocks noGrp="1"/>
          </p:cNvSpPr>
          <p:nvPr>
            <p:ph idx="1"/>
          </p:nvPr>
        </p:nvSpPr>
        <p:spPr/>
        <p:txBody>
          <a:bodyPr>
            <a:normAutofit fontScale="85000" lnSpcReduction="20000"/>
          </a:bodyPr>
          <a:lstStyle/>
          <a:p>
            <a:r>
              <a:rPr lang="en-US" b="0" i="0" u="none" strike="noStrike" baseline="0" dirty="0" smtClean="0"/>
              <a:t>Illinois Rule of Professional Conduct Rule 1.7 states:</a:t>
            </a:r>
          </a:p>
          <a:p>
            <a:endParaRPr lang="en-US" b="0" i="0" u="none" strike="noStrike" baseline="0" dirty="0" smtClean="0"/>
          </a:p>
          <a:p>
            <a:pPr marL="400050" lvl="1" indent="0" algn="just">
              <a:buNone/>
            </a:pPr>
            <a:r>
              <a:rPr lang="en-US" b="0" i="0" u="none" strike="noStrike" baseline="0" dirty="0" smtClean="0"/>
              <a:t>a) Except as provided in paragraph (b), a lawyer shall not represent a client if the representation involves a concurrent conflict of interest. A concurrent conflict of interest exists if:</a:t>
            </a:r>
          </a:p>
          <a:p>
            <a:pPr algn="just"/>
            <a:endParaRPr lang="en-US" b="0" i="0" u="none" strike="noStrike" baseline="0" dirty="0" smtClean="0"/>
          </a:p>
          <a:p>
            <a:pPr marL="800100" lvl="2" indent="0" algn="just">
              <a:buNone/>
            </a:pPr>
            <a:r>
              <a:rPr lang="en-US" b="0" i="0" u="none" strike="noStrike" baseline="0" dirty="0" smtClean="0"/>
              <a:t>(1) the representation of one client will be directly adverse to another client; or</a:t>
            </a:r>
          </a:p>
          <a:p>
            <a:pPr algn="just"/>
            <a:endParaRPr lang="en-US" b="0" i="0" u="none" strike="noStrike" baseline="0" dirty="0" smtClean="0"/>
          </a:p>
          <a:p>
            <a:pPr marL="800100" lvl="2" indent="0" algn="just">
              <a:buNone/>
            </a:pPr>
            <a:r>
              <a:rPr lang="en-US" b="0" i="0" u="none" strike="noStrike" baseline="0" dirty="0" smtClean="0"/>
              <a:t>(2) there is a significant risk that the representation of one or more clients will be materially limited by the lawyer’s responsibilities to another client</a:t>
            </a:r>
            <a:r>
              <a:rPr lang="en-US" b="0" i="1" u="none" strike="noStrike" baseline="0" dirty="0" smtClean="0"/>
              <a:t>, </a:t>
            </a:r>
            <a:r>
              <a:rPr lang="en-US" b="0" i="0" u="none" strike="noStrike" baseline="0" dirty="0" smtClean="0"/>
              <a:t>a former client or a third person or by a personal interest of the lawyer.</a:t>
            </a:r>
          </a:p>
          <a:p>
            <a:pPr algn="just"/>
            <a:endParaRPr lang="en-US" dirty="0"/>
          </a:p>
        </p:txBody>
      </p:sp>
    </p:spTree>
    <p:extLst>
      <p:ext uri="{BB962C8B-B14F-4D97-AF65-F5344CB8AC3E}">
        <p14:creationId xmlns:p14="http://schemas.microsoft.com/office/powerpoint/2010/main" val="2786545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8115</Words>
  <Application>Microsoft Office PowerPoint</Application>
  <PresentationFormat>On-screen Show (4:3)</PresentationFormat>
  <Paragraphs>515</Paragraphs>
  <Slides>81</Slides>
  <Notes>0</Notes>
  <HiddenSlides>0</HiddenSlides>
  <MMClips>0</MMClips>
  <ScaleCrop>false</ScaleCrop>
  <HeadingPairs>
    <vt:vector size="4" baseType="variant">
      <vt:variant>
        <vt:lpstr>Theme</vt:lpstr>
      </vt:variant>
      <vt:variant>
        <vt:i4>2</vt:i4>
      </vt:variant>
      <vt:variant>
        <vt:lpstr>Slide Titles</vt:lpstr>
      </vt:variant>
      <vt:variant>
        <vt:i4>81</vt:i4>
      </vt:variant>
    </vt:vector>
  </HeadingPairs>
  <TitlesOfParts>
    <vt:vector size="83" baseType="lpstr">
      <vt:lpstr>Office Theme</vt:lpstr>
      <vt:lpstr>1_Office Theme</vt:lpstr>
      <vt:lpstr>The Good, the Bad, and the Ugly: The Cooperation Clause, Medicare Secondary Payer Requirements, and the Tripartite Relationship</vt:lpstr>
      <vt:lpstr>The Tripartite Relationship</vt:lpstr>
      <vt:lpstr>PowerPoint Presentation</vt:lpstr>
      <vt:lpstr>Dual Client Relationship</vt:lpstr>
      <vt:lpstr> Limitations on Dual Relationship </vt:lpstr>
      <vt:lpstr>Single Client Relationship</vt:lpstr>
      <vt:lpstr>Issues that Arise in Tripartite Relationship</vt:lpstr>
      <vt:lpstr>Conflicts That Arise in the Defense of the Insured</vt:lpstr>
      <vt:lpstr>Applicable Rules for Conflicts</vt:lpstr>
      <vt:lpstr>Applicable Rules for Conflicts</vt:lpstr>
      <vt:lpstr>Applicable Rules for Conflicts</vt:lpstr>
      <vt:lpstr>Applicable Rules for Conflicts</vt:lpstr>
      <vt:lpstr>Applicable Rules for Conflicts</vt:lpstr>
      <vt:lpstr>Applicable Rules for Conflicts</vt:lpstr>
      <vt:lpstr>Applicable Rules for Conflicts</vt:lpstr>
      <vt:lpstr>Applicable Rules for Conflicts</vt:lpstr>
      <vt:lpstr>Does the Conflict Require the Appointment of Independent Counsel?</vt:lpstr>
      <vt:lpstr>Specific Instances of Conflict That Arise in the Insurance Defense Context -  Potential Excess Judgment </vt:lpstr>
      <vt:lpstr>Specific Instances of Conflict That Arise in the Insurance Defense Context -  Punitive Damages</vt:lpstr>
      <vt:lpstr>Instances of Conflict Under Illinois Law</vt:lpstr>
      <vt:lpstr>Instances of Conflict Under Illinois Law</vt:lpstr>
      <vt:lpstr>Instances of Conflict Under Illinois Law</vt:lpstr>
      <vt:lpstr>Disclosure of Conflict</vt:lpstr>
      <vt:lpstr>Disclosure of Conflict</vt:lpstr>
      <vt:lpstr>Disclosure of Conflict</vt:lpstr>
      <vt:lpstr>Disclosure of Conflict</vt:lpstr>
      <vt:lpstr>Disclosure of Conflict</vt:lpstr>
      <vt:lpstr>Payment of Independent Counsel</vt:lpstr>
      <vt:lpstr>Basics of the Cooperation Clause</vt:lpstr>
      <vt:lpstr>Basics of the Cooperation Clause</vt:lpstr>
      <vt:lpstr>Basics of the Cooperation Clause</vt:lpstr>
      <vt:lpstr>Basics of the Cooperation Clause</vt:lpstr>
      <vt:lpstr>An Insurer Must Show Prejudice</vt:lpstr>
      <vt:lpstr>What Constitutes Prejudice?</vt:lpstr>
      <vt:lpstr>What Constitutes Prejudice? </vt:lpstr>
      <vt:lpstr>An Insurer Must Show Diligence in Contacting the Insured - The Wrong Way</vt:lpstr>
      <vt:lpstr>An Insurer Must Show Diligence in Contacting the Insured - The Wrong Way</vt:lpstr>
      <vt:lpstr>An Insurer Must Show Diligence in Contacting the Insured - The Wrong Way</vt:lpstr>
      <vt:lpstr>An Insurer Must Show Diligence in Contacting the Insured - The Wrong Way</vt:lpstr>
      <vt:lpstr>An Insurer Must Use Diligence in Contacting the Insured - The Wrong Way</vt:lpstr>
      <vt:lpstr>An Insurer Must Use Diligence in Contacting the Insured - The Wrong Way</vt:lpstr>
      <vt:lpstr>An Insurer Must Show Diligence in Contacting the Insured - The Right Way</vt:lpstr>
      <vt:lpstr>An Insurer Must Show Diligence in Contacting the Insured - The Right Way</vt:lpstr>
      <vt:lpstr>An Insurer Must Show Diligence in Contacting the Insured - The Right Way</vt:lpstr>
      <vt:lpstr>An Insurer Must Show Diligence in Contacting the Insured - The Right Way</vt:lpstr>
      <vt:lpstr>An Insurer Must Show Diligence in Contacting the Insured - What Steps to Take</vt:lpstr>
      <vt:lpstr>An Insurer Must Show Diligence in Contacting the Insured - What Steps to Take</vt:lpstr>
      <vt:lpstr>An Insurer Must Show Diligence in Contacting the Insured - What Steps to Take</vt:lpstr>
      <vt:lpstr>LIENS ARE NO LONGER JUST THE PLAINTIFF’S PROBLEM</vt:lpstr>
      <vt:lpstr>LIENS ARE NO LONGER JUST THE PLAINTIFF’S PROBLEM</vt:lpstr>
      <vt:lpstr>LIENS ARE NO LONGER JUST THE PLAINTIFF’S PROBLEM</vt:lpstr>
      <vt:lpstr>LIENS ARE NO LONGER JUST THE PLAINTIFF’S PROBLEM</vt:lpstr>
      <vt:lpstr>ORDINARY LIENS</vt:lpstr>
      <vt:lpstr>NONE OF THE PRINCIPLES OF LAW APPLICABLE TO ORDINARY LIENS APPLY TO MEDICARE’S INTEREST</vt:lpstr>
      <vt:lpstr>Medicare Secondary Payer Requirements basics</vt:lpstr>
      <vt:lpstr>Medicare Secondary Payer Requirements basics</vt:lpstr>
      <vt:lpstr>Basics of Process to Report</vt:lpstr>
      <vt:lpstr>Basics of Process to Report</vt:lpstr>
      <vt:lpstr>Basics of Process to Report</vt:lpstr>
      <vt:lpstr>Basics of Process to Report</vt:lpstr>
      <vt:lpstr>Basics of Process to Report</vt:lpstr>
      <vt:lpstr>Settling A Case Involving a Medicare Beneficiary Without Future Treatment As An Issue</vt:lpstr>
      <vt:lpstr>Settling A Case Involving a Medicare Beneficiary Without Future Treatment As An Issue</vt:lpstr>
      <vt:lpstr>Settlement And Release Of Cases Involving Medicare Beneficiaries With No Future Treatment</vt:lpstr>
      <vt:lpstr>Settlement And Release Of Cases Involving Medicare Beneficiaries With No Future Treatment</vt:lpstr>
      <vt:lpstr>Settlement And Release Of Cases Involving Medicare Beneficiaries With No Future Treatment</vt:lpstr>
      <vt:lpstr>Settlement And Release Of Cases Involving Medicare Beneficiaries Where Future Treatment Is Involved</vt:lpstr>
      <vt:lpstr>Settlement And Release Of Cases Involving Medicare Beneficiaries Where Future Treatment Is Involved</vt:lpstr>
      <vt:lpstr>Settlement And Release Of Cases Involving Medicare Beneficiaries Where Future Treatment Is Involved</vt:lpstr>
      <vt:lpstr>Settlement And Release Of Cases Involving Medicare Beneficiaries Where Future Treatment Is Involved</vt:lpstr>
      <vt:lpstr>Settlement And Release Of Cases Involving Medicare Beneficiaries Where Future Treatment Is Involved</vt:lpstr>
      <vt:lpstr>Consequences Of Not Satisfying Medicare’s Interest</vt:lpstr>
      <vt:lpstr>Consequences Of Not Satisfying  Medicare’s Interest</vt:lpstr>
      <vt:lpstr>Consequences Of Not Satisfying  Medicare’s Interest</vt:lpstr>
      <vt:lpstr>How The Process Is Supposed To Work</vt:lpstr>
      <vt:lpstr>How The Process Is Supposed To Work</vt:lpstr>
      <vt:lpstr>How The Process Is Supposed To Work</vt:lpstr>
      <vt:lpstr>How The Process Is Supposed To Work</vt:lpstr>
      <vt:lpstr>How The Process Is Supposed To Work</vt:lpstr>
      <vt:lpstr>Key Acronyms related to the MMSEA: </vt:lpstr>
      <vt:lpstr>Thank You!</vt:lpstr>
    </vt:vector>
  </TitlesOfParts>
  <Company>pnsc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the Bad, and the Ugly: The Cooperation Clause, Medicare Secondary Payer Requirements, and the Tripartite Relationship</dc:title>
  <dc:creator>BSwansonjay</dc:creator>
  <cp:lastModifiedBy>BSwansonjay</cp:lastModifiedBy>
  <cp:revision>44</cp:revision>
  <cp:lastPrinted>2012-01-15T22:38:38Z</cp:lastPrinted>
  <dcterms:created xsi:type="dcterms:W3CDTF">2012-01-12T18:03:38Z</dcterms:created>
  <dcterms:modified xsi:type="dcterms:W3CDTF">2012-01-16T17:36:47Z</dcterms:modified>
</cp:coreProperties>
</file>