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281259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301063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383423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227752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345351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91214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305640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353841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102128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148132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75095-83BA-45F2-95E0-7440CB520D40}"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EEAC4-AE17-4F5D-964F-B847A02AD110}" type="slidenum">
              <a:rPr lang="en-US" smtClean="0"/>
              <a:t>‹#›</a:t>
            </a:fld>
            <a:endParaRPr lang="en-US" dirty="0"/>
          </a:p>
        </p:txBody>
      </p:sp>
    </p:spTree>
    <p:extLst>
      <p:ext uri="{BB962C8B-B14F-4D97-AF65-F5344CB8AC3E}">
        <p14:creationId xmlns:p14="http://schemas.microsoft.com/office/powerpoint/2010/main" val="141451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75095-83BA-45F2-95E0-7440CB520D40}" type="datetimeFigureOut">
              <a:rPr lang="en-US" smtClean="0"/>
              <a:t>3/10/2015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EEAC4-AE17-4F5D-964F-B847A02AD110}" type="slidenum">
              <a:rPr lang="en-US" smtClean="0"/>
              <a:t>‹#›</a:t>
            </a:fld>
            <a:endParaRPr lang="en-US" dirty="0"/>
          </a:p>
        </p:txBody>
      </p:sp>
    </p:spTree>
    <p:extLst>
      <p:ext uri="{BB962C8B-B14F-4D97-AF65-F5344CB8AC3E}">
        <p14:creationId xmlns:p14="http://schemas.microsoft.com/office/powerpoint/2010/main" val="1942120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048000"/>
          </a:xfrm>
        </p:spPr>
        <p:txBody>
          <a:bodyPr>
            <a:normAutofit fontScale="90000"/>
          </a:bodyPr>
          <a:lstStyle/>
          <a:p>
            <a:r>
              <a:rPr lang="en-US" b="1" dirty="0"/>
              <a:t>SO MANY DUTIES, SO LITTLE TIME:</a:t>
            </a:r>
            <a:r>
              <a:rPr lang="en-US" dirty="0"/>
              <a:t/>
            </a:r>
            <a:br>
              <a:rPr lang="en-US" dirty="0"/>
            </a:br>
            <a:r>
              <a:rPr lang="en-US" b="1" dirty="0"/>
              <a:t>The Fiduciary Duty Exception to the Attorney-client Privilege, Supervision of Non-Attorneys, and Supervision of Junior Attorneys</a:t>
            </a:r>
            <a:endParaRPr lang="en-US" dirty="0"/>
          </a:p>
        </p:txBody>
      </p:sp>
      <p:sp>
        <p:nvSpPr>
          <p:cNvPr id="3" name="Subtitle 2"/>
          <p:cNvSpPr>
            <a:spLocks noGrp="1"/>
          </p:cNvSpPr>
          <p:nvPr>
            <p:ph type="subTitle" idx="1"/>
          </p:nvPr>
        </p:nvSpPr>
        <p:spPr>
          <a:xfrm>
            <a:off x="1371600" y="4572000"/>
            <a:ext cx="6400800" cy="1752600"/>
          </a:xfrm>
        </p:spPr>
        <p:txBody>
          <a:bodyPr>
            <a:normAutofit fontScale="70000" lnSpcReduction="20000"/>
          </a:bodyPr>
          <a:lstStyle/>
          <a:p>
            <a:pPr algn="r"/>
            <a:r>
              <a:rPr lang="en-US" dirty="0"/>
              <a:t>Robert Marc Chemers</a:t>
            </a:r>
          </a:p>
          <a:p>
            <a:pPr algn="r"/>
            <a:r>
              <a:rPr lang="en-US" dirty="0"/>
              <a:t>Matthew J. Egan</a:t>
            </a:r>
          </a:p>
          <a:p>
            <a:pPr algn="r"/>
            <a:r>
              <a:rPr lang="en-US" dirty="0"/>
              <a:t>Donald Patrick Eckler</a:t>
            </a:r>
          </a:p>
          <a:p>
            <a:pPr algn="r"/>
            <a:r>
              <a:rPr lang="en-US" dirty="0"/>
              <a:t>Pretzel &amp; Stouffer, Chartered</a:t>
            </a:r>
          </a:p>
          <a:p>
            <a:pPr algn="r"/>
            <a:r>
              <a:rPr lang="en-US" dirty="0"/>
              <a:t>March 10, </a:t>
            </a:r>
            <a:r>
              <a:rPr lang="en-US" dirty="0" smtClean="0"/>
              <a:t>2015</a:t>
            </a:r>
            <a:endParaRPr lang="en-US" dirty="0"/>
          </a:p>
          <a:p>
            <a:endParaRPr lang="en-US" dirty="0"/>
          </a:p>
        </p:txBody>
      </p:sp>
    </p:spTree>
    <p:extLst>
      <p:ext uri="{BB962C8B-B14F-4D97-AF65-F5344CB8AC3E}">
        <p14:creationId xmlns:p14="http://schemas.microsoft.com/office/powerpoint/2010/main" val="1431394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a:t>Most recently, in </a:t>
            </a:r>
            <a:r>
              <a:rPr lang="en-US" i="1" dirty="0"/>
              <a:t>Crimson Trace Corporation v. Davis Wright Tremaine LLP</a:t>
            </a:r>
            <a:r>
              <a:rPr lang="en-US" dirty="0"/>
              <a:t>, 355 Ore 476 (2014), the Supreme Court of Oregon reversed the holding of the trial and relying upon the language of the codified attorney-client privilege, found that the privilege applied to protect communications, between the former lawyers of the plaintiff and their in-house counsel, and that the exception did not apply.  </a:t>
            </a:r>
          </a:p>
          <a:p>
            <a:pPr marL="0" indent="0">
              <a:buNone/>
            </a:pPr>
            <a:endParaRPr lang="en-US" dirty="0"/>
          </a:p>
          <a:p>
            <a:pPr algn="just"/>
            <a:r>
              <a:rPr lang="en-US" dirty="0"/>
              <a:t>Davis Wright Tremaine ("DWT") was engaged by Crimson Trace to prosecute certain claims related to a patent infringement dispute with LaserMax.</a:t>
            </a:r>
          </a:p>
        </p:txBody>
      </p:sp>
    </p:spTree>
    <p:extLst>
      <p:ext uri="{BB962C8B-B14F-4D97-AF65-F5344CB8AC3E}">
        <p14:creationId xmlns:p14="http://schemas.microsoft.com/office/powerpoint/2010/main" val="3570320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normAutofit fontScale="62500" lnSpcReduction="20000"/>
          </a:bodyPr>
          <a:lstStyle/>
          <a:p>
            <a:pPr lvl="0" algn="just"/>
            <a:r>
              <a:rPr lang="en-US" dirty="0"/>
              <a:t>As the litigation turned poorly for Crimson Trace, based upon a counterclaim in the patent litigation brought by LaserMax that the patent, that was the basis for the patent infringement claim, was invalid, a dispute arose between DWT and Crimson Trace. </a:t>
            </a:r>
          </a:p>
          <a:p>
            <a:pPr marL="0" indent="0" algn="just">
              <a:buNone/>
            </a:pPr>
            <a:endParaRPr lang="en-US" dirty="0"/>
          </a:p>
          <a:p>
            <a:pPr lvl="0" algn="just"/>
            <a:r>
              <a:rPr lang="en-US" dirty="0"/>
              <a:t>DWT had prepared the original patent application and therefore, a potential conflict of interest arose between DWT and Crimson Trace.   </a:t>
            </a:r>
            <a:endParaRPr lang="en-US" dirty="0" smtClean="0"/>
          </a:p>
          <a:p>
            <a:pPr algn="just"/>
            <a:endParaRPr lang="en-US" dirty="0"/>
          </a:p>
          <a:p>
            <a:pPr algn="just"/>
            <a:r>
              <a:rPr lang="en-US" dirty="0" smtClean="0"/>
              <a:t>A </a:t>
            </a:r>
            <a:r>
              <a:rPr lang="en-US" dirty="0"/>
              <a:t>settlement was ultimately reached between Crimson Trace and LaserMax in the patent litigation.  That agreement was to be confidential.  However, DWT, acting as counsel for Crimson Trace, disclosed part of the settlement agreement in a way that implied that LaserMax had conceded liability.  LaserMax complained and the court required that the entire agreement be disclosed.  A legal malpractice lawsuit brought by Crimson Trace against DWT ensued.</a:t>
            </a:r>
          </a:p>
        </p:txBody>
      </p:sp>
    </p:spTree>
    <p:extLst>
      <p:ext uri="{BB962C8B-B14F-4D97-AF65-F5344CB8AC3E}">
        <p14:creationId xmlns:p14="http://schemas.microsoft.com/office/powerpoint/2010/main" val="3597883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US" dirty="0"/>
              <a:t>Once the dispute between DWT and Crimson Trace arose, the lawyers representing Crimson Trace consulted with the Quality Assurance Committee ("QAC") at the firm.  </a:t>
            </a:r>
            <a:r>
              <a:rPr lang="en-US" i="1" dirty="0"/>
              <a:t>Id</a:t>
            </a:r>
            <a:r>
              <a:rPr lang="en-US" dirty="0"/>
              <a:t>. at 479.  The QAC was a small group of lawyers at DWT that had been specifically designated by the firm as in-house counsel.  </a:t>
            </a:r>
          </a:p>
          <a:p>
            <a:pPr marL="0" indent="0" algn="just">
              <a:buNone/>
            </a:pPr>
            <a:endParaRPr lang="en-US" dirty="0"/>
          </a:p>
          <a:p>
            <a:pPr lvl="0" algn="just"/>
            <a:r>
              <a:rPr lang="en-US" dirty="0"/>
              <a:t>During the course of the legal malpractice claim, Crimson Trace sought the communications between the lawyers who represented Crimson Trace in the underlying litigation and the QAC.  </a:t>
            </a:r>
            <a:endParaRPr lang="en-US" dirty="0" smtClean="0"/>
          </a:p>
          <a:p>
            <a:pPr marL="0" lvl="0" indent="0" algn="just">
              <a:buNone/>
            </a:pPr>
            <a:r>
              <a:rPr lang="en-US" dirty="0"/>
              <a:t> </a:t>
            </a:r>
          </a:p>
          <a:p>
            <a:pPr algn="just"/>
            <a:r>
              <a:rPr lang="en-US" dirty="0"/>
              <a:t>Finding that the attorney-client privilege did not apply because of the conflict of interest by the QAC in representing members of the firm in conflict with clients of the firm, and in spite of the fact the communications were kept confidential, the trial court ordered that DWT produce the communications.</a:t>
            </a:r>
          </a:p>
        </p:txBody>
      </p:sp>
    </p:spTree>
    <p:extLst>
      <p:ext uri="{BB962C8B-B14F-4D97-AF65-F5344CB8AC3E}">
        <p14:creationId xmlns:p14="http://schemas.microsoft.com/office/powerpoint/2010/main" val="2263857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normAutofit fontScale="62500" lnSpcReduction="20000"/>
          </a:bodyPr>
          <a:lstStyle/>
          <a:p>
            <a:pPr lvl="0" algn="just"/>
            <a:r>
              <a:rPr lang="en-US" dirty="0"/>
              <a:t>In reversing the trial courts' opinion, the Supreme Court of Oregon first addressed whether the attorney-client privilege applied at all to this situation. </a:t>
            </a:r>
          </a:p>
          <a:p>
            <a:pPr marL="0" indent="0" algn="just">
              <a:buNone/>
            </a:pPr>
            <a:endParaRPr lang="en-US" dirty="0"/>
          </a:p>
          <a:p>
            <a:pPr lvl="0" algn="just"/>
            <a:r>
              <a:rPr lang="en-US" dirty="0"/>
              <a:t>Oregon's attorney-client privilege is codified in Oregon Evidence Code Section 503.  </a:t>
            </a:r>
            <a:r>
              <a:rPr lang="en-US" i="1" dirty="0"/>
              <a:t>Id</a:t>
            </a:r>
            <a:r>
              <a:rPr lang="en-US" dirty="0"/>
              <a:t>.  The Court viewed its tasked as determining what the legislature intended in codifying the attorney-client privilege.  </a:t>
            </a:r>
          </a:p>
          <a:p>
            <a:pPr marL="0" indent="0" algn="just">
              <a:buNone/>
            </a:pPr>
            <a:r>
              <a:rPr lang="en-US" dirty="0"/>
              <a:t> </a:t>
            </a:r>
          </a:p>
          <a:p>
            <a:pPr lvl="0" algn="just"/>
            <a:r>
              <a:rPr lang="en-US" dirty="0"/>
              <a:t>Similar to most states: there are three elements for the attorney-client privilege to apply in Oregon:  1) the communication is between the client and lawyer, 2) the communication was confidential, and 3) the communication was made for the purpose of obtaining advice. </a:t>
            </a:r>
            <a:endParaRPr lang="en-US" dirty="0" smtClean="0"/>
          </a:p>
          <a:p>
            <a:pPr marL="0" lvl="0" indent="0" algn="just">
              <a:buNone/>
            </a:pPr>
            <a:r>
              <a:rPr lang="en-US" dirty="0"/>
              <a:t> </a:t>
            </a:r>
          </a:p>
          <a:p>
            <a:pPr algn="just"/>
            <a:r>
              <a:rPr lang="en-US" dirty="0"/>
              <a:t>The Court rejected Crimson Trace's argument that there is a fourth requirement: the reasonable expectations of the parties that an attorney-client relationship existed.  </a:t>
            </a:r>
            <a:r>
              <a:rPr lang="en-US" i="1" dirty="0"/>
              <a:t>Id</a:t>
            </a:r>
            <a:r>
              <a:rPr lang="en-US" dirty="0"/>
              <a:t>.</a:t>
            </a:r>
          </a:p>
        </p:txBody>
      </p:sp>
    </p:spTree>
    <p:extLst>
      <p:ext uri="{BB962C8B-B14F-4D97-AF65-F5344CB8AC3E}">
        <p14:creationId xmlns:p14="http://schemas.microsoft.com/office/powerpoint/2010/main" val="1348740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a:t>The Court rejected this argument on two bases.  First, the Court stated that there was no support in the statute for such a requirement.  </a:t>
            </a:r>
          </a:p>
          <a:p>
            <a:pPr marL="0" indent="0" algn="just">
              <a:buNone/>
            </a:pPr>
            <a:endParaRPr lang="en-US" dirty="0"/>
          </a:p>
          <a:p>
            <a:pPr algn="just"/>
            <a:r>
              <a:rPr lang="en-US" dirty="0"/>
              <a:t>Second, the Court rejected the attempt by Crimson Trace to apply lawyer discipline cases regarding disputes about whether an attorney-client relationship existed, holding that the reasonable expectation of the client as to the existence of a relationship has nothing to do with the issues in this case in which the attorney and client agree that there was an attorney-client relationship.</a:t>
            </a:r>
          </a:p>
        </p:txBody>
      </p:sp>
    </p:spTree>
    <p:extLst>
      <p:ext uri="{BB962C8B-B14F-4D97-AF65-F5344CB8AC3E}">
        <p14:creationId xmlns:p14="http://schemas.microsoft.com/office/powerpoint/2010/main" val="4252509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normAutofit fontScale="62500" lnSpcReduction="20000"/>
          </a:bodyPr>
          <a:lstStyle/>
          <a:p>
            <a:pPr lvl="0"/>
            <a:endParaRPr lang="en-US" dirty="0" smtClean="0"/>
          </a:p>
          <a:p>
            <a:pPr lvl="0" algn="just"/>
            <a:r>
              <a:rPr lang="en-US" dirty="0" smtClean="0"/>
              <a:t>After </a:t>
            </a:r>
            <a:r>
              <a:rPr lang="en-US" dirty="0"/>
              <a:t>rejecting the existence of a fourth element, the Court turned to the first element of whether there was an attorney and client at all in this case.  </a:t>
            </a:r>
          </a:p>
          <a:p>
            <a:pPr marL="0" indent="0" algn="just">
              <a:buNone/>
            </a:pPr>
            <a:endParaRPr lang="en-US" dirty="0"/>
          </a:p>
          <a:p>
            <a:pPr lvl="0" algn="just"/>
            <a:r>
              <a:rPr lang="en-US" dirty="0"/>
              <a:t>The Court first stated that there was no dispute that if the DWT lawyers had consulted outside counsel there would be no dispute.  </a:t>
            </a:r>
            <a:endParaRPr lang="en-US" dirty="0" smtClean="0"/>
          </a:p>
          <a:p>
            <a:pPr marL="0" lvl="0" indent="0" algn="just">
              <a:buNone/>
            </a:pPr>
            <a:r>
              <a:rPr lang="en-US" dirty="0"/>
              <a:t> </a:t>
            </a:r>
          </a:p>
          <a:p>
            <a:pPr lvl="0" algn="just"/>
            <a:r>
              <a:rPr lang="en-US" dirty="0"/>
              <a:t>The Court stated that nothing in the statute could by construed to preclude an in house lawyer from being an attorney and the lawyer in the same firm as being the client in an attorney-client relationship.  </a:t>
            </a:r>
          </a:p>
          <a:p>
            <a:pPr marL="0" indent="0" algn="just">
              <a:buNone/>
            </a:pPr>
            <a:r>
              <a:rPr lang="en-US" dirty="0"/>
              <a:t> </a:t>
            </a:r>
          </a:p>
          <a:p>
            <a:pPr algn="just"/>
            <a:r>
              <a:rPr lang="en-US" dirty="0"/>
              <a:t>The Court rejected the argument that allowing attorneys within a firm to be counsel for other lawyers in the same firm would undermine the attorney-client relationship by holding that it does not matter.</a:t>
            </a:r>
          </a:p>
        </p:txBody>
      </p:sp>
    </p:spTree>
    <p:extLst>
      <p:ext uri="{BB962C8B-B14F-4D97-AF65-F5344CB8AC3E}">
        <p14:creationId xmlns:p14="http://schemas.microsoft.com/office/powerpoint/2010/main" val="3436932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a:t>Looking at the second element, whether the communications were confidential, the Court held that the communications were confidential despite having been made with lawyers in Washington, who Crimson Trace argued were subject to the more stringent restrictions of Washington law.  </a:t>
            </a:r>
          </a:p>
          <a:p>
            <a:pPr marL="0" indent="0" algn="just">
              <a:buNone/>
            </a:pPr>
            <a:endParaRPr lang="en-US" dirty="0"/>
          </a:p>
          <a:p>
            <a:pPr algn="just"/>
            <a:r>
              <a:rPr lang="en-US" dirty="0"/>
              <a:t>The Court rejected this argument and relied upon the requirement that Oregon applies its own law to determine evidentiary issues.</a:t>
            </a:r>
          </a:p>
        </p:txBody>
      </p:sp>
    </p:spTree>
    <p:extLst>
      <p:ext uri="{BB962C8B-B14F-4D97-AF65-F5344CB8AC3E}">
        <p14:creationId xmlns:p14="http://schemas.microsoft.com/office/powerpoint/2010/main" val="2519279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US" dirty="0"/>
              <a:t>As to the third element, while acknowledging the trial court's finding that the attorney-client privilege would apply but for the fiduciary duty exception, the Court found that the communications were for the purpose of obtaining legal advice as to the fulfillment of professional responsibilities to Crimson Trace.  </a:t>
            </a:r>
          </a:p>
          <a:p>
            <a:pPr marL="0" indent="0" algn="just">
              <a:buNone/>
            </a:pPr>
            <a:endParaRPr lang="en-US" dirty="0"/>
          </a:p>
          <a:p>
            <a:pPr lvl="0" algn="just"/>
            <a:r>
              <a:rPr lang="en-US" dirty="0"/>
              <a:t>Having concluded that the attorney-client privilege applied, the Court then considered whether any exceptions to the privilege applied.  </a:t>
            </a:r>
            <a:endParaRPr lang="en-US" dirty="0" smtClean="0"/>
          </a:p>
          <a:p>
            <a:pPr marL="0" lvl="0" indent="0" algn="just">
              <a:buNone/>
            </a:pPr>
            <a:endParaRPr lang="en-US" dirty="0"/>
          </a:p>
          <a:p>
            <a:pPr algn="just"/>
            <a:r>
              <a:rPr lang="en-US" dirty="0"/>
              <a:t>After looking at the exceptions to the attorney-client listed in the applicable statute, and determining that none of those applied, the Court turned to the fiduciary duty exception.</a:t>
            </a:r>
          </a:p>
        </p:txBody>
      </p:sp>
    </p:spTree>
    <p:extLst>
      <p:ext uri="{BB962C8B-B14F-4D97-AF65-F5344CB8AC3E}">
        <p14:creationId xmlns:p14="http://schemas.microsoft.com/office/powerpoint/2010/main" val="2145441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Crimson Trace Corporation v. Davis Wright Tremaine LLP</a:t>
            </a:r>
            <a:endParaRPr lang="en-US" dirty="0"/>
          </a:p>
        </p:txBody>
      </p:sp>
      <p:sp>
        <p:nvSpPr>
          <p:cNvPr id="3" name="Content Placeholder 2"/>
          <p:cNvSpPr>
            <a:spLocks noGrp="1"/>
          </p:cNvSpPr>
          <p:nvPr>
            <p:ph idx="1"/>
          </p:nvPr>
        </p:nvSpPr>
        <p:spPr/>
        <p:txBody>
          <a:bodyPr/>
          <a:lstStyle/>
          <a:p>
            <a:pPr lvl="0" algn="just"/>
            <a:endParaRPr lang="en-US" dirty="0" smtClean="0"/>
          </a:p>
          <a:p>
            <a:pPr lvl="0" algn="just"/>
            <a:r>
              <a:rPr lang="en-US" dirty="0" smtClean="0"/>
              <a:t>The </a:t>
            </a:r>
            <a:r>
              <a:rPr lang="en-US" dirty="0"/>
              <a:t>Court ruled that because the fiduciary duty exception is not listed as an exception to the attorney-client privilege in the statute.  </a:t>
            </a:r>
            <a:endParaRPr lang="en-US" dirty="0" smtClean="0"/>
          </a:p>
          <a:p>
            <a:pPr marL="0" lvl="0" indent="0" algn="just">
              <a:buNone/>
            </a:pPr>
            <a:endParaRPr lang="en-US" dirty="0"/>
          </a:p>
          <a:p>
            <a:pPr algn="just"/>
            <a:r>
              <a:rPr lang="en-US" dirty="0"/>
              <a:t> </a:t>
            </a:r>
            <a:r>
              <a:rPr lang="en-US" dirty="0" smtClean="0"/>
              <a:t>The </a:t>
            </a:r>
            <a:r>
              <a:rPr lang="en-US" dirty="0"/>
              <a:t>Supreme Court of Oregon's analysis is entirely reliant on the language of the statute codifying the attorney-client privilege.</a:t>
            </a:r>
          </a:p>
        </p:txBody>
      </p:sp>
    </p:spTree>
    <p:extLst>
      <p:ext uri="{BB962C8B-B14F-4D97-AF65-F5344CB8AC3E}">
        <p14:creationId xmlns:p14="http://schemas.microsoft.com/office/powerpoint/2010/main" val="236865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SOURCE OF THE FIDUCIARY DUTY EXCEPTION</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a:t>According to the United States Supreme Court in </a:t>
            </a:r>
            <a:r>
              <a:rPr lang="en-US" i="1" dirty="0"/>
              <a:t>United States v. Jicarilla Apache Nation</a:t>
            </a:r>
            <a:r>
              <a:rPr lang="en-US" dirty="0"/>
              <a:t>, 131 S.Ct. 2313 (2011), English courts first developed the fiduciary exception to the attorney-client privilege based on a principle of trust law in the 19</a:t>
            </a:r>
            <a:r>
              <a:rPr lang="en-US" baseline="30000" dirty="0"/>
              <a:t>th</a:t>
            </a:r>
            <a:r>
              <a:rPr lang="en-US" dirty="0"/>
              <a:t> century.</a:t>
            </a:r>
            <a:r>
              <a:rPr lang="en-US" i="1" dirty="0"/>
              <a:t> </a:t>
            </a:r>
            <a:endParaRPr lang="en-US" dirty="0"/>
          </a:p>
          <a:p>
            <a:pPr marL="0" indent="0" algn="just">
              <a:buNone/>
            </a:pPr>
            <a:endParaRPr lang="en-US" dirty="0"/>
          </a:p>
          <a:p>
            <a:pPr algn="just"/>
            <a:r>
              <a:rPr lang="en-US" dirty="0"/>
              <a:t>As described in </a:t>
            </a:r>
            <a:r>
              <a:rPr lang="en-US" i="1" dirty="0"/>
              <a:t>Jicarilla Apache Nation</a:t>
            </a:r>
            <a:r>
              <a:rPr lang="en-US" dirty="0"/>
              <a:t>, “[t]he rule was that when a trustee obtained legal advice to guide in the administration of the trust, and not for the trustee’s own defense in litigation, the beneficiaries were entitled to the production of documents related to that advice.”</a:t>
            </a:r>
          </a:p>
        </p:txBody>
      </p:sp>
    </p:spTree>
    <p:extLst>
      <p:ext uri="{BB962C8B-B14F-4D97-AF65-F5344CB8AC3E}">
        <p14:creationId xmlns:p14="http://schemas.microsoft.com/office/powerpoint/2010/main" val="3990638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IS THE FIDUCIARY DUTY EXCEPTION </a:t>
            </a:r>
            <a:r>
              <a:rPr lang="en-US" sz="3200" dirty="0"/>
              <a:t/>
            </a:r>
            <a:br>
              <a:rPr lang="en-US" sz="3200" dirty="0"/>
            </a:br>
            <a:r>
              <a:rPr lang="en-US" sz="3200" b="1" dirty="0"/>
              <a:t>TO THE ATTORNEY-CLIENT PRIVILEGE?</a:t>
            </a:r>
            <a:endParaRPr lang="en-US" sz="3200"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Recently, several courts have addressed whether the law should extend the attorney-client privilege to protect communications between a law firm’s in-house counsel, seeking advice from other firm lawyers on how to handle a client’s potential malpractice claim against the firm.  </a:t>
            </a:r>
            <a:r>
              <a:rPr lang="en-US" i="1" dirty="0"/>
              <a:t>Crimson Trace Corporation v. Davis Wright Tremaine LLP</a:t>
            </a:r>
            <a:r>
              <a:rPr lang="en-US" dirty="0"/>
              <a:t>, 355 Ore 476 (2014); </a:t>
            </a:r>
            <a:r>
              <a:rPr lang="en-US" i="1" dirty="0"/>
              <a:t>Hunter, Maclean, Exley, &amp; Dunn v. St. Simons Waterfront, LLC</a:t>
            </a:r>
            <a:r>
              <a:rPr lang="en-US" dirty="0"/>
              <a:t>,  293 Ga. 419 (2013); </a:t>
            </a:r>
            <a:r>
              <a:rPr lang="en-US" i="1" dirty="0"/>
              <a:t>RFF Family Partnership, LP v. Burns &amp; Levinson, LLP</a:t>
            </a:r>
            <a:r>
              <a:rPr lang="en-US" dirty="0"/>
              <a:t>, 465 Mass. 702 (2013); </a:t>
            </a:r>
            <a:r>
              <a:rPr lang="en-US" i="1" dirty="0"/>
              <a:t>Garvy v. Seyfarth &amp; Shaw, </a:t>
            </a:r>
            <a:r>
              <a:rPr lang="en-US" dirty="0"/>
              <a:t>2012 IL App (1st) 110115; </a:t>
            </a:r>
            <a:r>
              <a:rPr lang="en-US" i="1" dirty="0"/>
              <a:t>MDA City Apartments, LLC v. DLA Piper </a:t>
            </a:r>
            <a:r>
              <a:rPr lang="en-US" dirty="0"/>
              <a:t>LLP, 2012 IL App (1st) 111047. </a:t>
            </a:r>
          </a:p>
        </p:txBody>
      </p:sp>
    </p:spTree>
    <p:extLst>
      <p:ext uri="{BB962C8B-B14F-4D97-AF65-F5344CB8AC3E}">
        <p14:creationId xmlns:p14="http://schemas.microsoft.com/office/powerpoint/2010/main" val="1206031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SOURCE OF THE FIDUCIARY DUTY EXCEPTION</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US" dirty="0"/>
              <a:t>Courts applying the fiduciary duty exception reasoned “that the normal attorney-client privilege did not apply in [the situation where the beneficiary was seeking advice for the administration for the trust] because the legal advice was sought for the beneficiaries’ benefit and was obtained at the beneficiaries’ expense by using trust funds to pay the attorneys’ fees.”</a:t>
            </a:r>
          </a:p>
          <a:p>
            <a:pPr marL="0" indent="0" algn="just">
              <a:buNone/>
            </a:pPr>
            <a:endParaRPr lang="en-US" dirty="0"/>
          </a:p>
          <a:p>
            <a:pPr algn="just"/>
            <a:r>
              <a:rPr lang="en-US" dirty="0"/>
              <a:t>Relying on </a:t>
            </a:r>
            <a:r>
              <a:rPr lang="en-US" i="1" dirty="0"/>
              <a:t>Jicarilla Apache Nation</a:t>
            </a:r>
            <a:r>
              <a:rPr lang="en-US" dirty="0"/>
              <a:t>, courts have imposed the fiduciary duty exception for two reasons. First, the exception applies because the trustee obtains the legal advice as a mere representative of the beneficiaries, as the trustee has a fiduciary obligation to act in the beneficiaries’ best interest when administering the trust.</a:t>
            </a:r>
          </a:p>
        </p:txBody>
      </p:sp>
    </p:spTree>
    <p:extLst>
      <p:ext uri="{BB962C8B-B14F-4D97-AF65-F5344CB8AC3E}">
        <p14:creationId xmlns:p14="http://schemas.microsoft.com/office/powerpoint/2010/main" val="11239430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SOURCE OF THE FIDUCIARY DUTY EXCEPTION</a:t>
            </a:r>
            <a:endParaRPr lang="en-US" dirty="0"/>
          </a:p>
        </p:txBody>
      </p:sp>
      <p:sp>
        <p:nvSpPr>
          <p:cNvPr id="3" name="Content Placeholder 2"/>
          <p:cNvSpPr>
            <a:spLocks noGrp="1"/>
          </p:cNvSpPr>
          <p:nvPr>
            <p:ph idx="1"/>
          </p:nvPr>
        </p:nvSpPr>
        <p:spPr/>
        <p:txBody>
          <a:bodyPr>
            <a:normAutofit fontScale="55000" lnSpcReduction="20000"/>
          </a:bodyPr>
          <a:lstStyle/>
          <a:p>
            <a:pPr lvl="0"/>
            <a:endParaRPr lang="en-US" dirty="0" smtClean="0"/>
          </a:p>
          <a:p>
            <a:pPr lvl="0" algn="just"/>
            <a:r>
              <a:rPr lang="en-US" dirty="0" smtClean="0"/>
              <a:t>Consequently</a:t>
            </a:r>
            <a:r>
              <a:rPr lang="en-US" dirty="0"/>
              <a:t>, the beneficiaries are the “real clients” of the attorney who advises the trustee on trust-related matters, and therefore, the attorney-client privilege belongs to the beneficiaries rather than the trustee.</a:t>
            </a:r>
            <a:r>
              <a:rPr lang="en-US" i="1" dirty="0"/>
              <a:t> </a:t>
            </a:r>
            <a:endParaRPr lang="en-US" dirty="0"/>
          </a:p>
          <a:p>
            <a:pPr marL="0" indent="0" algn="just">
              <a:buNone/>
            </a:pPr>
            <a:endParaRPr lang="en-US" dirty="0"/>
          </a:p>
          <a:p>
            <a:pPr lvl="0" algn="just"/>
            <a:r>
              <a:rPr lang="en-US" dirty="0"/>
              <a:t>Courts look at several factors in making this “real client” determination, including</a:t>
            </a:r>
            <a:r>
              <a:rPr lang="en-US" dirty="0" smtClean="0"/>
              <a:t>:</a:t>
            </a:r>
          </a:p>
          <a:p>
            <a:pPr marL="0" lvl="0" indent="0" algn="just">
              <a:buNone/>
            </a:pPr>
            <a:endParaRPr lang="en-US" dirty="0" smtClean="0"/>
          </a:p>
          <a:p>
            <a:pPr marL="400050" lvl="1" indent="0" algn="just">
              <a:buNone/>
            </a:pPr>
            <a:r>
              <a:rPr lang="en-US" dirty="0" smtClean="0"/>
              <a:t>1</a:t>
            </a:r>
            <a:r>
              <a:rPr lang="en-US" dirty="0"/>
              <a:t>.	</a:t>
            </a:r>
            <a:r>
              <a:rPr lang="en-US" dirty="0" smtClean="0"/>
              <a:t>Determining when a trustee sought the legal advice to ascertain whether there was a 	reason for the trustees to seek advice in a personal capacity </a:t>
            </a:r>
            <a:r>
              <a:rPr lang="en-US" i="1" dirty="0" smtClean="0"/>
              <a:t>(i.e</a:t>
            </a:r>
            <a:r>
              <a:rPr lang="en-US" dirty="0" smtClean="0"/>
              <a:t>., protection from claims 	against the trustee) rather than in a fiduciary capacity (</a:t>
            </a:r>
            <a:r>
              <a:rPr lang="en-US" i="1" dirty="0" smtClean="0"/>
              <a:t>i.e</a:t>
            </a:r>
            <a:r>
              <a:rPr lang="en-US" dirty="0" smtClean="0"/>
              <a:t>., protection of the trust corpus); </a:t>
            </a:r>
            <a:endParaRPr lang="en-US" dirty="0"/>
          </a:p>
          <a:p>
            <a:pPr marL="0" indent="0" algn="just">
              <a:buNone/>
            </a:pPr>
            <a:r>
              <a:rPr lang="en-US" dirty="0"/>
              <a:t> </a:t>
            </a:r>
          </a:p>
          <a:p>
            <a:pPr marL="400050" lvl="1" indent="0" algn="just">
              <a:buNone/>
            </a:pPr>
            <a:r>
              <a:rPr lang="en-US" dirty="0" smtClean="0"/>
              <a:t>2</a:t>
            </a:r>
            <a:r>
              <a:rPr lang="en-US" dirty="0"/>
              <a:t>.	Determining if the documents or advice at issue was intended for any purpose other than to </a:t>
            </a:r>
            <a:r>
              <a:rPr lang="en-US" dirty="0" smtClean="0"/>
              <a:t>	benefit </a:t>
            </a:r>
            <a:r>
              <a:rPr lang="en-US" dirty="0"/>
              <a:t>the trust; and</a:t>
            </a:r>
          </a:p>
          <a:p>
            <a:pPr marL="0" indent="0" algn="just">
              <a:buNone/>
            </a:pPr>
            <a:r>
              <a:rPr lang="en-US" dirty="0"/>
              <a:t> </a:t>
            </a:r>
          </a:p>
          <a:p>
            <a:pPr marL="400050" lvl="1" indent="0" algn="just">
              <a:buNone/>
            </a:pPr>
            <a:r>
              <a:rPr lang="en-US" dirty="0" smtClean="0"/>
              <a:t>3</a:t>
            </a:r>
            <a:r>
              <a:rPr lang="en-US" dirty="0"/>
              <a:t>. 	Determining if the trust’s funds had been used to pay for the legal advice received by the </a:t>
            </a:r>
            <a:r>
              <a:rPr lang="en-US" dirty="0" smtClean="0"/>
              <a:t>	trustee </a:t>
            </a:r>
            <a:r>
              <a:rPr lang="en-US" dirty="0"/>
              <a:t>or whether the advice was obtained at a trustee’s expense.</a:t>
            </a:r>
            <a:endParaRPr lang="en-US" dirty="0" smtClean="0"/>
          </a:p>
          <a:p>
            <a:pPr marL="0" lvl="0" indent="0">
              <a:buNone/>
            </a:pPr>
            <a:endParaRPr lang="en-US" dirty="0"/>
          </a:p>
        </p:txBody>
      </p:sp>
    </p:spTree>
    <p:extLst>
      <p:ext uri="{BB962C8B-B14F-4D97-AF65-F5344CB8AC3E}">
        <p14:creationId xmlns:p14="http://schemas.microsoft.com/office/powerpoint/2010/main" val="2591901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SOURCE OF THE FIDUCIARY DUTY EXCEPTION</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dirty="0"/>
              <a:t>Regarding the third factor, courts distinguish between “legal advice procured at the trustee’s own expense and for his own protection,” which would remain privileged, and “the situation where the trust itself is assessed for obtaining opinion of counsel where interest of the beneficiaries are at stake.”</a:t>
            </a:r>
          </a:p>
          <a:p>
            <a:pPr marL="0" indent="0" algn="just">
              <a:buNone/>
            </a:pPr>
            <a:endParaRPr lang="en-US" dirty="0"/>
          </a:p>
          <a:p>
            <a:pPr algn="just"/>
            <a:r>
              <a:rPr lang="en-US" dirty="0"/>
              <a:t> In the latter case, courts would apply the fiduciary exception, and typically a trustee could not withhold those communications from the beneficiaries. </a:t>
            </a:r>
            <a:r>
              <a:rPr lang="en-US" i="1" dirty="0"/>
              <a:t>Id</a:t>
            </a:r>
            <a:endParaRPr lang="en-US" dirty="0"/>
          </a:p>
        </p:txBody>
      </p:sp>
    </p:spTree>
    <p:extLst>
      <p:ext uri="{BB962C8B-B14F-4D97-AF65-F5344CB8AC3E}">
        <p14:creationId xmlns:p14="http://schemas.microsoft.com/office/powerpoint/2010/main" val="2386237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SOURCE OF THE FIDUCIARY DUTY EXCEPTION</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US" dirty="0"/>
              <a:t>According to the United States Supreme Court, the second reason courts impose the fiduciary duty exception is that the trustee’s fiduciary obligation to furnish trust-related information to the beneficiaries outweighs the trustee’s interest in the attorney-client privilege.  </a:t>
            </a:r>
          </a:p>
          <a:p>
            <a:pPr marL="0" indent="0" algn="just">
              <a:buNone/>
            </a:pPr>
            <a:endParaRPr lang="en-US" dirty="0"/>
          </a:p>
          <a:p>
            <a:pPr lvl="0" algn="just"/>
            <a:r>
              <a:rPr lang="en-US" dirty="0"/>
              <a:t>The policy of preserving disclosure in the trustee-beneficiary relationship is “ultimately more important than the protection of the trustees’ confidence in the attorney for the trust.”  </a:t>
            </a:r>
          </a:p>
          <a:p>
            <a:pPr marL="0" indent="0" algn="just">
              <a:buNone/>
            </a:pPr>
            <a:r>
              <a:rPr lang="en-US" dirty="0"/>
              <a:t> </a:t>
            </a:r>
          </a:p>
          <a:p>
            <a:pPr algn="just"/>
            <a:r>
              <a:rPr lang="en-US" dirty="0"/>
              <a:t>Generally, courts applying the fiduciary duty exception find that the full disclosure of information better assists a beneficiary in policing a trustee in the trust management, and a beneficiary’s ability to police in a more informed fashion outweighs “the policy consideration of attorney-client privilege.”</a:t>
            </a:r>
          </a:p>
        </p:txBody>
      </p:sp>
    </p:spTree>
    <p:extLst>
      <p:ext uri="{BB962C8B-B14F-4D97-AF65-F5344CB8AC3E}">
        <p14:creationId xmlns:p14="http://schemas.microsoft.com/office/powerpoint/2010/main" val="710295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COMPLICATIONS OF THE CONTROL GROUP </a:t>
            </a:r>
            <a:r>
              <a:rPr lang="en-US" b="1" dirty="0" smtClean="0"/>
              <a:t>TEST</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a:t>Prior to looking at specific steps to be taken, the first evaluation that must be made is whether the attorney-client privilege in a given state follows </a:t>
            </a:r>
            <a:r>
              <a:rPr lang="en-US" i="1" dirty="0"/>
              <a:t>Upjohn Co. v. United States</a:t>
            </a:r>
            <a:r>
              <a:rPr lang="en-US" dirty="0"/>
              <a:t>, 449 U.S. 383 (1981)</a:t>
            </a:r>
            <a:r>
              <a:rPr lang="en-US" i="1" dirty="0"/>
              <a:t> </a:t>
            </a:r>
            <a:r>
              <a:rPr lang="en-US" dirty="0"/>
              <a:t>or the "control group" test.  </a:t>
            </a:r>
          </a:p>
          <a:p>
            <a:pPr marL="0" indent="0" algn="just">
              <a:buNone/>
            </a:pPr>
            <a:endParaRPr lang="en-US" dirty="0"/>
          </a:p>
          <a:p>
            <a:pPr algn="just"/>
            <a:r>
              <a:rPr lang="en-US" dirty="0"/>
              <a:t>The majority of jurisdictions and the federal courts follow </a:t>
            </a:r>
            <a:r>
              <a:rPr lang="en-US" i="1" dirty="0"/>
              <a:t>Upjohn</a:t>
            </a:r>
            <a:r>
              <a:rPr lang="en-US" dirty="0"/>
              <a:t>, but a significant minority, including Illinois South Dakota, Alaska, Hawaii, Maine, New Hampshire, and Oklahoma follow the "control group" test.  Delaware, Iowa, Minnesota and Kansas are in between the two.</a:t>
            </a:r>
          </a:p>
        </p:txBody>
      </p:sp>
    </p:spTree>
    <p:extLst>
      <p:ext uri="{BB962C8B-B14F-4D97-AF65-F5344CB8AC3E}">
        <p14:creationId xmlns:p14="http://schemas.microsoft.com/office/powerpoint/2010/main" val="14374097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COMPLICATIONS OF THE CONTROL GROUP TEST</a:t>
            </a:r>
            <a:endParaRPr lang="en-US" dirty="0"/>
          </a:p>
        </p:txBody>
      </p:sp>
      <p:sp>
        <p:nvSpPr>
          <p:cNvPr id="3" name="Content Placeholder 2"/>
          <p:cNvSpPr>
            <a:spLocks noGrp="1"/>
          </p:cNvSpPr>
          <p:nvPr>
            <p:ph idx="1"/>
          </p:nvPr>
        </p:nvSpPr>
        <p:spPr/>
        <p:txBody>
          <a:bodyPr>
            <a:normAutofit fontScale="62500" lnSpcReduction="20000"/>
          </a:bodyPr>
          <a:lstStyle/>
          <a:p>
            <a:pPr lvl="0" algn="just"/>
            <a:r>
              <a:rPr lang="en-US" dirty="0"/>
              <a:t>Under Illinois’ version of the control group test, a court’s threshold determination is whether an individual is a member of the corporation’s control group.</a:t>
            </a:r>
          </a:p>
          <a:p>
            <a:pPr lvl="0" algn="just"/>
            <a:endParaRPr lang="en-US" dirty="0" smtClean="0"/>
          </a:p>
          <a:p>
            <a:pPr lvl="0" algn="just"/>
            <a:r>
              <a:rPr lang="en-US" dirty="0" smtClean="0"/>
              <a:t>Under </a:t>
            </a:r>
            <a:r>
              <a:rPr lang="en-US" i="1" dirty="0"/>
              <a:t>Consolidation Coal</a:t>
            </a:r>
            <a:r>
              <a:rPr lang="en-US" dirty="0"/>
              <a:t> 89 Ill. 2d 103, 118-19 (1982), a person is within the control group if he is top management able to make a final decision.  	</a:t>
            </a:r>
          </a:p>
          <a:p>
            <a:pPr algn="just"/>
            <a:r>
              <a:rPr lang="en-US" dirty="0"/>
              <a:t>Other corporate employees must satisfy these elements to be in the control group:</a:t>
            </a:r>
            <a:r>
              <a:rPr lang="en-US" i="1" dirty="0"/>
              <a:t> </a:t>
            </a:r>
            <a:r>
              <a:rPr lang="en-US" dirty="0"/>
              <a:t>(1) the agent served as an advisor to top management of the corporate client; (2) the agent’s advisory role was such that the corporate principal would not normally have made a decision without the agent’s advice; and (3) the agent’s opinion or advice in fact formed the basis of the final decision made by those with actual authority within the corporate principal.  </a:t>
            </a:r>
            <a:r>
              <a:rPr lang="en-US" i="1" dirty="0"/>
              <a:t>Archer</a:t>
            </a:r>
            <a:r>
              <a:rPr lang="en-US" dirty="0"/>
              <a:t> </a:t>
            </a:r>
            <a:r>
              <a:rPr lang="en-US" i="1" dirty="0"/>
              <a:t>Daniels Midland Co. v. Koppers Co., Inc.</a:t>
            </a:r>
            <a:r>
              <a:rPr lang="en-US" dirty="0"/>
              <a:t>, 138 Ill. App. 3d 276, 279-280 (1st Dist. 1985).</a:t>
            </a:r>
          </a:p>
        </p:txBody>
      </p:sp>
    </p:spTree>
    <p:extLst>
      <p:ext uri="{BB962C8B-B14F-4D97-AF65-F5344CB8AC3E}">
        <p14:creationId xmlns:p14="http://schemas.microsoft.com/office/powerpoint/2010/main" val="837700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MANNER TO PROCEED</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dirty="0"/>
              <a:t>Once the nature of the applicable law is considered, there is good guidance from the court in </a:t>
            </a:r>
            <a:r>
              <a:rPr lang="en-US" i="1" dirty="0"/>
              <a:t>Hunter, Maclean, Exley, &amp; Dunn v. St. Simons Waterfront, LLC</a:t>
            </a:r>
            <a:r>
              <a:rPr lang="en-US" dirty="0"/>
              <a:t>, 317 Ga. App. 1 (2012).  </a:t>
            </a:r>
          </a:p>
          <a:p>
            <a:pPr marL="0" indent="0" algn="just">
              <a:buNone/>
            </a:pPr>
            <a:endParaRPr lang="en-US" dirty="0"/>
          </a:p>
          <a:p>
            <a:pPr algn="just"/>
            <a:r>
              <a:rPr lang="en-US" dirty="0"/>
              <a:t>In that case, that the Georgia Court of Appeals, sitting in a state which has not decided whether the subject matter or control group test applies, held that to determine whether an attorney-client relationship existed in this context, the court looked at several facts regarding the nature of the legal relationship.</a:t>
            </a:r>
          </a:p>
        </p:txBody>
      </p:sp>
    </p:spTree>
    <p:extLst>
      <p:ext uri="{BB962C8B-B14F-4D97-AF65-F5344CB8AC3E}">
        <p14:creationId xmlns:p14="http://schemas.microsoft.com/office/powerpoint/2010/main" val="48463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MANNER TO PROCEED</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US" dirty="0"/>
              <a:t>Those factors included </a:t>
            </a:r>
          </a:p>
          <a:p>
            <a:pPr marL="0" indent="0" algn="just">
              <a:buNone/>
            </a:pPr>
            <a:r>
              <a:rPr lang="en-US" dirty="0"/>
              <a:t>	</a:t>
            </a:r>
          </a:p>
          <a:p>
            <a:pPr marL="457200" lvl="1" indent="0" algn="just">
              <a:buNone/>
            </a:pPr>
            <a:r>
              <a:rPr lang="en-US" dirty="0"/>
              <a:t>(a) whether the firm maintained a designated in-house attorney for purposes of handling the firm’s malpractice claims; </a:t>
            </a:r>
          </a:p>
          <a:p>
            <a:pPr marL="0" indent="0" algn="just">
              <a:buNone/>
            </a:pPr>
            <a:r>
              <a:rPr lang="en-US" dirty="0"/>
              <a:t> </a:t>
            </a:r>
          </a:p>
          <a:p>
            <a:pPr marL="457200" lvl="1" indent="0" algn="just">
              <a:buNone/>
            </a:pPr>
            <a:r>
              <a:rPr lang="en-US" dirty="0"/>
              <a:t>(b) whether the firm maintained separate files for the client’s legal work and the firm’s malpractice defense work; </a:t>
            </a:r>
          </a:p>
          <a:p>
            <a:pPr algn="just"/>
            <a:endParaRPr lang="en-US" dirty="0" smtClean="0"/>
          </a:p>
          <a:p>
            <a:pPr marL="457200" lvl="1" indent="0" algn="just">
              <a:buNone/>
            </a:pPr>
            <a:r>
              <a:rPr lang="en-US" dirty="0" smtClean="0"/>
              <a:t>(</a:t>
            </a:r>
            <a:r>
              <a:rPr lang="en-US" dirty="0"/>
              <a:t>c) whether the firm billed the client for the malpractice defense work or billed the defense work to the file; and </a:t>
            </a:r>
          </a:p>
          <a:p>
            <a:pPr marL="0" indent="0" algn="just">
              <a:buNone/>
            </a:pPr>
            <a:r>
              <a:rPr lang="en-US" dirty="0"/>
              <a:t> </a:t>
            </a:r>
          </a:p>
          <a:p>
            <a:pPr marL="457200" lvl="1" indent="0" algn="just">
              <a:buNone/>
            </a:pPr>
            <a:r>
              <a:rPr lang="en-US" dirty="0"/>
              <a:t>(d) whether the in-house attorney designated to handle the malpractice claim for the firm had worked for the client.</a:t>
            </a:r>
          </a:p>
        </p:txBody>
      </p:sp>
    </p:spTree>
    <p:extLst>
      <p:ext uri="{BB962C8B-B14F-4D97-AF65-F5344CB8AC3E}">
        <p14:creationId xmlns:p14="http://schemas.microsoft.com/office/powerpoint/2010/main" val="2189536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MANNER TO PROCEED</a:t>
            </a:r>
            <a:endParaRPr lang="en-US" dirty="0"/>
          </a:p>
        </p:txBody>
      </p:sp>
      <p:sp>
        <p:nvSpPr>
          <p:cNvPr id="3" name="Content Placeholder 2"/>
          <p:cNvSpPr>
            <a:spLocks noGrp="1"/>
          </p:cNvSpPr>
          <p:nvPr>
            <p:ph idx="1"/>
          </p:nvPr>
        </p:nvSpPr>
        <p:spPr/>
        <p:txBody>
          <a:bodyPr>
            <a:normAutofit lnSpcReduction="10000"/>
          </a:bodyPr>
          <a:lstStyle/>
          <a:p>
            <a:pPr algn="just"/>
            <a:r>
              <a:rPr lang="en-US" dirty="0"/>
              <a:t>Regarding the maintenance of confidentiality element, the court said that intra-firm communications regarding the malpractice must only involve “in-house counsel, firm management, firm attorneys, and other personnel with knowledge about the representation that is the basis for the client’s claim against the firm,” otherwise communications about the malpractice claim may not be subject to protection.</a:t>
            </a:r>
          </a:p>
        </p:txBody>
      </p:sp>
    </p:spTree>
    <p:extLst>
      <p:ext uri="{BB962C8B-B14F-4D97-AF65-F5344CB8AC3E}">
        <p14:creationId xmlns:p14="http://schemas.microsoft.com/office/powerpoint/2010/main" val="3234945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MANNER </a:t>
            </a:r>
            <a:r>
              <a:rPr lang="en-US" b="1" dirty="0" smtClean="0"/>
              <a:t>TO </a:t>
            </a:r>
            <a:r>
              <a:rPr lang="en-US" b="1" dirty="0"/>
              <a:t>PROCEED </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a:t>To apply these principles for an Illinois practitioner, a review of the applicable Illinois Rules of Professional Conduct is important. </a:t>
            </a:r>
          </a:p>
          <a:p>
            <a:pPr marL="0" indent="0" algn="just">
              <a:buNone/>
            </a:pPr>
            <a:endParaRPr lang="en-US" dirty="0"/>
          </a:p>
          <a:p>
            <a:pPr lvl="0" algn="just"/>
            <a:r>
              <a:rPr lang="en-US" dirty="0"/>
              <a:t>Both Rules 1.6(b)(4) and 5.1 permit communications by lawyers in a firm with in-house lawyers. </a:t>
            </a:r>
          </a:p>
          <a:p>
            <a:pPr marL="0" indent="0" algn="just">
              <a:buNone/>
            </a:pPr>
            <a:r>
              <a:rPr lang="en-US" dirty="0"/>
              <a:t> </a:t>
            </a:r>
          </a:p>
          <a:p>
            <a:pPr algn="just"/>
            <a:r>
              <a:rPr lang="en-US" dirty="0"/>
              <a:t>Specifically, Rule 1.6(b)(4) provides an exception to the general confidentiality requirements of Rule 1.6 for a circumstance in which a lawyer seeks “to secure legal advice about the lawyer’s compliance with these Rules.”</a:t>
            </a:r>
          </a:p>
        </p:txBody>
      </p:sp>
    </p:spTree>
    <p:extLst>
      <p:ext uri="{BB962C8B-B14F-4D97-AF65-F5344CB8AC3E}">
        <p14:creationId xmlns:p14="http://schemas.microsoft.com/office/powerpoint/2010/main" val="2260939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IS THE FIDUCIARY DUTY EXCEPTION </a:t>
            </a:r>
            <a:r>
              <a:rPr lang="en-US" sz="3200" dirty="0"/>
              <a:t/>
            </a:r>
            <a:br>
              <a:rPr lang="en-US" sz="3200" dirty="0"/>
            </a:br>
            <a:r>
              <a:rPr lang="en-US" sz="3200" b="1" dirty="0"/>
              <a:t>TO THE ATTORNEY-CLIENT PRIVILEGE?</a:t>
            </a:r>
            <a:endParaRPr lang="en-US" sz="3200"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Communications arguably fall within attorney-client privilege as the lawyer accused of malpractice turned to in-house counsel for legal advice on how to handle the malpractice issue. This exception to the attorney-client privilege is commonly referred to as the fiduciary duty exception. Each of these cases, for sometimes different reasons, have rejected the application of the fiduciary duty exception to the attorney-client privilege and has protected the disputed communications from disclosure to the former client.</a:t>
            </a:r>
          </a:p>
        </p:txBody>
      </p:sp>
    </p:spTree>
    <p:extLst>
      <p:ext uri="{BB962C8B-B14F-4D97-AF65-F5344CB8AC3E}">
        <p14:creationId xmlns:p14="http://schemas.microsoft.com/office/powerpoint/2010/main" val="2667321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MANNER TO PROCEED</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dirty="0"/>
              <a:t>Comment 9 to Rule 1.6 provides color to this exception:</a:t>
            </a:r>
          </a:p>
          <a:p>
            <a:pPr marL="0" indent="0" algn="just">
              <a:buNone/>
            </a:pPr>
            <a:r>
              <a:rPr lang="en-US" dirty="0"/>
              <a:t> </a:t>
            </a:r>
          </a:p>
          <a:p>
            <a:pPr marL="400050" lvl="1" indent="0" algn="just">
              <a:buNone/>
            </a:pPr>
            <a:r>
              <a:rPr lang="en-US" dirty="0"/>
              <a:t>A lawyer’s confidentiality obligations do not preclude a lawyer from securing confidential legal advice about the lawyer’s personal responsibility to comply with these Rules. In most situations, disclosing information to secure such advice will be impliedly authorized for the lawyer to carry out the representation. Even when the disclosure is not impliedly authorized, paragraph (b)(4) permits such disclosure because of the importance of a lawyer’s compliance with the Rules of Professional Conduct.</a:t>
            </a:r>
          </a:p>
        </p:txBody>
      </p:sp>
    </p:spTree>
    <p:extLst>
      <p:ext uri="{BB962C8B-B14F-4D97-AF65-F5344CB8AC3E}">
        <p14:creationId xmlns:p14="http://schemas.microsoft.com/office/powerpoint/2010/main" val="33491172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MANNER TO PROCEED</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US" dirty="0"/>
              <a:t>Rule 5.1 sheds light on the responsibilities of managing lawyers and firms of all sizes to ensure that the Rules are followed. Comment 3 to Rule 5.1 specifically contemplates the role of in-house counsel:</a:t>
            </a:r>
          </a:p>
          <a:p>
            <a:pPr marL="0" indent="0" algn="just">
              <a:buNone/>
            </a:pPr>
            <a:r>
              <a:rPr lang="en-US" dirty="0"/>
              <a:t> </a:t>
            </a:r>
          </a:p>
          <a:p>
            <a:pPr marL="800100" lvl="2" indent="0" algn="just">
              <a:buNone/>
            </a:pPr>
            <a:r>
              <a:rPr lang="en-US" dirty="0"/>
              <a:t>Other measures that may be required to fulfill the responsibility prescribed in paragraph (a) can depend on the firm’s structure and the nature of its practice. In a small firm of experienced lawyers, informal supervision and periodic review of compliance with the required systems ordinarily will suffice. In a large firm, or in practice situations in which difficult ethical problems frequently arise, more elaborate measures may be necessary. Some firms, for example, have a procedure whereby junior lawyers can make confidential referral of ethical problems directly to a designated senior partner or special committee.</a:t>
            </a:r>
          </a:p>
          <a:p>
            <a:pPr marL="0" indent="0" algn="just">
              <a:buNone/>
            </a:pPr>
            <a:r>
              <a:rPr lang="en-US" dirty="0"/>
              <a:t> </a:t>
            </a:r>
          </a:p>
          <a:p>
            <a:pPr algn="just"/>
            <a:r>
              <a:rPr lang="en-US" dirty="0"/>
              <a:t>These Rules were specifically cited by the Illinois appellate court in </a:t>
            </a:r>
            <a:r>
              <a:rPr lang="en-US" i="1" dirty="0"/>
              <a:t>Garvy</a:t>
            </a:r>
            <a:r>
              <a:rPr lang="en-US" dirty="0"/>
              <a:t> and provide the framework for establishing procedures to comply with the Rules and to eliminate or at least mitigate the damage from any disputes with a client.</a:t>
            </a:r>
          </a:p>
        </p:txBody>
      </p:sp>
    </p:spTree>
    <p:extLst>
      <p:ext uri="{BB962C8B-B14F-4D97-AF65-F5344CB8AC3E}">
        <p14:creationId xmlns:p14="http://schemas.microsoft.com/office/powerpoint/2010/main" val="6631246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MANNER TO PROCEED</a:t>
            </a:r>
            <a:endParaRPr lang="en-US" dirty="0"/>
          </a:p>
        </p:txBody>
      </p:sp>
      <p:sp>
        <p:nvSpPr>
          <p:cNvPr id="3" name="Content Placeholder 2"/>
          <p:cNvSpPr>
            <a:spLocks noGrp="1"/>
          </p:cNvSpPr>
          <p:nvPr>
            <p:ph idx="1"/>
          </p:nvPr>
        </p:nvSpPr>
        <p:spPr/>
        <p:txBody>
          <a:bodyPr>
            <a:normAutofit fontScale="62500" lnSpcReduction="20000"/>
          </a:bodyPr>
          <a:lstStyle/>
          <a:p>
            <a:pPr lvl="0" algn="just"/>
            <a:r>
              <a:rPr lang="en-US" dirty="0"/>
              <a:t>These suggestions should be coupled with additional steps to be taken.  </a:t>
            </a:r>
          </a:p>
          <a:p>
            <a:pPr marL="0" indent="0" algn="just">
              <a:buNone/>
            </a:pPr>
            <a:endParaRPr lang="en-US" dirty="0"/>
          </a:p>
          <a:p>
            <a:pPr lvl="0" algn="just"/>
            <a:r>
              <a:rPr lang="en-US" dirty="0"/>
              <a:t>First, while it is preferable to have outside counsel for claims against the firm that may arise, in house counsel should be identified and communicated to the lawyers in the firm.  </a:t>
            </a:r>
          </a:p>
          <a:p>
            <a:pPr marL="0" indent="0" algn="just">
              <a:buNone/>
            </a:pPr>
            <a:r>
              <a:rPr lang="en-US" dirty="0"/>
              <a:t> </a:t>
            </a:r>
          </a:p>
          <a:p>
            <a:pPr lvl="0" algn="just"/>
            <a:r>
              <a:rPr lang="en-US" dirty="0"/>
              <a:t>Second, the in house lawyer and any fees paid to outside counsel must not be paid by or billed to the client with whom the firm is in conflict.  As articulated by the Supreme Court that would vitiate the protection.  </a:t>
            </a:r>
          </a:p>
          <a:p>
            <a:pPr marL="0" indent="0" algn="just">
              <a:buNone/>
            </a:pPr>
            <a:r>
              <a:rPr lang="en-US" dirty="0"/>
              <a:t> </a:t>
            </a:r>
          </a:p>
          <a:p>
            <a:pPr algn="just"/>
            <a:r>
              <a:rPr lang="en-US" dirty="0"/>
              <a:t>Finally, any communications regarding the dispute with the client must specifically identify that they are intended for that purpose and not for the purpose of the client's interests.  The easiest way to do this, and to prevent billing to the client, is likely to open a separate file for the dispute with the client.</a:t>
            </a:r>
          </a:p>
        </p:txBody>
      </p:sp>
    </p:spTree>
    <p:extLst>
      <p:ext uri="{BB962C8B-B14F-4D97-AF65-F5344CB8AC3E}">
        <p14:creationId xmlns:p14="http://schemas.microsoft.com/office/powerpoint/2010/main" val="2001377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MANNER TO PROCEED</a:t>
            </a:r>
            <a:endParaRPr lang="en-US" dirty="0"/>
          </a:p>
        </p:txBody>
      </p:sp>
      <p:sp>
        <p:nvSpPr>
          <p:cNvPr id="3" name="Content Placeholder 2"/>
          <p:cNvSpPr>
            <a:spLocks noGrp="1"/>
          </p:cNvSpPr>
          <p:nvPr>
            <p:ph idx="1"/>
          </p:nvPr>
        </p:nvSpPr>
        <p:spPr/>
        <p:txBody>
          <a:bodyPr>
            <a:normAutofit fontScale="70000" lnSpcReduction="20000"/>
          </a:bodyPr>
          <a:lstStyle/>
          <a:p>
            <a:pPr lvl="0"/>
            <a:endParaRPr lang="en-US" dirty="0"/>
          </a:p>
          <a:p>
            <a:pPr lvl="0" algn="just"/>
            <a:r>
              <a:rPr lang="en-US" dirty="0" smtClean="0"/>
              <a:t>As </a:t>
            </a:r>
            <a:r>
              <a:rPr lang="en-US" dirty="0"/>
              <a:t>it relates to cross-border communications within a firm related to a conflict with a client, a firm should prepare for a ruling similar to the holding in </a:t>
            </a:r>
            <a:r>
              <a:rPr lang="en-US" i="1" dirty="0"/>
              <a:t>Crimson Trace</a:t>
            </a:r>
            <a:r>
              <a:rPr lang="en-US" dirty="0"/>
              <a:t> that the rules regarding privilege in the state in which the malpractice action is brought apply, notwithstanding the rules in another state that may be more or less restrictive.</a:t>
            </a:r>
          </a:p>
          <a:p>
            <a:pPr marL="0" indent="0" algn="just">
              <a:buNone/>
            </a:pPr>
            <a:endParaRPr lang="en-US" dirty="0"/>
          </a:p>
          <a:p>
            <a:pPr lvl="0" algn="just"/>
            <a:r>
              <a:rPr lang="en-US" dirty="0"/>
              <a:t>In </a:t>
            </a:r>
            <a:r>
              <a:rPr lang="en-US" i="1" dirty="0"/>
              <a:t>Crimson Trace</a:t>
            </a:r>
            <a:r>
              <a:rPr lang="en-US" dirty="0"/>
              <a:t>, the action was brought in Oregon and the lawyers had communication with in-house counsel from Washington. </a:t>
            </a:r>
          </a:p>
          <a:p>
            <a:pPr marL="0" indent="0" algn="just">
              <a:buNone/>
            </a:pPr>
            <a:r>
              <a:rPr lang="en-US" dirty="0"/>
              <a:t> </a:t>
            </a:r>
          </a:p>
          <a:p>
            <a:pPr algn="just"/>
            <a:r>
              <a:rPr lang="en-US" dirty="0"/>
              <a:t>The plaintiff argued that the more restrictive privilege in Washington should apply. The Oregon Supreme Court disagreed.</a:t>
            </a:r>
          </a:p>
        </p:txBody>
      </p:sp>
    </p:spTree>
    <p:extLst>
      <p:ext uri="{BB962C8B-B14F-4D97-AF65-F5344CB8AC3E}">
        <p14:creationId xmlns:p14="http://schemas.microsoft.com/office/powerpoint/2010/main" val="1719522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RESPONSIBILITY OF SENIOR ATTORNEYS</a:t>
            </a:r>
            <a:r>
              <a:rPr lang="en-US" dirty="0"/>
              <a:t> - </a:t>
            </a:r>
            <a:r>
              <a:rPr lang="en-US" b="1" dirty="0"/>
              <a:t>RULE 5.1</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sz="1800" dirty="0"/>
              <a:t>(a) A partner in a law firm, and a lawyer who individually or together with other lawyers possesses comparable managerial authority in a law firm, shall make reasonable efforts to ensure that the firm has in effect measures giving reasonable assurance that all lawyers in the firm conform to the Rules of Professional Conduct.</a:t>
            </a:r>
          </a:p>
          <a:p>
            <a:pPr marL="0" indent="0" algn="just">
              <a:buNone/>
            </a:pPr>
            <a:endParaRPr lang="en-US" sz="1800" dirty="0" smtClean="0"/>
          </a:p>
          <a:p>
            <a:pPr marL="0" indent="0" algn="just">
              <a:buNone/>
            </a:pPr>
            <a:r>
              <a:rPr lang="en-US" sz="1800" dirty="0" smtClean="0"/>
              <a:t>(</a:t>
            </a:r>
            <a:r>
              <a:rPr lang="en-US" sz="1800" dirty="0"/>
              <a:t>b) A lawyer having direct supervisory authority over another lawyer shall make reasonable efforts to ensure that the other lawyer conforms to the Rules of Professional Conduct.</a:t>
            </a:r>
          </a:p>
          <a:p>
            <a:pPr marL="0" indent="0" algn="just">
              <a:buNone/>
            </a:pPr>
            <a:endParaRPr lang="en-US" sz="1800" dirty="0" smtClean="0"/>
          </a:p>
          <a:p>
            <a:pPr marL="0" indent="0" algn="just">
              <a:buNone/>
            </a:pPr>
            <a:r>
              <a:rPr lang="en-US" sz="1800" dirty="0" smtClean="0"/>
              <a:t>(</a:t>
            </a:r>
            <a:r>
              <a:rPr lang="en-US" sz="1800" dirty="0"/>
              <a:t>c) A lawyer shall be responsible for another lawyer’s violation of the Rules of Professional Conduct if</a:t>
            </a:r>
            <a:r>
              <a:rPr lang="en-US" sz="1800" dirty="0" smtClean="0"/>
              <a:t>:</a:t>
            </a:r>
          </a:p>
          <a:p>
            <a:pPr marL="0" indent="0" algn="just">
              <a:buNone/>
            </a:pPr>
            <a:endParaRPr lang="en-US" sz="1800" dirty="0"/>
          </a:p>
          <a:p>
            <a:pPr marL="400050" lvl="1" indent="0" algn="just">
              <a:buNone/>
            </a:pPr>
            <a:r>
              <a:rPr lang="en-US" sz="1800" dirty="0"/>
              <a:t>(1) the lawyer orders or, with knowledge of the specific conduct, ratifies the conduct involved; or</a:t>
            </a:r>
          </a:p>
          <a:p>
            <a:pPr marL="400050" lvl="1" indent="0" algn="just">
              <a:buNone/>
            </a:pPr>
            <a:r>
              <a:rPr lang="en-US" sz="1800" dirty="0"/>
              <a:t>(2) the lawyer is a partner or has comparable managerial authority in the law firm in which the other lawyer practices, or has direct supervisory authority over the other lawyer, and knows of the conduct at a time when its consequences can be avoided or mitigated but fails to take reasonable remedial action.</a:t>
            </a:r>
          </a:p>
        </p:txBody>
      </p:sp>
    </p:spTree>
    <p:extLst>
      <p:ext uri="{BB962C8B-B14F-4D97-AF65-F5344CB8AC3E}">
        <p14:creationId xmlns:p14="http://schemas.microsoft.com/office/powerpoint/2010/main" val="29723818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RESPONSIBILITY OF SUBORDINATE ATTORNEYS</a:t>
            </a:r>
            <a:r>
              <a:rPr lang="en-US" dirty="0"/>
              <a:t> - </a:t>
            </a:r>
            <a:r>
              <a:rPr lang="en-US" b="1" dirty="0"/>
              <a:t>RULE 5.2</a:t>
            </a:r>
            <a:endParaRPr lang="en-US" dirty="0"/>
          </a:p>
        </p:txBody>
      </p:sp>
      <p:sp>
        <p:nvSpPr>
          <p:cNvPr id="3" name="Content Placeholder 2"/>
          <p:cNvSpPr>
            <a:spLocks noGrp="1"/>
          </p:cNvSpPr>
          <p:nvPr>
            <p:ph idx="1"/>
          </p:nvPr>
        </p:nvSpPr>
        <p:spPr/>
        <p:txBody>
          <a:bodyPr>
            <a:normAutofit/>
          </a:bodyPr>
          <a:lstStyle/>
          <a:p>
            <a:pPr marL="914400" lvl="1" indent="-514350" algn="just">
              <a:buAutoNum type="alphaLcParenBoth"/>
            </a:pPr>
            <a:r>
              <a:rPr lang="en-US" dirty="0" smtClean="0"/>
              <a:t>A </a:t>
            </a:r>
            <a:r>
              <a:rPr lang="en-US" dirty="0"/>
              <a:t>lawyer is bound by the Rules of Professional </a:t>
            </a:r>
            <a:r>
              <a:rPr lang="en-US" dirty="0" smtClean="0"/>
              <a:t>Conduct </a:t>
            </a:r>
            <a:r>
              <a:rPr lang="en-US" dirty="0"/>
              <a:t>notwithstanding that the lawyer acted </a:t>
            </a:r>
            <a:r>
              <a:rPr lang="en-US" dirty="0" smtClean="0"/>
              <a:t>at </a:t>
            </a:r>
            <a:r>
              <a:rPr lang="en-US" dirty="0"/>
              <a:t>the direction of another person</a:t>
            </a:r>
            <a:r>
              <a:rPr lang="en-US" dirty="0" smtClean="0"/>
              <a:t>.</a:t>
            </a:r>
          </a:p>
          <a:p>
            <a:pPr marL="914400" lvl="1" indent="-514350" algn="just">
              <a:buAutoNum type="alphaLcParenBoth"/>
            </a:pPr>
            <a:endParaRPr lang="en-US" dirty="0"/>
          </a:p>
          <a:p>
            <a:pPr marL="914400" lvl="1" indent="-514350" algn="just">
              <a:buAutoNum type="alphaLcParenBoth"/>
            </a:pPr>
            <a:r>
              <a:rPr lang="en-US" dirty="0" smtClean="0"/>
              <a:t>A subordinate lawyer does not violate the Rules of Professional Conduct if that 	lawyer acts in accordance with a 	supervisory lawyer’s reasonable resolution of an arguable question of professional duty.</a:t>
            </a:r>
            <a:endParaRPr lang="en-US" dirty="0"/>
          </a:p>
        </p:txBody>
      </p:sp>
    </p:spTree>
    <p:extLst>
      <p:ext uri="{BB962C8B-B14F-4D97-AF65-F5344CB8AC3E}">
        <p14:creationId xmlns:p14="http://schemas.microsoft.com/office/powerpoint/2010/main" val="37419551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RESPONSIBILITY TO SUPERVISE NON-ATTORNEY PERSONNEL</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a:t>With respect to a nonlawyer employed or retained by or associated with a lawyer</a:t>
            </a:r>
            <a:r>
              <a:rPr lang="en-US" dirty="0" smtClean="0"/>
              <a:t>:</a:t>
            </a:r>
          </a:p>
          <a:p>
            <a:pPr marL="400050" lvl="1" indent="0" algn="just">
              <a:buNone/>
            </a:pPr>
            <a:r>
              <a:rPr lang="en-US" dirty="0" smtClean="0"/>
              <a:t>(</a:t>
            </a:r>
            <a:r>
              <a:rPr lang="en-US" dirty="0"/>
              <a:t>a) a partner, and a lawyer who individually or together with other lawyers possesses comparable managerial authority in a law firm shall make reasonable efforts to ensure that the firm has in effect measures giving reasonable assurance that the person’s conduct is compatible with the professional obligations of the lawyer;</a:t>
            </a:r>
          </a:p>
          <a:p>
            <a:pPr marL="400050" lvl="1" indent="0" algn="just">
              <a:buNone/>
            </a:pPr>
            <a:r>
              <a:rPr lang="en-US" dirty="0"/>
              <a:t>(b) a lawyer having direct supervisory authority over the nonlawyer shall make reasonable efforts to ensure that the person’s conduct is compatible with the professional obligations of the lawyer; and</a:t>
            </a:r>
          </a:p>
          <a:p>
            <a:pPr marL="400050" lvl="1" indent="0" algn="just">
              <a:buNone/>
            </a:pPr>
            <a:r>
              <a:rPr lang="en-US" dirty="0"/>
              <a:t>(c) a lawyer shall be responsible for conduct of such a person that would be a violation of the Rules of Professional Conduct if engaged in by a lawyer if</a:t>
            </a:r>
            <a:r>
              <a:rPr lang="en-US" dirty="0" smtClean="0"/>
              <a:t>:</a:t>
            </a:r>
          </a:p>
          <a:p>
            <a:pPr marL="800100" lvl="2" indent="0" algn="just">
              <a:buNone/>
            </a:pPr>
            <a:endParaRPr lang="en-US" dirty="0" smtClean="0"/>
          </a:p>
          <a:p>
            <a:pPr marL="800100" lvl="2" indent="0" algn="just">
              <a:buNone/>
            </a:pPr>
            <a:r>
              <a:rPr lang="en-US" dirty="0" smtClean="0"/>
              <a:t>(</a:t>
            </a:r>
            <a:r>
              <a:rPr lang="en-US" dirty="0"/>
              <a:t>1) the lawyer orders or, with the knowledge of the specific conduct, ratifies the conduct involved; or</a:t>
            </a:r>
          </a:p>
          <a:p>
            <a:pPr marL="800100" lvl="2" indent="0" algn="just">
              <a:buNone/>
            </a:pPr>
            <a:r>
              <a:rPr lang="en-US" dirty="0"/>
              <a:t>(2) the lawyer is a partner or has comparable managerial authority in the law firm in which the person is employed, or has direct supervisory authority over the person, and knows of the conduct at a time when its consequences can be avoided or mitigated but fails to take reasonable remedial action.</a:t>
            </a:r>
          </a:p>
        </p:txBody>
      </p:sp>
    </p:spTree>
    <p:extLst>
      <p:ext uri="{BB962C8B-B14F-4D97-AF65-F5344CB8AC3E}">
        <p14:creationId xmlns:p14="http://schemas.microsoft.com/office/powerpoint/2010/main" val="1754131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IS THE FIDUCIARY DUTY EXCEPTION </a:t>
            </a:r>
            <a:r>
              <a:rPr lang="en-US" sz="3200" dirty="0"/>
              <a:t/>
            </a:r>
            <a:br>
              <a:rPr lang="en-US" sz="3200" dirty="0"/>
            </a:br>
            <a:r>
              <a:rPr lang="en-US" sz="3200" b="1" dirty="0"/>
              <a:t>TO THE ATTORNEY-CLIENT PRIVILEGE?</a:t>
            </a:r>
            <a:endParaRPr lang="en-US" sz="3200"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Before this recent development, courts often required the production of communications involving a client’s malpractice claim, even though the communications arguably fell within the purview of attorney-client privilege.  </a:t>
            </a:r>
            <a:r>
              <a:rPr lang="en-US" i="1" dirty="0"/>
              <a:t>Koen Book Distributors. v. Powell, Trachman, Logan, Carrle, Bowman &amp; Lombardo, P.C</a:t>
            </a:r>
            <a:r>
              <a:rPr lang="en-US" dirty="0"/>
              <a:t>., 212 F.R.D. 283, 285-286 (E.D. Pa. 2002); </a:t>
            </a:r>
            <a:r>
              <a:rPr lang="en-US" i="1" dirty="0"/>
              <a:t>Bank Brussels Lambert v. Credit Lyonnais, S.A.</a:t>
            </a:r>
            <a:r>
              <a:rPr lang="en-US" dirty="0"/>
              <a:t>, 220 F.Supp.2d 283, 287 (S.D. N.Y. 2002); </a:t>
            </a:r>
            <a:r>
              <a:rPr lang="en-US" i="1" dirty="0"/>
              <a:t>SonicBlue, Inc. v. Portside Growth and Opportunity Fund</a:t>
            </a:r>
            <a:r>
              <a:rPr lang="en-US" dirty="0"/>
              <a:t>., 2008 Bankr. LEXIS 181, at *26 (Bankr. N.D. Cal. Jan. 18, 2008); </a:t>
            </a:r>
            <a:r>
              <a:rPr lang="en-US" i="1" dirty="0"/>
              <a:t>Thelen Reid &amp; Priest, LLP v. Marland</a:t>
            </a:r>
            <a:r>
              <a:rPr lang="en-US" dirty="0"/>
              <a:t>, 2007 U. S. Dist. LEXIS 17482 (N.D. Cal. Feb. 21, 2007); </a:t>
            </a:r>
            <a:r>
              <a:rPr lang="en-US" i="1" dirty="0"/>
              <a:t>TattleTale Alarm Systems v. Calfee, Halter &amp; Griswold, LLP</a:t>
            </a:r>
            <a:r>
              <a:rPr lang="en-US" dirty="0"/>
              <a:t>, 2011 U.S. Dist. LEXIS 10412 (S.D. Ohio, Feb. 3, 2011).</a:t>
            </a:r>
          </a:p>
        </p:txBody>
      </p:sp>
    </p:spTree>
    <p:extLst>
      <p:ext uri="{BB962C8B-B14F-4D97-AF65-F5344CB8AC3E}">
        <p14:creationId xmlns:p14="http://schemas.microsoft.com/office/powerpoint/2010/main" val="2168193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Hunter, Maclean, Exley, &amp; Dunn v. St. Simons Waterfront, LLC</a:t>
            </a:r>
            <a:endParaRPr lang="en-US" dirty="0"/>
          </a:p>
        </p:txBody>
      </p:sp>
      <p:sp>
        <p:nvSpPr>
          <p:cNvPr id="3" name="Content Placeholder 2"/>
          <p:cNvSpPr>
            <a:spLocks noGrp="1"/>
          </p:cNvSpPr>
          <p:nvPr>
            <p:ph idx="1"/>
          </p:nvPr>
        </p:nvSpPr>
        <p:spPr/>
        <p:txBody>
          <a:bodyPr>
            <a:normAutofit fontScale="70000" lnSpcReduction="20000"/>
          </a:bodyPr>
          <a:lstStyle/>
          <a:p>
            <a:pPr lvl="0" algn="just"/>
            <a:endParaRPr lang="en-US" dirty="0" smtClean="0"/>
          </a:p>
          <a:p>
            <a:pPr lvl="0" algn="just"/>
            <a:r>
              <a:rPr lang="en-US" dirty="0" smtClean="0"/>
              <a:t>Recently</a:t>
            </a:r>
            <a:r>
              <a:rPr lang="en-US" dirty="0"/>
              <a:t>, the highest courts of review of several sister jurisdictions have squarely addressed the fiduciary-duty exception’s application to the attorney-client privilege in the legal malpractice context. </a:t>
            </a:r>
          </a:p>
          <a:p>
            <a:pPr marL="0" indent="0" algn="just">
              <a:buNone/>
            </a:pPr>
            <a:endParaRPr lang="en-US" dirty="0"/>
          </a:p>
          <a:p>
            <a:pPr lvl="0" algn="just"/>
            <a:r>
              <a:rPr lang="en-US" dirty="0"/>
              <a:t>In 2013, the Supreme Court of Georgia examined this issue in </a:t>
            </a:r>
            <a:r>
              <a:rPr lang="en-US" i="1" dirty="0"/>
              <a:t>Hunter, Maclean, Exley, &amp; Dunn v. St. Simons Waterfront, LLC</a:t>
            </a:r>
            <a:r>
              <a:rPr lang="en-US" dirty="0"/>
              <a:t>.  </a:t>
            </a:r>
          </a:p>
          <a:p>
            <a:pPr marL="0" indent="0" algn="just">
              <a:buNone/>
            </a:pPr>
            <a:r>
              <a:rPr lang="en-US" dirty="0"/>
              <a:t> </a:t>
            </a:r>
          </a:p>
          <a:p>
            <a:pPr algn="just"/>
            <a:r>
              <a:rPr lang="en-US" dirty="0"/>
              <a:t>In that case, the court applied Georgia’s codified attorney-client privilege analysis to determine whether an attorney’s com­munication with his law firm’s in-house counsel regarding a client’s potential malpractice claim would result in the ap­plication of the fiduciary-duty exception. </a:t>
            </a:r>
          </a:p>
        </p:txBody>
      </p:sp>
    </p:spTree>
    <p:extLst>
      <p:ext uri="{BB962C8B-B14F-4D97-AF65-F5344CB8AC3E}">
        <p14:creationId xmlns:p14="http://schemas.microsoft.com/office/powerpoint/2010/main" val="3989881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i="1" dirty="0" smtClean="0"/>
              <a:t>Hunter, Maclean, Exley, &amp; Dunn v. St. Simons Waterfront, LLC</a:t>
            </a:r>
            <a:endParaRPr lang="en-US" sz="4000" dirty="0"/>
          </a:p>
        </p:txBody>
      </p:sp>
      <p:sp>
        <p:nvSpPr>
          <p:cNvPr id="3" name="Content Placeholder 2"/>
          <p:cNvSpPr>
            <a:spLocks noGrp="1"/>
          </p:cNvSpPr>
          <p:nvPr>
            <p:ph idx="1"/>
          </p:nvPr>
        </p:nvSpPr>
        <p:spPr/>
        <p:txBody>
          <a:bodyPr>
            <a:normAutofit lnSpcReduction="10000"/>
          </a:bodyPr>
          <a:lstStyle/>
          <a:p>
            <a:pPr marL="0" indent="0" algn="just">
              <a:buNone/>
            </a:pPr>
            <a:endParaRPr lang="en-US" dirty="0" smtClean="0"/>
          </a:p>
          <a:p>
            <a:pPr marL="0" indent="0" algn="just">
              <a:buNone/>
            </a:pPr>
            <a:r>
              <a:rPr lang="en-US" dirty="0" smtClean="0"/>
              <a:t>The </a:t>
            </a:r>
            <a:r>
              <a:rPr lang="en-US" dirty="0"/>
              <a:t>court held that to avoid production in discovery, the party seeking the protection of the attorney-client privilege needed to show: (1) the existence of an attorney-client relationship; (2) the communications concerned the purpose for which legal advice was sought; (3) the communications were maintained in confidence; and (4) no exception to the privilege applied.</a:t>
            </a:r>
          </a:p>
        </p:txBody>
      </p:sp>
    </p:spTree>
    <p:extLst>
      <p:ext uri="{BB962C8B-B14F-4D97-AF65-F5344CB8AC3E}">
        <p14:creationId xmlns:p14="http://schemas.microsoft.com/office/powerpoint/2010/main" val="340613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i="1" dirty="0"/>
              <a:t>Hunter, Maclean, Exley, &amp; Dunn v. St. Simons Waterfront, LLC</a:t>
            </a:r>
            <a:endParaRPr lang="en-US" sz="4000" dirty="0"/>
          </a:p>
        </p:txBody>
      </p:sp>
      <p:sp>
        <p:nvSpPr>
          <p:cNvPr id="3" name="Content Placeholder 2"/>
          <p:cNvSpPr>
            <a:spLocks noGrp="1"/>
          </p:cNvSpPr>
          <p:nvPr>
            <p:ph idx="1"/>
          </p:nvPr>
        </p:nvSpPr>
        <p:spPr/>
        <p:txBody>
          <a:bodyPr>
            <a:normAutofit fontScale="77500" lnSpcReduction="20000"/>
          </a:bodyPr>
          <a:lstStyle/>
          <a:p>
            <a:pPr lvl="0" algn="just"/>
            <a:r>
              <a:rPr lang="en-US" sz="2400" dirty="0" smtClean="0"/>
              <a:t>Regarding </a:t>
            </a:r>
            <a:r>
              <a:rPr lang="en-US" sz="2400" dirty="0"/>
              <a:t>the maintenance of confidentiality element, the court said that intra-firm communications regarding the malpractice must only in­volve “in-house counsel, firm management, firm attorneys, and other personnel with knowledge about the representation that is the basis for the client’s claim against the firm,” otherwise communications about the malpractice claim may not be subject to protection. </a:t>
            </a:r>
          </a:p>
          <a:p>
            <a:pPr marL="0" indent="0">
              <a:buNone/>
            </a:pPr>
            <a:endParaRPr lang="en-US" sz="2400" dirty="0"/>
          </a:p>
          <a:p>
            <a:pPr lvl="0"/>
            <a:r>
              <a:rPr lang="en-US" sz="2400" dirty="0"/>
              <a:t>Concerning the exceptions to the attorney-client privilege, the court reasoned that the fiduciary-duty exception did not ap­ply because the client’s malpractice claim established a clear lack of mutuality be­tween the firm and its client, which resulted in adverse positions much like in </a:t>
            </a:r>
            <a:r>
              <a:rPr lang="en-US" sz="2400" i="1" dirty="0"/>
              <a:t>Garvy</a:t>
            </a:r>
            <a:r>
              <a:rPr lang="en-US" sz="2400" dirty="0"/>
              <a:t>. </a:t>
            </a:r>
          </a:p>
          <a:p>
            <a:pPr marL="0" indent="0">
              <a:buNone/>
            </a:pPr>
            <a:r>
              <a:rPr lang="en-US" sz="2400" dirty="0"/>
              <a:t> </a:t>
            </a:r>
          </a:p>
          <a:p>
            <a:r>
              <a:rPr lang="en-US" sz="2400" dirty="0"/>
              <a:t>The Georgia Supreme Court, however, did not have occasion to address how the court would rule when reviewing an issue like that offered in </a:t>
            </a:r>
            <a:r>
              <a:rPr lang="en-US" sz="2400" i="1" dirty="0"/>
              <a:t>MDA</a:t>
            </a:r>
            <a:r>
              <a:rPr lang="en-US" sz="2400" dirty="0"/>
              <a:t>, </a:t>
            </a:r>
            <a:r>
              <a:rPr lang="en-US" sz="2400" i="1" dirty="0"/>
              <a:t>i.e</a:t>
            </a:r>
            <a:r>
              <a:rPr lang="en-US" sz="2400" dirty="0"/>
              <a:t>., where there is no direct assertion of malpractice or clear adversarial position when the firm sought legal advice from its in-house counsel or outside defense counsel.</a:t>
            </a:r>
          </a:p>
        </p:txBody>
      </p:sp>
    </p:spTree>
    <p:extLst>
      <p:ext uri="{BB962C8B-B14F-4D97-AF65-F5344CB8AC3E}">
        <p14:creationId xmlns:p14="http://schemas.microsoft.com/office/powerpoint/2010/main" val="3427045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RFF Family </a:t>
            </a:r>
            <a:r>
              <a:rPr lang="en-US" b="1" i="1" dirty="0" smtClean="0"/>
              <a:t>Partnership, </a:t>
            </a:r>
            <a:r>
              <a:rPr lang="en-US" b="1" i="1" dirty="0"/>
              <a:t>LP v. Burns &amp; Levinson, LLP</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The </a:t>
            </a:r>
            <a:r>
              <a:rPr lang="en-US" dirty="0"/>
              <a:t>Supreme Judicial Court of Mas­sachusetts took a different approach to reviewing the attorney-client privilege’s application concerning in-house commu­nications regarding a client’s malpractice claims. </a:t>
            </a:r>
          </a:p>
          <a:p>
            <a:pPr marL="0" indent="0">
              <a:buNone/>
            </a:pPr>
            <a:endParaRPr lang="en-US" dirty="0"/>
          </a:p>
          <a:p>
            <a:pPr algn="just"/>
            <a:r>
              <a:rPr lang="en-US" dirty="0"/>
              <a:t>In </a:t>
            </a:r>
            <a:r>
              <a:rPr lang="en-US" i="1" dirty="0"/>
              <a:t>RFF Family </a:t>
            </a:r>
            <a:r>
              <a:rPr lang="en-US" i="1" dirty="0" smtClean="0"/>
              <a:t>Partnership, </a:t>
            </a:r>
            <a:r>
              <a:rPr lang="en-US" i="1" dirty="0"/>
              <a:t>LP v. Burns &amp; Levinson, LLP</a:t>
            </a:r>
            <a:r>
              <a:rPr lang="en-US" dirty="0"/>
              <a:t>, the court found that the attorney-client privilege applied to communications with in-house attorneys regarding malpractice claims made by current clients.</a:t>
            </a:r>
          </a:p>
        </p:txBody>
      </p:sp>
    </p:spTree>
    <p:extLst>
      <p:ext uri="{BB962C8B-B14F-4D97-AF65-F5344CB8AC3E}">
        <p14:creationId xmlns:p14="http://schemas.microsoft.com/office/powerpoint/2010/main" val="988575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RFF Family </a:t>
            </a:r>
            <a:r>
              <a:rPr lang="en-US" b="1" i="1" dirty="0" smtClean="0"/>
              <a:t>Partnership, </a:t>
            </a:r>
            <a:r>
              <a:rPr lang="en-US" b="1" i="1" dirty="0"/>
              <a:t>LP v. Burns &amp; Levinson, LLP</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The party asserting the privilege must establish: (1) the law firm had designated an attorney or attorneys within the firm to represent the firm as in-house counsel; (2) the in-house counsel had not performed any work on the client matter at issue or any substantially related matter; (3) the time spent by the attorneys in these communications with in-house counsel was not billed to the client; and (4) the communications were made and maintained in confidence.</a:t>
            </a:r>
          </a:p>
        </p:txBody>
      </p:sp>
    </p:spTree>
    <p:extLst>
      <p:ext uri="{BB962C8B-B14F-4D97-AF65-F5344CB8AC3E}">
        <p14:creationId xmlns:p14="http://schemas.microsoft.com/office/powerpoint/2010/main" val="1064928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3104</Words>
  <Application>Microsoft Office PowerPoint</Application>
  <PresentationFormat>On-screen Show (4:3)</PresentationFormat>
  <Paragraphs>192</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SO MANY DUTIES, SO LITTLE TIME: The Fiduciary Duty Exception to the Attorney-client Privilege, Supervision of Non-Attorneys, and Supervision of Junior Attorneys</vt:lpstr>
      <vt:lpstr>WHAT IS THE FIDUCIARY DUTY EXCEPTION  TO THE ATTORNEY-CLIENT PRIVILEGE?</vt:lpstr>
      <vt:lpstr>WHAT IS THE FIDUCIARY DUTY EXCEPTION  TO THE ATTORNEY-CLIENT PRIVILEGE?</vt:lpstr>
      <vt:lpstr>WHAT IS THE FIDUCIARY DUTY EXCEPTION  TO THE ATTORNEY-CLIENT PRIVILEGE?</vt:lpstr>
      <vt:lpstr>Hunter, Maclean, Exley, &amp; Dunn v. St. Simons Waterfront, LLC</vt:lpstr>
      <vt:lpstr>Hunter, Maclean, Exley, &amp; Dunn v. St. Simons Waterfront, LLC</vt:lpstr>
      <vt:lpstr>Hunter, Maclean, Exley, &amp; Dunn v. St. Simons Waterfront, LLC</vt:lpstr>
      <vt:lpstr>RFF Family Partnership, LP v. Burns &amp; Levinson, LLP</vt:lpstr>
      <vt:lpstr>RFF Family Partnership, LP v. Burns &amp; Levinson, LLP</vt:lpstr>
      <vt:lpstr>Crimson Trace Corporation v. Davis Wright Tremaine LLP</vt:lpstr>
      <vt:lpstr>Crimson Trace Corporation v. Davis Wright Tremaine LLP</vt:lpstr>
      <vt:lpstr>Crimson Trace Corporation v. Davis Wright Tremaine LLP</vt:lpstr>
      <vt:lpstr>Crimson Trace Corporation v. Davis Wright Tremaine LLP</vt:lpstr>
      <vt:lpstr>Crimson Trace Corporation v. Davis Wright Tremaine LLP</vt:lpstr>
      <vt:lpstr>Crimson Trace Corporation v. Davis Wright Tremaine LLP</vt:lpstr>
      <vt:lpstr>Crimson Trace Corporation v. Davis Wright Tremaine LLP</vt:lpstr>
      <vt:lpstr>Crimson Trace Corporation v. Davis Wright Tremaine LLP</vt:lpstr>
      <vt:lpstr>Crimson Trace Corporation v. Davis Wright Tremaine LLP</vt:lpstr>
      <vt:lpstr>THE SOURCE OF THE FIDUCIARY DUTY EXCEPTION</vt:lpstr>
      <vt:lpstr>THE SOURCE OF THE FIDUCIARY DUTY EXCEPTION</vt:lpstr>
      <vt:lpstr>THE SOURCE OF THE FIDUCIARY DUTY EXCEPTION</vt:lpstr>
      <vt:lpstr>THE SOURCE OF THE FIDUCIARY DUTY EXCEPTION</vt:lpstr>
      <vt:lpstr>THE SOURCE OF THE FIDUCIARY DUTY EXCEPTION</vt:lpstr>
      <vt:lpstr>COMPLICATIONS OF THE CONTROL GROUP TEST</vt:lpstr>
      <vt:lpstr>COMPLICATIONS OF THE CONTROL GROUP TEST</vt:lpstr>
      <vt:lpstr>MANNER TO PROCEED</vt:lpstr>
      <vt:lpstr>MANNER TO PROCEED</vt:lpstr>
      <vt:lpstr>MANNER TO PROCEED</vt:lpstr>
      <vt:lpstr>MANNER TO PROCEED </vt:lpstr>
      <vt:lpstr>MANNER TO PROCEED</vt:lpstr>
      <vt:lpstr>MANNER TO PROCEED</vt:lpstr>
      <vt:lpstr>MANNER TO PROCEED</vt:lpstr>
      <vt:lpstr>MANNER TO PROCEED</vt:lpstr>
      <vt:lpstr>RESPONSIBILITY OF SENIOR ATTORNEYS - RULE 5.1</vt:lpstr>
      <vt:lpstr>RESPONSIBILITY OF SUBORDINATE ATTORNEYS - RULE 5.2</vt:lpstr>
      <vt:lpstr>RESPONSIBILITY TO SUPERVISE NON-ATTORNEY PERSONNEL</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Fiduciary Duty Exception to the Attorney-Client Privilege</dc:title>
  <dc:creator>Swanson Jay, Bonnie</dc:creator>
  <cp:lastModifiedBy>Aaron</cp:lastModifiedBy>
  <cp:revision>29</cp:revision>
  <dcterms:created xsi:type="dcterms:W3CDTF">2015-03-02T16:33:04Z</dcterms:created>
  <dcterms:modified xsi:type="dcterms:W3CDTF">2015-03-11T05:42:17Z</dcterms:modified>
</cp:coreProperties>
</file>