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60" r:id="rId4"/>
    <p:sldId id="288" r:id="rId5"/>
    <p:sldId id="261" r:id="rId6"/>
    <p:sldId id="262" r:id="rId7"/>
    <p:sldId id="263" r:id="rId8"/>
    <p:sldId id="264" r:id="rId9"/>
    <p:sldId id="265" r:id="rId10"/>
    <p:sldId id="266" r:id="rId11"/>
    <p:sldId id="269" r:id="rId12"/>
    <p:sldId id="267" r:id="rId13"/>
    <p:sldId id="268" r:id="rId14"/>
    <p:sldId id="270" r:id="rId15"/>
    <p:sldId id="271" r:id="rId16"/>
    <p:sldId id="272" r:id="rId17"/>
    <p:sldId id="273" r:id="rId18"/>
    <p:sldId id="274" r:id="rId19"/>
    <p:sldId id="275" r:id="rId20"/>
    <p:sldId id="276" r:id="rId21"/>
    <p:sldId id="312" r:id="rId22"/>
    <p:sldId id="277" r:id="rId23"/>
    <p:sldId id="283" r:id="rId24"/>
    <p:sldId id="278" r:id="rId25"/>
    <p:sldId id="279" r:id="rId26"/>
    <p:sldId id="280" r:id="rId27"/>
    <p:sldId id="281" r:id="rId28"/>
    <p:sldId id="285" r:id="rId29"/>
    <p:sldId id="286" r:id="rId30"/>
    <p:sldId id="287" r:id="rId31"/>
    <p:sldId id="289" r:id="rId32"/>
    <p:sldId id="290" r:id="rId33"/>
    <p:sldId id="291" r:id="rId34"/>
    <p:sldId id="292" r:id="rId35"/>
    <p:sldId id="293" r:id="rId36"/>
    <p:sldId id="294" r:id="rId37"/>
    <p:sldId id="311"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3" r:id="rId5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728"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68C8AE5-4983-4255-AF5C-17F0E3CBB6D1}" type="datetimeFigureOut">
              <a:rPr lang="en-US" smtClean="0"/>
              <a:pPr/>
              <a:t>4/5/2012</a:t>
            </a:fld>
            <a:endParaRPr lang="en-US"/>
          </a:p>
        </p:txBody>
      </p:sp>
      <p:sp>
        <p:nvSpPr>
          <p:cNvPr id="16" name="Slide Number Placeholder 15"/>
          <p:cNvSpPr>
            <a:spLocks noGrp="1"/>
          </p:cNvSpPr>
          <p:nvPr>
            <p:ph type="sldNum" sz="quarter" idx="11"/>
          </p:nvPr>
        </p:nvSpPr>
        <p:spPr/>
        <p:txBody>
          <a:bodyPr/>
          <a:lstStyle/>
          <a:p>
            <a:fld id="{32CD3833-670B-4B0A-B4EC-A41A6A971D6A}"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8C8AE5-4983-4255-AF5C-17F0E3CBB6D1}"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D3833-670B-4B0A-B4EC-A41A6A971D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8C8AE5-4983-4255-AF5C-17F0E3CBB6D1}"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D3833-670B-4B0A-B4EC-A41A6A971D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68C8AE5-4983-4255-AF5C-17F0E3CBB6D1}" type="datetimeFigureOut">
              <a:rPr lang="en-US" smtClean="0"/>
              <a:pPr/>
              <a:t>4/5/2012</a:t>
            </a:fld>
            <a:endParaRPr lang="en-US"/>
          </a:p>
        </p:txBody>
      </p:sp>
      <p:sp>
        <p:nvSpPr>
          <p:cNvPr id="15" name="Slide Number Placeholder 14"/>
          <p:cNvSpPr>
            <a:spLocks noGrp="1"/>
          </p:cNvSpPr>
          <p:nvPr>
            <p:ph type="sldNum" sz="quarter" idx="15"/>
          </p:nvPr>
        </p:nvSpPr>
        <p:spPr/>
        <p:txBody>
          <a:bodyPr/>
          <a:lstStyle>
            <a:lvl1pPr algn="ctr">
              <a:defRPr/>
            </a:lvl1pPr>
          </a:lstStyle>
          <a:p>
            <a:fld id="{32CD3833-670B-4B0A-B4EC-A41A6A971D6A}"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68C8AE5-4983-4255-AF5C-17F0E3CBB6D1}"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D3833-670B-4B0A-B4EC-A41A6A971D6A}"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8C8AE5-4983-4255-AF5C-17F0E3CBB6D1}" type="datetimeFigureOut">
              <a:rPr lang="en-US" smtClean="0"/>
              <a:pPr/>
              <a:t>4/5/2012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D3833-670B-4B0A-B4EC-A41A6A971D6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2CD3833-670B-4B0A-B4EC-A41A6A971D6A}"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68C8AE5-4983-4255-AF5C-17F0E3CBB6D1}" type="datetimeFigureOut">
              <a:rPr lang="en-US" smtClean="0"/>
              <a:pPr/>
              <a:t>4/5/2012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68C8AE5-4983-4255-AF5C-17F0E3CBB6D1}" type="datetimeFigureOut">
              <a:rPr lang="en-US" smtClean="0"/>
              <a:pPr/>
              <a:t>4/5/2012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D3833-670B-4B0A-B4EC-A41A6A971D6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C8AE5-4983-4255-AF5C-17F0E3CBB6D1}" type="datetimeFigureOut">
              <a:rPr lang="en-US" smtClean="0"/>
              <a:pPr/>
              <a:t>4/5/2012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D3833-670B-4B0A-B4EC-A41A6A971D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68C8AE5-4983-4255-AF5C-17F0E3CBB6D1}" type="datetimeFigureOut">
              <a:rPr lang="en-US" smtClean="0"/>
              <a:pPr/>
              <a:t>4/5/2012</a:t>
            </a:fld>
            <a:endParaRPr lang="en-US"/>
          </a:p>
        </p:txBody>
      </p:sp>
      <p:sp>
        <p:nvSpPr>
          <p:cNvPr id="9" name="Slide Number Placeholder 8"/>
          <p:cNvSpPr>
            <a:spLocks noGrp="1"/>
          </p:cNvSpPr>
          <p:nvPr>
            <p:ph type="sldNum" sz="quarter" idx="15"/>
          </p:nvPr>
        </p:nvSpPr>
        <p:spPr/>
        <p:txBody>
          <a:bodyPr/>
          <a:lstStyle/>
          <a:p>
            <a:fld id="{32CD3833-670B-4B0A-B4EC-A41A6A971D6A}"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68C8AE5-4983-4255-AF5C-17F0E3CBB6D1}" type="datetimeFigureOut">
              <a:rPr lang="en-US" smtClean="0"/>
              <a:pPr/>
              <a:t>4/5/2012</a:t>
            </a:fld>
            <a:endParaRPr lang="en-US"/>
          </a:p>
        </p:txBody>
      </p:sp>
      <p:sp>
        <p:nvSpPr>
          <p:cNvPr id="9" name="Slide Number Placeholder 8"/>
          <p:cNvSpPr>
            <a:spLocks noGrp="1"/>
          </p:cNvSpPr>
          <p:nvPr>
            <p:ph type="sldNum" sz="quarter" idx="11"/>
          </p:nvPr>
        </p:nvSpPr>
        <p:spPr/>
        <p:txBody>
          <a:bodyPr/>
          <a:lstStyle/>
          <a:p>
            <a:fld id="{32CD3833-670B-4B0A-B4EC-A41A6A971D6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68C8AE5-4983-4255-AF5C-17F0E3CBB6D1}" type="datetimeFigureOut">
              <a:rPr lang="en-US" smtClean="0"/>
              <a:pPr/>
              <a:t>4/5/2012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2CD3833-670B-4B0A-B4EC-A41A6A971D6A}"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a:xfrm>
            <a:off x="457200" y="838200"/>
            <a:ext cx="8382000" cy="4953000"/>
          </a:xfrm>
        </p:spPr>
        <p:txBody>
          <a:bodyPr/>
          <a:lstStyle/>
          <a:p>
            <a:r>
              <a:rPr lang="en-US" sz="4400" b="1" dirty="0" smtClean="0"/>
              <a:t>WALKING DOWN THE STREET: T</a:t>
            </a:r>
            <a:r>
              <a:rPr lang="en-US" sz="4400" dirty="0" smtClean="0"/>
              <a:t>he </a:t>
            </a:r>
            <a:r>
              <a:rPr lang="en-US" sz="4400" dirty="0" smtClean="0"/>
              <a:t>Federal Courts Jurisdiction and Venue Clarification Act </a:t>
            </a:r>
            <a:r>
              <a:rPr lang="en-US" sz="4400" dirty="0" smtClean="0"/>
              <a:t> </a:t>
            </a: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t>Chicago Bar Association, </a:t>
            </a:r>
            <a:r>
              <a:rPr lang="en-US" sz="2400" dirty="0" smtClean="0"/>
              <a:t>April 10, 2012</a:t>
            </a:r>
            <a:r>
              <a:rPr lang="en-US" sz="2400" dirty="0" smtClean="0"/>
              <a:t/>
            </a:r>
            <a:br>
              <a:rPr lang="en-US" sz="2400" dirty="0" smtClean="0"/>
            </a:br>
            <a:r>
              <a:rPr lang="en-US" sz="2400" dirty="0" smtClean="0"/>
              <a:t>Donald Patrick Eckler, </a:t>
            </a:r>
            <a:r>
              <a:rPr lang="en-US" sz="2400" dirty="0" smtClean="0"/>
              <a:t>Pretzel &amp; Stouffer, Chartered</a:t>
            </a:r>
            <a:endParaRPr lang="en-US" dirty="0"/>
          </a:p>
        </p:txBody>
      </p:sp>
    </p:spTree>
    <p:extLst>
      <p:ext uri="{BB962C8B-B14F-4D97-AF65-F5344CB8AC3E}">
        <p14:creationId xmlns:p14="http://schemas.microsoft.com/office/powerpoint/2010/main" xmlns="" val="507901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§1332 also amends (slightly) the citizenship of corporations</a:t>
            </a:r>
            <a:r>
              <a:rPr lang="en-US" dirty="0" smtClean="0"/>
              <a:t>:</a:t>
            </a:r>
          </a:p>
          <a:p>
            <a:pPr marL="0" indent="0">
              <a:buNone/>
            </a:pPr>
            <a:endParaRPr lang="en-US" dirty="0"/>
          </a:p>
          <a:p>
            <a:pPr lvl="1"/>
            <a:r>
              <a:rPr lang="en-US" dirty="0" smtClean="0"/>
              <a:t>Amended §1332(c</a:t>
            </a:r>
            <a:r>
              <a:rPr lang="en-US" dirty="0"/>
              <a:t>) </a:t>
            </a:r>
            <a:r>
              <a:rPr lang="en-US" dirty="0" smtClean="0"/>
              <a:t>provides:</a:t>
            </a:r>
            <a:endParaRPr lang="en-US" dirty="0"/>
          </a:p>
          <a:p>
            <a:pPr marL="365760" lvl="1" indent="0">
              <a:buNone/>
            </a:pPr>
            <a:endParaRPr lang="en-US" dirty="0"/>
          </a:p>
          <a:p>
            <a:pPr lvl="2"/>
            <a:r>
              <a:rPr lang="en-US" dirty="0"/>
              <a:t>“</a:t>
            </a:r>
            <a:r>
              <a:rPr lang="en-US" dirty="0" smtClean="0"/>
              <a:t>A corporation shall be deemed to be a citizen of </a:t>
            </a:r>
            <a:r>
              <a:rPr lang="en-US" b="1" u="sng" dirty="0" smtClean="0"/>
              <a:t>every State and foreign state</a:t>
            </a:r>
            <a:r>
              <a:rPr lang="en-US" dirty="0" smtClean="0"/>
              <a:t> by which it has been incorporated and </a:t>
            </a:r>
            <a:r>
              <a:rPr lang="en-US" b="1" u="sng" dirty="0" smtClean="0"/>
              <a:t>of the State or foreign state</a:t>
            </a:r>
            <a:r>
              <a:rPr lang="en-US" dirty="0" smtClean="0"/>
              <a:t> where it has its principal place of business.”  </a:t>
            </a:r>
            <a:endParaRPr lang="en-US" dirty="0"/>
          </a:p>
          <a:p>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32182892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Purpose of this Amendment:</a:t>
            </a:r>
          </a:p>
          <a:p>
            <a:pPr lvl="1"/>
            <a:r>
              <a:rPr lang="en-US" dirty="0" smtClean="0"/>
              <a:t>Congress hoped to address the increasing prevalence of foreign corporations gaining access to federal courts.</a:t>
            </a:r>
          </a:p>
          <a:p>
            <a:pPr lvl="1"/>
            <a:endParaRPr lang="en-US" dirty="0"/>
          </a:p>
          <a:p>
            <a:pPr lvl="1"/>
            <a:r>
              <a:rPr lang="en-US" dirty="0" smtClean="0"/>
              <a:t>This Amendment purports to eliminate diversity jurisdiction in two situations:</a:t>
            </a:r>
          </a:p>
          <a:p>
            <a:pPr lvl="2"/>
            <a:r>
              <a:rPr lang="en-US" dirty="0" smtClean="0"/>
              <a:t>(1) Where a foreign corporation with its principal place of business in a foreign state sues or is sued by a citizen of that same state.  </a:t>
            </a:r>
          </a:p>
          <a:p>
            <a:pPr lvl="2"/>
            <a:r>
              <a:rPr lang="en-US" dirty="0" smtClean="0"/>
              <a:t>(2) Where an alien sues a U.S. corporation with its principal place of business in a foreign state.  </a:t>
            </a:r>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3234265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Significance of this amendment to §1332(c):</a:t>
            </a:r>
          </a:p>
          <a:p>
            <a:pPr marL="0" indent="0">
              <a:buNone/>
            </a:pPr>
            <a:endParaRPr lang="en-US" dirty="0" smtClean="0"/>
          </a:p>
          <a:p>
            <a:pPr lvl="1"/>
            <a:r>
              <a:rPr lang="en-US" dirty="0" smtClean="0"/>
              <a:t>Under the old rules, a corporation with its principal place of business outside of the U.S. might choose to incorporate in a State.  </a:t>
            </a:r>
          </a:p>
          <a:p>
            <a:pPr marL="365760" lvl="1" indent="0">
              <a:buNone/>
            </a:pPr>
            <a:endParaRPr lang="en-US" dirty="0" smtClean="0"/>
          </a:p>
          <a:p>
            <a:pPr lvl="1"/>
            <a:r>
              <a:rPr lang="en-US" dirty="0" smtClean="0"/>
              <a:t>Pursuant to the old language, the entity’s incorporation would make it a citizen of that State only, and enable it to claim access to a federal court in a dispute with another foreign national.  </a:t>
            </a:r>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2196977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Significance of this amendment to §1332(c):</a:t>
            </a:r>
          </a:p>
          <a:p>
            <a:pPr marL="0" indent="0">
              <a:buNone/>
            </a:pPr>
            <a:endParaRPr lang="en-US" dirty="0"/>
          </a:p>
          <a:p>
            <a:pPr lvl="1"/>
            <a:r>
              <a:rPr lang="en-US" dirty="0"/>
              <a:t>Under the </a:t>
            </a:r>
            <a:r>
              <a:rPr lang="en-US" dirty="0" smtClean="0"/>
              <a:t>amended rules</a:t>
            </a:r>
            <a:r>
              <a:rPr lang="en-US" dirty="0"/>
              <a:t>, </a:t>
            </a:r>
            <a:r>
              <a:rPr lang="en-US" dirty="0" smtClean="0"/>
              <a:t>that foreign corporation would be deemed to be a citizen of its State of incorporation AND of the foreign state.</a:t>
            </a:r>
          </a:p>
          <a:p>
            <a:pPr lvl="1"/>
            <a:endParaRPr lang="en-US" dirty="0"/>
          </a:p>
          <a:p>
            <a:pPr lvl="1"/>
            <a:r>
              <a:rPr lang="en-US" dirty="0" smtClean="0"/>
              <a:t>Accordingly, that corporation would not have access to the federal courts because disputes between two aliens does not satisfy the requirements for diversity jurisdiction.    </a:t>
            </a:r>
            <a:endParaRPr lang="en-US" dirty="0"/>
          </a:p>
          <a:p>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1928268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Significance of this amendment to §1332(c</a:t>
            </a:r>
            <a:r>
              <a:rPr lang="en-US" dirty="0" smtClean="0"/>
              <a:t>):</a:t>
            </a:r>
          </a:p>
          <a:p>
            <a:pPr marL="0" indent="0">
              <a:buNone/>
            </a:pPr>
            <a:endParaRPr lang="en-US" dirty="0"/>
          </a:p>
          <a:p>
            <a:pPr lvl="1"/>
            <a:r>
              <a:rPr lang="en-US" dirty="0" smtClean="0"/>
              <a:t>Congress DID NOT ALTER the citizenship of other entities – namely, limited liability companies.    </a:t>
            </a:r>
          </a:p>
          <a:p>
            <a:pPr marL="365760" lvl="1" indent="0">
              <a:buNone/>
            </a:pPr>
            <a:endParaRPr lang="en-US" dirty="0" smtClean="0"/>
          </a:p>
          <a:p>
            <a:pPr lvl="1"/>
            <a:r>
              <a:rPr lang="en-US" dirty="0" smtClean="0"/>
              <a:t>For purposes of diversity jurisdiction, the citizenship of an LLC depends on the citizenship of each member of the LLC.  </a:t>
            </a:r>
            <a:r>
              <a:rPr lang="en-US" i="1" dirty="0" smtClean="0"/>
              <a:t>See Belleville Catering Co. v. Champaign Mkt. Place, LLC, </a:t>
            </a:r>
            <a:r>
              <a:rPr lang="en-US" dirty="0" smtClean="0"/>
              <a:t>350 F.3d 691, 692 (7</a:t>
            </a:r>
            <a:r>
              <a:rPr lang="en-US" baseline="30000" dirty="0" smtClean="0"/>
              <a:t>th</a:t>
            </a:r>
            <a:r>
              <a:rPr lang="en-US" dirty="0" smtClean="0"/>
              <a:t> Cir. 2003).  </a:t>
            </a:r>
          </a:p>
          <a:p>
            <a:pPr lvl="3"/>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3454684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Treatment of LLC’s for Diversity Purposes:</a:t>
            </a:r>
          </a:p>
          <a:p>
            <a:pPr lvl="1"/>
            <a:endParaRPr lang="en-US" dirty="0"/>
          </a:p>
          <a:p>
            <a:pPr lvl="1"/>
            <a:r>
              <a:rPr lang="en-US" dirty="0" smtClean="0"/>
              <a:t>Likely to destroy diversity.  </a:t>
            </a:r>
          </a:p>
          <a:p>
            <a:pPr lvl="2"/>
            <a:r>
              <a:rPr lang="en-US" dirty="0" smtClean="0"/>
              <a:t>Members of an LLC may also be LLC’s, corporations, partnerships, or individuals.  </a:t>
            </a:r>
          </a:p>
          <a:p>
            <a:pPr lvl="2"/>
            <a:endParaRPr lang="en-US" dirty="0"/>
          </a:p>
          <a:p>
            <a:pPr lvl="1"/>
            <a:r>
              <a:rPr lang="en-US" dirty="0" smtClean="0"/>
              <a:t>Must know </a:t>
            </a:r>
            <a:r>
              <a:rPr lang="en-US" u="sng" dirty="0" smtClean="0"/>
              <a:t>with certainty</a:t>
            </a:r>
            <a:r>
              <a:rPr lang="en-US" dirty="0" smtClean="0"/>
              <a:t> the citizenship of each and every member.</a:t>
            </a:r>
          </a:p>
          <a:p>
            <a:pPr lvl="2"/>
            <a:r>
              <a:rPr lang="en-US" dirty="0" smtClean="0"/>
              <a:t>“Affidavits alleging citizenship based on ‘the best of my knowledge and belief’ are, by themselves, insufficient to show citizenship in a diversity case.”  </a:t>
            </a:r>
            <a:r>
              <a:rPr lang="en-US" i="1" dirty="0" smtClean="0"/>
              <a:t>See America’s Best Inns, Inc. v. Best Inns of Abilene, L.P.</a:t>
            </a:r>
            <a:r>
              <a:rPr lang="en-US" dirty="0" smtClean="0"/>
              <a:t>, 980 F2d 1072, 1074 (7</a:t>
            </a:r>
            <a:r>
              <a:rPr lang="en-US" baseline="30000" dirty="0" smtClean="0"/>
              <a:t>th</a:t>
            </a:r>
            <a:r>
              <a:rPr lang="en-US" dirty="0" smtClean="0"/>
              <a:t> Cir. 1992)</a:t>
            </a:r>
          </a:p>
        </p:txBody>
      </p:sp>
      <p:sp>
        <p:nvSpPr>
          <p:cNvPr id="3" name="Title 2"/>
          <p:cNvSpPr>
            <a:spLocks noGrp="1"/>
          </p:cNvSpPr>
          <p:nvPr>
            <p:ph type="title"/>
          </p:nvPr>
        </p:nvSpPr>
        <p:spPr/>
        <p:txBody>
          <a:bodyPr>
            <a:normAutofit fontScale="90000"/>
          </a:bodyPr>
          <a:lstStyle/>
          <a:p>
            <a:r>
              <a:rPr lang="en-US" b="1" dirty="0" smtClean="0"/>
              <a:t>JURISDICTIONAL IMPROVEMENTS</a:t>
            </a:r>
            <a:endParaRPr lang="en-US" b="1" dirty="0"/>
          </a:p>
        </p:txBody>
      </p:sp>
    </p:spTree>
    <p:extLst>
      <p:ext uri="{BB962C8B-B14F-4D97-AF65-F5344CB8AC3E}">
        <p14:creationId xmlns:p14="http://schemas.microsoft.com/office/powerpoint/2010/main" xmlns="" val="4061111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Citizenship of Insurance Companies in “Direct Actions”:  </a:t>
            </a:r>
          </a:p>
          <a:p>
            <a:pPr lvl="1"/>
            <a:r>
              <a:rPr lang="en-US" dirty="0" smtClean="0"/>
              <a:t>In jurisdictions that allow direct actions against insurers, an insurance company is now deemed to be the citizen of:</a:t>
            </a:r>
          </a:p>
          <a:p>
            <a:pPr lvl="2"/>
            <a:r>
              <a:rPr lang="en-US" dirty="0" smtClean="0"/>
              <a:t>Every state and foreign state </a:t>
            </a:r>
            <a:r>
              <a:rPr lang="en-US" u="sng" dirty="0" smtClean="0"/>
              <a:t>of which the insured</a:t>
            </a:r>
            <a:r>
              <a:rPr lang="en-US" dirty="0" smtClean="0"/>
              <a:t> is a citizen;</a:t>
            </a:r>
          </a:p>
          <a:p>
            <a:pPr lvl="2"/>
            <a:r>
              <a:rPr lang="en-US" dirty="0" smtClean="0"/>
              <a:t>Every state and foreign state by which the insurer has been incorporated; and</a:t>
            </a:r>
          </a:p>
          <a:p>
            <a:pPr lvl="2"/>
            <a:r>
              <a:rPr lang="en-US" dirty="0" smtClean="0"/>
              <a:t>The State or foreign state where the insurer has its principal place of business.  </a:t>
            </a:r>
          </a:p>
          <a:p>
            <a:pPr lvl="1"/>
            <a:r>
              <a:rPr lang="en-US" dirty="0" smtClean="0"/>
              <a:t>This provision aims to prevent such “direct actions” against insurance companies from qualifying for diversity jurisdiction.  </a:t>
            </a:r>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66300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Act also amended 28 USC §1441 governing Removal Procedures.  </a:t>
            </a:r>
          </a:p>
          <a:p>
            <a:pPr marL="0" indent="0">
              <a:buNone/>
            </a:pPr>
            <a:endParaRPr lang="en-US" dirty="0" smtClean="0"/>
          </a:p>
          <a:p>
            <a:pPr lvl="1"/>
            <a:r>
              <a:rPr lang="en-US" dirty="0" smtClean="0"/>
              <a:t>Severed the criminal removal procedures from this section of the Code.  </a:t>
            </a:r>
          </a:p>
          <a:p>
            <a:pPr lvl="1"/>
            <a:endParaRPr lang="en-US" dirty="0" smtClean="0"/>
          </a:p>
          <a:p>
            <a:pPr lvl="1"/>
            <a:r>
              <a:rPr lang="en-US" dirty="0" smtClean="0"/>
              <a:t>Congress found that this was necessary to assist litigants in knowing which provisions were applicable to civil cases as opposed to criminal cases.  </a:t>
            </a:r>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2624096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Changes to Removal Procedure in 28 USC §1446:</a:t>
            </a:r>
          </a:p>
          <a:p>
            <a:pPr lvl="1"/>
            <a:r>
              <a:rPr lang="en-US" dirty="0" smtClean="0"/>
              <a:t>Time to Remove Initially</a:t>
            </a:r>
          </a:p>
          <a:p>
            <a:pPr lvl="1"/>
            <a:r>
              <a:rPr lang="en-US" dirty="0" smtClean="0"/>
              <a:t>Consent Required</a:t>
            </a:r>
          </a:p>
          <a:p>
            <a:pPr lvl="1"/>
            <a:r>
              <a:rPr lang="en-US" dirty="0" smtClean="0"/>
              <a:t>Standard for Determining the “Amount in Controversy”</a:t>
            </a:r>
          </a:p>
          <a:p>
            <a:pPr lvl="1"/>
            <a:r>
              <a:rPr lang="en-US" dirty="0" smtClean="0"/>
              <a:t>Pre-Removal Discovery</a:t>
            </a:r>
          </a:p>
          <a:p>
            <a:pPr lvl="1"/>
            <a:r>
              <a:rPr lang="en-US" dirty="0" smtClean="0"/>
              <a:t>Deadlines to Remove</a:t>
            </a:r>
          </a:p>
          <a:p>
            <a:pPr lvl="1"/>
            <a:r>
              <a:rPr lang="en-US" dirty="0" smtClean="0"/>
              <a:t>Supplemental Jurisdiction</a:t>
            </a:r>
          </a:p>
          <a:p>
            <a:pPr lvl="1"/>
            <a:endParaRPr lang="en-US" dirty="0" smtClean="0"/>
          </a:p>
          <a:p>
            <a:pPr lvl="1"/>
            <a:endParaRPr lang="en-US" dirty="0" smtClean="0"/>
          </a:p>
        </p:txBody>
      </p:sp>
      <p:sp>
        <p:nvSpPr>
          <p:cNvPr id="3" name="Title 2"/>
          <p:cNvSpPr>
            <a:spLocks noGrp="1"/>
          </p:cNvSpPr>
          <p:nvPr>
            <p:ph type="title"/>
          </p:nvPr>
        </p:nvSpPr>
        <p:spPr/>
        <p:txBody>
          <a:bodyPr>
            <a:normAutofit fontScale="90000"/>
          </a:bodyPr>
          <a:lstStyle/>
          <a:p>
            <a:r>
              <a:rPr lang="en-US" b="1" dirty="0" smtClean="0"/>
              <a:t>JURISDICTIONAL IMPROVEMENTS</a:t>
            </a:r>
            <a:endParaRPr lang="en-US" b="1" dirty="0"/>
          </a:p>
        </p:txBody>
      </p:sp>
    </p:spTree>
    <p:extLst>
      <p:ext uri="{BB962C8B-B14F-4D97-AF65-F5344CB8AC3E}">
        <p14:creationId xmlns:p14="http://schemas.microsoft.com/office/powerpoint/2010/main" xmlns="" val="373380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TIME TO REMOVE:  </a:t>
            </a:r>
          </a:p>
          <a:p>
            <a:pPr lvl="1"/>
            <a:r>
              <a:rPr lang="en-US" dirty="0" smtClean="0"/>
              <a:t>A removing defendant still has 30 days after receiving the initial pleading to file its notice of removal.  </a:t>
            </a:r>
          </a:p>
          <a:p>
            <a:pPr lvl="1"/>
            <a:endParaRPr lang="en-US" dirty="0"/>
          </a:p>
          <a:p>
            <a:pPr lvl="1"/>
            <a:r>
              <a:rPr lang="en-US" dirty="0" smtClean="0"/>
              <a:t>That 30 day period begins running when defendant receives the initial pleading – whether through “service or otherwise.”  </a:t>
            </a:r>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2362730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Act is designed to accomplish two things:</a:t>
            </a:r>
          </a:p>
          <a:p>
            <a:pPr marL="822960" lvl="1" indent="-457200">
              <a:buFont typeface="+mj-lt"/>
              <a:buAutoNum type="arabicParenR"/>
            </a:pPr>
            <a:r>
              <a:rPr lang="en-US" dirty="0" smtClean="0"/>
              <a:t>Facilitate the identification of the proper State or Federal Court in which the action should be brought; and</a:t>
            </a:r>
          </a:p>
          <a:p>
            <a:pPr marL="822960" lvl="1" indent="-457200">
              <a:buFont typeface="+mj-lt"/>
              <a:buAutoNum type="arabicParenR"/>
            </a:pPr>
            <a:r>
              <a:rPr lang="en-US" dirty="0" smtClean="0"/>
              <a:t>Promote judicial efficiency by allowing judges to focus on the merits of the lawsuit rather than forcing them to “waste time” in determining jurisdiction.  </a:t>
            </a:r>
          </a:p>
        </p:txBody>
      </p:sp>
      <p:sp>
        <p:nvSpPr>
          <p:cNvPr id="3" name="Title 2"/>
          <p:cNvSpPr>
            <a:spLocks noGrp="1"/>
          </p:cNvSpPr>
          <p:nvPr>
            <p:ph type="title"/>
          </p:nvPr>
        </p:nvSpPr>
        <p:spPr/>
        <p:txBody>
          <a:bodyPr/>
          <a:lstStyle/>
          <a:p>
            <a:r>
              <a:rPr lang="en-US" b="1" dirty="0" smtClean="0"/>
              <a:t>LEGISLATIVE HISTORY</a:t>
            </a:r>
            <a:endParaRPr lang="en-US" b="1" dirty="0"/>
          </a:p>
        </p:txBody>
      </p:sp>
    </p:spTree>
    <p:extLst>
      <p:ext uri="{BB962C8B-B14F-4D97-AF65-F5344CB8AC3E}">
        <p14:creationId xmlns:p14="http://schemas.microsoft.com/office/powerpoint/2010/main" xmlns="" val="4043624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Multiple Defendants – Time to Remove:</a:t>
            </a:r>
          </a:p>
          <a:p>
            <a:pPr lvl="1"/>
            <a:r>
              <a:rPr lang="en-US" dirty="0" smtClean="0"/>
              <a:t>The Act is designed to clarify the deadline to remove when there are multiple defendants, each of whom receives the initial pleading at a different time.</a:t>
            </a:r>
          </a:p>
          <a:p>
            <a:pPr lvl="1"/>
            <a:endParaRPr lang="en-US" dirty="0"/>
          </a:p>
          <a:p>
            <a:pPr lvl="1"/>
            <a:r>
              <a:rPr lang="en-US" dirty="0" smtClean="0"/>
              <a:t>Split in the </a:t>
            </a:r>
            <a:r>
              <a:rPr lang="en-US" dirty="0" smtClean="0"/>
              <a:t>Circuits </a:t>
            </a:r>
            <a:r>
              <a:rPr lang="en-US" dirty="0" smtClean="0"/>
              <a:t>regarding the former language of Section 1446 governing the deadline for removal when multiple defendants were served at different times.  </a:t>
            </a:r>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58375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4320" lvl="1">
              <a:spcBef>
                <a:spcPts val="600"/>
              </a:spcBef>
              <a:buClr>
                <a:schemeClr val="accent2"/>
              </a:buClr>
            </a:pPr>
            <a:r>
              <a:rPr lang="en-US" dirty="0"/>
              <a:t>Section 1446(a)(2)(B) now provides that: </a:t>
            </a:r>
            <a:r>
              <a:rPr lang="en-US" b="1" u="sng" dirty="0"/>
              <a:t>each defendant</a:t>
            </a:r>
            <a:r>
              <a:rPr lang="en-US" dirty="0"/>
              <a:t> shall have 30 days after receiving the initial pleading or summons to file the notice of removal.  </a:t>
            </a:r>
          </a:p>
          <a:p>
            <a:pPr marL="640080" lvl="2">
              <a:spcBef>
                <a:spcPts val="600"/>
              </a:spcBef>
              <a:buClr>
                <a:schemeClr val="accent2"/>
              </a:buClr>
            </a:pPr>
            <a:endParaRPr lang="en-US" dirty="0" smtClean="0"/>
          </a:p>
          <a:p>
            <a:pPr marL="640080" lvl="2">
              <a:spcBef>
                <a:spcPts val="600"/>
              </a:spcBef>
              <a:buClr>
                <a:schemeClr val="accent2"/>
              </a:buClr>
            </a:pPr>
            <a:r>
              <a:rPr lang="en-US" dirty="0" smtClean="0"/>
              <a:t>As noted in the Act’s commentary:  “Fairness to later-served defendants, whether they are brought in by the initial complaint or an amended complaint, necessitates that they be given their own opportunity to remove, even if the earlier-served defendants chose not to remove initially.”  </a:t>
            </a:r>
          </a:p>
          <a:p>
            <a:pPr marL="274320" lvl="1">
              <a:spcBef>
                <a:spcPts val="600"/>
              </a:spcBef>
              <a:buClr>
                <a:schemeClr val="accent2"/>
              </a:buClr>
            </a:pPr>
            <a:endParaRPr lang="en-US" dirty="0"/>
          </a:p>
          <a:p>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3372458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Multiple Defendants – Consent </a:t>
            </a:r>
          </a:p>
          <a:p>
            <a:pPr lvl="1"/>
            <a:r>
              <a:rPr lang="en-US" dirty="0" smtClean="0"/>
              <a:t>The Act also clarifies what happens when an earlier- served defendant chooses not to remove but a later-served defendant files a notice of removal:</a:t>
            </a:r>
          </a:p>
          <a:p>
            <a:pPr marL="365760" lvl="1" indent="0">
              <a:buNone/>
            </a:pPr>
            <a:endParaRPr lang="en-US" dirty="0" smtClean="0"/>
          </a:p>
          <a:p>
            <a:pPr lvl="1"/>
            <a:r>
              <a:rPr lang="en-US" dirty="0" smtClean="0"/>
              <a:t>The earlier-served defendant has two options:</a:t>
            </a:r>
          </a:p>
          <a:p>
            <a:pPr lvl="2"/>
            <a:r>
              <a:rPr lang="en-US" dirty="0" smtClean="0"/>
              <a:t>Consent to the removal, thereby allowing federal jurisdiction to vest; or</a:t>
            </a:r>
          </a:p>
          <a:p>
            <a:pPr lvl="2"/>
            <a:r>
              <a:rPr lang="en-US" dirty="0" smtClean="0"/>
              <a:t>Oppose the removal (actively or passively), thereby destroying federal jurisdiction.  </a:t>
            </a:r>
          </a:p>
          <a:p>
            <a:pPr marL="777240" lvl="2" indent="0">
              <a:buNone/>
            </a:pPr>
            <a:endParaRPr lang="en-US" dirty="0" smtClean="0"/>
          </a:p>
          <a:p>
            <a:r>
              <a:rPr lang="en-US" dirty="0" smtClean="0"/>
              <a:t>Under the Act, all defendants who have been served must consent to the removal for it to be valid.  </a:t>
            </a:r>
          </a:p>
          <a:p>
            <a:pPr lvl="3"/>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31880804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Satisfying the Requisite “Amount in Controversy”</a:t>
            </a:r>
          </a:p>
          <a:p>
            <a:pPr lvl="1"/>
            <a:r>
              <a:rPr lang="en-US" dirty="0" smtClean="0"/>
              <a:t>At what time period does the “amount in controversy” matter for removal purposes?</a:t>
            </a:r>
          </a:p>
          <a:p>
            <a:pPr lvl="1"/>
            <a:endParaRPr lang="en-US" dirty="0"/>
          </a:p>
          <a:p>
            <a:pPr lvl="1"/>
            <a:r>
              <a:rPr lang="en-US" dirty="0" smtClean="0"/>
              <a:t>What elements of damages can be included as part of the “amount in controversy” calculation?</a:t>
            </a:r>
            <a:endParaRPr lang="en-US" dirty="0"/>
          </a:p>
        </p:txBody>
      </p:sp>
      <p:sp>
        <p:nvSpPr>
          <p:cNvPr id="2" name="Title 1"/>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1069339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Evidentiary Standard for Identifying the “Amount in Controversy” in the Notice of Removal</a:t>
            </a:r>
          </a:p>
          <a:p>
            <a:pPr lvl="1"/>
            <a:r>
              <a:rPr lang="en-US" dirty="0" smtClean="0"/>
              <a:t>Federal Circuits had adopted differing standards governing the burden of showing that the requisite amount in controversy is satisfied:</a:t>
            </a:r>
          </a:p>
          <a:p>
            <a:pPr lvl="2"/>
            <a:r>
              <a:rPr lang="en-US" dirty="0" smtClean="0"/>
              <a:t>“Sum claimed”</a:t>
            </a:r>
          </a:p>
          <a:p>
            <a:pPr lvl="2"/>
            <a:r>
              <a:rPr lang="en-US" dirty="0" smtClean="0"/>
              <a:t>“Legal certainty”</a:t>
            </a:r>
          </a:p>
          <a:p>
            <a:pPr lvl="2"/>
            <a:r>
              <a:rPr lang="en-US" dirty="0" smtClean="0"/>
              <a:t>“Competent proof”</a:t>
            </a:r>
          </a:p>
          <a:p>
            <a:pPr lvl="2"/>
            <a:r>
              <a:rPr lang="en-US" dirty="0" smtClean="0"/>
              <a:t>“Preponderance of the evidence”</a:t>
            </a:r>
          </a:p>
          <a:p>
            <a:r>
              <a:rPr lang="en-US" dirty="0" smtClean="0"/>
              <a:t>Congress believed that these “differing standards” led to practical complications.  </a:t>
            </a:r>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2201183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Evidentiary Standard for Identifying the “Amount in Controversy</a:t>
            </a:r>
            <a:r>
              <a:rPr lang="en-US" dirty="0" smtClean="0"/>
              <a:t>” in the Notice of Removal</a:t>
            </a:r>
          </a:p>
          <a:p>
            <a:pPr marL="0" indent="0">
              <a:buNone/>
            </a:pPr>
            <a:endParaRPr lang="en-US" dirty="0" smtClean="0"/>
          </a:p>
          <a:p>
            <a:pPr lvl="1"/>
            <a:r>
              <a:rPr lang="en-US" dirty="0" smtClean="0"/>
              <a:t>To rectify the conflict among the </a:t>
            </a:r>
            <a:r>
              <a:rPr lang="en-US" dirty="0" smtClean="0"/>
              <a:t>Circuits</a:t>
            </a:r>
            <a:r>
              <a:rPr lang="en-US" dirty="0" smtClean="0"/>
              <a:t>, the Court adopted the “preponderance of the evidence” standard for satisfying the amount in controversy. </a:t>
            </a:r>
          </a:p>
          <a:p>
            <a:pPr marL="365760" lvl="1" indent="0">
              <a:buNone/>
            </a:pPr>
            <a:endParaRPr lang="en-US" dirty="0" smtClean="0"/>
          </a:p>
          <a:p>
            <a:pPr lvl="2"/>
            <a:r>
              <a:rPr lang="en-US" dirty="0" smtClean="0"/>
              <a:t>Adopted reasoning of the Seventh Circuit in </a:t>
            </a:r>
            <a:r>
              <a:rPr lang="en-US" i="1" dirty="0" smtClean="0"/>
              <a:t>Meridian Security Insurance v. </a:t>
            </a:r>
            <a:r>
              <a:rPr lang="en-US" i="1" dirty="0" err="1" smtClean="0"/>
              <a:t>Sadowski</a:t>
            </a:r>
            <a:r>
              <a:rPr lang="en-US" dirty="0" smtClean="0"/>
              <a:t>, 441 F.3d 536 (7</a:t>
            </a:r>
            <a:r>
              <a:rPr lang="en-US" baseline="30000" dirty="0" smtClean="0"/>
              <a:t>th</a:t>
            </a:r>
            <a:r>
              <a:rPr lang="en-US" dirty="0" smtClean="0"/>
              <a:t> Cir. 2006). </a:t>
            </a:r>
          </a:p>
          <a:p>
            <a:pPr lvl="1"/>
            <a:endParaRPr lang="en-US" dirty="0"/>
          </a:p>
          <a:p>
            <a:pPr lvl="2"/>
            <a:endParaRPr lang="en-US" dirty="0" smtClean="0"/>
          </a:p>
          <a:p>
            <a:pPr lvl="1"/>
            <a:endParaRPr lang="en-US" dirty="0"/>
          </a:p>
          <a:p>
            <a:pPr lvl="1"/>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21658094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can a removing defendant meet this preponderance standard?</a:t>
            </a:r>
          </a:p>
          <a:p>
            <a:endParaRPr lang="en-US" dirty="0" smtClean="0"/>
          </a:p>
          <a:p>
            <a:pPr lvl="1"/>
            <a:r>
              <a:rPr lang="en-US" dirty="0" smtClean="0"/>
              <a:t>The Act helps clarify this – the “sum demanded in good faith” in the initial pleading shall be deemed to be the amount in controversy.  </a:t>
            </a:r>
            <a:endParaRPr lang="en-US" dirty="0"/>
          </a:p>
          <a:p>
            <a:pPr marL="365760" lvl="1" indent="0">
              <a:buNone/>
            </a:pPr>
            <a:endParaRPr lang="en-US" dirty="0"/>
          </a:p>
          <a:p>
            <a:pPr lvl="1"/>
            <a:endParaRPr lang="en-US" dirty="0" smtClean="0"/>
          </a:p>
          <a:p>
            <a:pPr lvl="1"/>
            <a:endParaRPr lang="en-US" dirty="0"/>
          </a:p>
          <a:p>
            <a:pPr lvl="1"/>
            <a:endParaRPr lang="en-US" dirty="0" smtClean="0"/>
          </a:p>
          <a:p>
            <a:pPr lvl="1"/>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4540028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But what happens when the plaintiff is</a:t>
            </a:r>
            <a:r>
              <a:rPr lang="en-US" dirty="0" smtClean="0"/>
              <a:t>:</a:t>
            </a:r>
          </a:p>
          <a:p>
            <a:pPr marL="0" indent="0">
              <a:buNone/>
            </a:pPr>
            <a:endParaRPr lang="en-US" dirty="0"/>
          </a:p>
          <a:p>
            <a:pPr lvl="1"/>
            <a:r>
              <a:rPr lang="en-US" dirty="0"/>
              <a:t>Seeking equitable relief?</a:t>
            </a:r>
          </a:p>
          <a:p>
            <a:pPr lvl="1"/>
            <a:r>
              <a:rPr lang="en-US" dirty="0"/>
              <a:t>Prohibited from pleading the full extent of its damages?</a:t>
            </a:r>
          </a:p>
          <a:p>
            <a:pPr lvl="1"/>
            <a:r>
              <a:rPr lang="en-US" dirty="0"/>
              <a:t>Attempting to </a:t>
            </a:r>
            <a:r>
              <a:rPr lang="en-US" dirty="0" smtClean="0"/>
              <a:t>avoid federal jurisdiction?</a:t>
            </a:r>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19694785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Complaint for Equitable Relief:</a:t>
            </a:r>
          </a:p>
          <a:p>
            <a:pPr lvl="1"/>
            <a:r>
              <a:rPr lang="en-US" dirty="0" smtClean="0"/>
              <a:t>In this instance, the Act allows the Defendant’s Notice of Removal to establish the “amount in controversy.”  28 USC 1446(c).  </a:t>
            </a:r>
          </a:p>
          <a:p>
            <a:pPr lvl="1"/>
            <a:r>
              <a:rPr lang="en-US" dirty="0" smtClean="0"/>
              <a:t>In the Seventh Circuit, the amount in controversy in actions seeking declaratory or injunctive relief is measured by “the value of the object of the litigation.”  </a:t>
            </a:r>
            <a:r>
              <a:rPr lang="en-US" i="1" dirty="0" smtClean="0"/>
              <a:t>America’s Money Line v. </a:t>
            </a:r>
            <a:r>
              <a:rPr lang="en-US" i="1" dirty="0" err="1" smtClean="0"/>
              <a:t>Colemani</a:t>
            </a:r>
            <a:r>
              <a:rPr lang="en-US" dirty="0" smtClean="0"/>
              <a:t>, 360 F.3d 782 (7</a:t>
            </a:r>
            <a:r>
              <a:rPr lang="en-US" baseline="30000" dirty="0" smtClean="0"/>
              <a:t>th</a:t>
            </a:r>
            <a:r>
              <a:rPr lang="en-US" dirty="0" smtClean="0"/>
              <a:t> Cir. 2004).  </a:t>
            </a:r>
          </a:p>
          <a:p>
            <a:pPr lvl="2"/>
            <a:r>
              <a:rPr lang="en-US" dirty="0" smtClean="0"/>
              <a:t>This means that the amount in controversy is the pecuniary result that would flow to the plaintiff (or from the defendant) if the injunctive, declaratory, or other equitable relief is granted by the Court.  </a:t>
            </a:r>
            <a:br>
              <a:rPr lang="en-US" dirty="0" smtClean="0"/>
            </a:br>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28224362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Complaint where plaintiff is unable to allege its total amount of damages in the Complaint:</a:t>
            </a:r>
          </a:p>
          <a:p>
            <a:pPr lvl="1"/>
            <a:r>
              <a:rPr lang="en-US" dirty="0" smtClean="0"/>
              <a:t>Defendant may:  </a:t>
            </a:r>
          </a:p>
          <a:p>
            <a:pPr lvl="2"/>
            <a:r>
              <a:rPr lang="en-US" dirty="0" smtClean="0"/>
              <a:t>Provide a good faith estimate of the amount in controversy in the Notice of Removal; or</a:t>
            </a:r>
          </a:p>
          <a:p>
            <a:pPr lvl="2"/>
            <a:r>
              <a:rPr lang="en-US" dirty="0" smtClean="0"/>
              <a:t>**Issue discovery requests to the plaintiff in the state-court action.**</a:t>
            </a:r>
          </a:p>
          <a:p>
            <a:pPr lvl="2"/>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4191277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“Jurisdictional Improvements”</a:t>
            </a:r>
          </a:p>
          <a:p>
            <a:pPr lvl="1"/>
            <a:r>
              <a:rPr lang="en-US" dirty="0" smtClean="0"/>
              <a:t>Amendments to:</a:t>
            </a:r>
          </a:p>
          <a:p>
            <a:pPr lvl="2"/>
            <a:r>
              <a:rPr lang="en-US" dirty="0" smtClean="0"/>
              <a:t>§ 1332, §1441, §1446, and §1453</a:t>
            </a:r>
          </a:p>
          <a:p>
            <a:pPr lvl="2"/>
            <a:endParaRPr lang="en-US" dirty="0" smtClean="0"/>
          </a:p>
          <a:p>
            <a:r>
              <a:rPr lang="en-US" dirty="0" smtClean="0"/>
              <a:t>“Venue Improvements”</a:t>
            </a:r>
          </a:p>
          <a:p>
            <a:pPr lvl="1"/>
            <a:r>
              <a:rPr lang="en-US" dirty="0" smtClean="0"/>
              <a:t>Amendments to:</a:t>
            </a:r>
          </a:p>
          <a:p>
            <a:pPr lvl="2"/>
            <a:r>
              <a:rPr lang="en-US" dirty="0" smtClean="0"/>
              <a:t>§1390, §1391, §1392, and §1404</a:t>
            </a:r>
          </a:p>
          <a:p>
            <a:pPr lvl="2"/>
            <a:endParaRPr lang="en-US" dirty="0" smtClean="0"/>
          </a:p>
          <a:p>
            <a:r>
              <a:rPr lang="en-US" dirty="0" smtClean="0"/>
              <a:t>Removal of Criminal Prosecutions:</a:t>
            </a:r>
          </a:p>
          <a:p>
            <a:pPr lvl="1"/>
            <a:r>
              <a:rPr lang="en-US" dirty="0" smtClean="0"/>
              <a:t>New Provision:</a:t>
            </a:r>
          </a:p>
          <a:p>
            <a:pPr lvl="2"/>
            <a:r>
              <a:rPr lang="en-US" dirty="0" smtClean="0"/>
              <a:t>28 U.S.C. §1454</a:t>
            </a:r>
          </a:p>
        </p:txBody>
      </p:sp>
      <p:sp>
        <p:nvSpPr>
          <p:cNvPr id="3" name="Title 2"/>
          <p:cNvSpPr>
            <a:spLocks noGrp="1"/>
          </p:cNvSpPr>
          <p:nvPr>
            <p:ph type="title"/>
          </p:nvPr>
        </p:nvSpPr>
        <p:spPr/>
        <p:txBody>
          <a:bodyPr/>
          <a:lstStyle/>
          <a:p>
            <a:r>
              <a:rPr lang="en-US" b="1" dirty="0" smtClean="0"/>
              <a:t>GENERAL CHANGES</a:t>
            </a: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Pre-Removal Discovery:</a:t>
            </a:r>
          </a:p>
          <a:p>
            <a:pPr lvl="1"/>
            <a:r>
              <a:rPr lang="en-US" dirty="0" smtClean="0"/>
              <a:t>This represents a significant change in the Removal Statute.  </a:t>
            </a:r>
          </a:p>
          <a:p>
            <a:pPr lvl="1"/>
            <a:r>
              <a:rPr lang="en-US" dirty="0" smtClean="0"/>
              <a:t>Where a plaintiff cannot demand a specific sum in the Complaint, the 30-day removal deadline is extended until the plaintiff clarifies the amount in controversy through state-court discovery.  </a:t>
            </a:r>
          </a:p>
          <a:p>
            <a:pPr lvl="2"/>
            <a:r>
              <a:rPr lang="en-US" dirty="0" smtClean="0"/>
              <a:t>If the plaintiff’s response to discovery indicates that the amount in controversy exceeds $75,000, the defendant is then provided with 30 days to remove the action to federal court.  </a:t>
            </a:r>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38634208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At least one District Court has commented that propounding “amount in controversy” discovery in state court is now the preferred method for removing a case:</a:t>
            </a:r>
          </a:p>
          <a:p>
            <a:pPr lvl="1"/>
            <a:endParaRPr lang="en-US" dirty="0"/>
          </a:p>
          <a:p>
            <a:pPr lvl="1"/>
            <a:r>
              <a:rPr lang="en-US" dirty="0" smtClean="0"/>
              <a:t>“Indeed, recent amendments to the removal statute make it clear that the </a:t>
            </a:r>
            <a:r>
              <a:rPr lang="en-US" b="1" u="sng" dirty="0" smtClean="0"/>
              <a:t>defendants should pursue state-court discovery before removal</a:t>
            </a:r>
            <a:r>
              <a:rPr lang="en-US" dirty="0" smtClean="0"/>
              <a:t>.  These amendments give defendants a new thirty-day window to remove a case if they receive discovery from the plaintiff in state court showing that the jurisdictional minimum is satisfied.”  </a:t>
            </a:r>
            <a:r>
              <a:rPr lang="en-US" i="1" dirty="0" smtClean="0"/>
              <a:t>Ramsey v. Kearns</a:t>
            </a:r>
            <a:r>
              <a:rPr lang="en-US" dirty="0" smtClean="0"/>
              <a:t>, 2012 U.S. Dist. LEXIS 22970 (E.D. Ky. 2012).  </a:t>
            </a:r>
            <a:endParaRPr lang="en-US" dirty="0"/>
          </a:p>
          <a:p>
            <a:endParaRPr lang="en-US" dirty="0"/>
          </a:p>
        </p:txBody>
      </p:sp>
      <p:sp>
        <p:nvSpPr>
          <p:cNvPr id="3" name="Title 2"/>
          <p:cNvSpPr>
            <a:spLocks noGrp="1"/>
          </p:cNvSpPr>
          <p:nvPr>
            <p:ph type="title"/>
          </p:nvPr>
        </p:nvSpPr>
        <p:spPr/>
        <p:txBody>
          <a:bodyPr>
            <a:normAutofit fontScale="90000"/>
          </a:bodyPr>
          <a:lstStyle/>
          <a:p>
            <a:r>
              <a:rPr lang="en-US" b="1" dirty="0" smtClean="0"/>
              <a:t>JURISDICTIONAL IMPROVEMENTS</a:t>
            </a:r>
            <a:endParaRPr lang="en-US" b="1" dirty="0"/>
          </a:p>
        </p:txBody>
      </p:sp>
    </p:spTree>
    <p:extLst>
      <p:ext uri="{BB962C8B-B14F-4D97-AF65-F5344CB8AC3E}">
        <p14:creationId xmlns:p14="http://schemas.microsoft.com/office/powerpoint/2010/main" xmlns="" val="34851366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Complaint where plaintiff is intentionally attempting to avoid removal by pleading an indefinite “amount in controversy.”</a:t>
            </a:r>
          </a:p>
          <a:p>
            <a:pPr marL="0" indent="0">
              <a:buNone/>
            </a:pPr>
            <a:endParaRPr lang="en-US" dirty="0" smtClean="0"/>
          </a:p>
          <a:p>
            <a:pPr lvl="1"/>
            <a:r>
              <a:rPr lang="en-US" dirty="0" smtClean="0"/>
              <a:t>What happens when:</a:t>
            </a:r>
          </a:p>
          <a:p>
            <a:pPr lvl="2"/>
            <a:r>
              <a:rPr lang="en-US" dirty="0" smtClean="0"/>
              <a:t>Defendant cannot provide a good faith estimate of the amount in controversy based upon the Complaint;  and</a:t>
            </a:r>
          </a:p>
          <a:p>
            <a:pPr lvl="2"/>
            <a:r>
              <a:rPr lang="en-US" dirty="0" smtClean="0"/>
              <a:t>State-court discovery failed to disclose an amount in controversy that exceeded $75,000?</a:t>
            </a:r>
          </a:p>
          <a:p>
            <a:pPr marL="777240" lvl="2" indent="0">
              <a:buNone/>
            </a:pPr>
            <a:endParaRPr lang="en-US" dirty="0"/>
          </a:p>
          <a:p>
            <a:pPr lvl="1"/>
            <a:endParaRPr lang="en-US" dirty="0" smtClean="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33748057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Act maintains  a one-year deadline for removing an action to federal court based upon diversity jurisdiction:</a:t>
            </a:r>
          </a:p>
          <a:p>
            <a:pPr marL="0" indent="0">
              <a:buNone/>
            </a:pPr>
            <a:endParaRPr lang="en-US" dirty="0" smtClean="0"/>
          </a:p>
          <a:p>
            <a:pPr lvl="1"/>
            <a:r>
              <a:rPr lang="en-US" dirty="0" smtClean="0"/>
              <a:t>“A case may not be removed…on the basis of [diversity jurisdiction] more than 1 year after commencement of the action.”  28 USC § 1446(c)(1).  </a:t>
            </a:r>
            <a:r>
              <a:rPr lang="en-US" i="1" dirty="0" smtClean="0"/>
              <a:t>See also </a:t>
            </a:r>
            <a:r>
              <a:rPr lang="en-US" i="1" dirty="0" err="1" smtClean="0"/>
              <a:t>Loellke</a:t>
            </a:r>
            <a:r>
              <a:rPr lang="en-US" i="1" dirty="0" smtClean="0"/>
              <a:t> v. Moore</a:t>
            </a:r>
            <a:r>
              <a:rPr lang="en-US" dirty="0" smtClean="0"/>
              <a:t>, 2012 U.S. Dist. LEXIS 2709 (S.D. Ill. 2012).  </a:t>
            </a:r>
          </a:p>
        </p:txBody>
      </p:sp>
      <p:sp>
        <p:nvSpPr>
          <p:cNvPr id="3" name="Title 2"/>
          <p:cNvSpPr>
            <a:spLocks noGrp="1"/>
          </p:cNvSpPr>
          <p:nvPr>
            <p:ph type="title"/>
          </p:nvPr>
        </p:nvSpPr>
        <p:spPr/>
        <p:txBody>
          <a:bodyPr>
            <a:normAutofit fontScale="90000"/>
          </a:bodyPr>
          <a:lstStyle/>
          <a:p>
            <a:r>
              <a:rPr lang="en-US" b="1" dirty="0" smtClean="0"/>
              <a:t>JURISDICTIONAL IMPROVEMENTS</a:t>
            </a:r>
            <a:endParaRPr lang="en-US" b="1" dirty="0"/>
          </a:p>
        </p:txBody>
      </p:sp>
    </p:spTree>
    <p:extLst>
      <p:ext uri="{BB962C8B-B14F-4D97-AF65-F5344CB8AC3E}">
        <p14:creationId xmlns:p14="http://schemas.microsoft.com/office/powerpoint/2010/main" xmlns="" val="26322792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However, the Act allows a defendant to avoid the one-year bar by demonstrating that the plaintiff acted</a:t>
            </a:r>
            <a:r>
              <a:rPr lang="en-US" b="1" u="sng" dirty="0"/>
              <a:t> in bad faith</a:t>
            </a:r>
            <a:r>
              <a:rPr lang="en-US" dirty="0"/>
              <a:t> to prevent a defendant from removing the action.  </a:t>
            </a:r>
          </a:p>
          <a:p>
            <a:pPr lvl="1"/>
            <a:r>
              <a:rPr lang="en-US" dirty="0"/>
              <a:t>The Act </a:t>
            </a:r>
            <a:r>
              <a:rPr lang="en-US" dirty="0" smtClean="0"/>
              <a:t>specifically provides </a:t>
            </a:r>
            <a:r>
              <a:rPr lang="en-US" dirty="0"/>
              <a:t>that a plaintiff’s deliberate </a:t>
            </a:r>
            <a:r>
              <a:rPr lang="en-US" dirty="0" smtClean="0"/>
              <a:t>failure to </a:t>
            </a:r>
            <a:r>
              <a:rPr lang="en-US" dirty="0"/>
              <a:t>disclose the actual amount in controversy constitutes “bad faith</a:t>
            </a:r>
            <a:r>
              <a:rPr lang="en-US" dirty="0" smtClean="0"/>
              <a:t>.”</a:t>
            </a:r>
          </a:p>
          <a:p>
            <a:pPr lvl="1"/>
            <a:r>
              <a:rPr lang="en-US" dirty="0" smtClean="0"/>
              <a:t>Thus, where a plaintiff refuses to provide sufficient information concerning the amount in controversy, the one-year limitations on removal likely will not apply.  </a:t>
            </a:r>
            <a:endParaRPr lang="en-US" dirty="0"/>
          </a:p>
          <a:p>
            <a:endParaRPr lang="en-US" dirty="0"/>
          </a:p>
        </p:txBody>
      </p:sp>
      <p:sp>
        <p:nvSpPr>
          <p:cNvPr id="3" name="Title 2"/>
          <p:cNvSpPr>
            <a:spLocks noGrp="1"/>
          </p:cNvSpPr>
          <p:nvPr>
            <p:ph type="title"/>
          </p:nvPr>
        </p:nvSpPr>
        <p:spPr/>
        <p:txBody>
          <a:bodyPr>
            <a:normAutofit fontScale="90000"/>
          </a:bodyPr>
          <a:lstStyle/>
          <a:p>
            <a:r>
              <a:rPr lang="en-US" b="1" dirty="0" smtClean="0"/>
              <a:t>JURISDICTIONAL IMPROVEMENTS</a:t>
            </a:r>
            <a:endParaRPr lang="en-US" b="1" dirty="0"/>
          </a:p>
        </p:txBody>
      </p:sp>
    </p:spTree>
    <p:extLst>
      <p:ext uri="{BB962C8B-B14F-4D97-AF65-F5344CB8AC3E}">
        <p14:creationId xmlns:p14="http://schemas.microsoft.com/office/powerpoint/2010/main" xmlns="" val="22210713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Supplemental Jurisdiction - §1441(c):</a:t>
            </a:r>
          </a:p>
          <a:p>
            <a:pPr lvl="1"/>
            <a:r>
              <a:rPr lang="en-US" dirty="0" smtClean="0"/>
              <a:t>Where plaintiff’s cause of action combines federal-question and state-law claims, the federal court may exercise jurisdiction over the entire action so long as the claims arise from a “common nucleus of operative fact.”</a:t>
            </a:r>
          </a:p>
          <a:p>
            <a:pPr lvl="1"/>
            <a:endParaRPr lang="en-US" dirty="0" smtClean="0"/>
          </a:p>
          <a:p>
            <a:pPr lvl="1"/>
            <a:r>
              <a:rPr lang="en-US" dirty="0" smtClean="0"/>
              <a:t>Under the former language of the statute, the district court was vested </a:t>
            </a:r>
            <a:r>
              <a:rPr lang="en-US" u="sng" dirty="0" smtClean="0"/>
              <a:t>with discretion </a:t>
            </a:r>
            <a:r>
              <a:rPr lang="en-US" dirty="0" smtClean="0"/>
              <a:t>to:</a:t>
            </a:r>
          </a:p>
          <a:p>
            <a:pPr lvl="2"/>
            <a:r>
              <a:rPr lang="en-US" dirty="0" smtClean="0"/>
              <a:t>Determine all of the claims at issue (including state-court claims); or</a:t>
            </a:r>
          </a:p>
          <a:p>
            <a:pPr lvl="2"/>
            <a:r>
              <a:rPr lang="en-US" dirty="0" smtClean="0"/>
              <a:t>Remand those matters on which state law “predominated”</a:t>
            </a:r>
          </a:p>
        </p:txBody>
      </p:sp>
      <p:sp>
        <p:nvSpPr>
          <p:cNvPr id="3" name="Title 2"/>
          <p:cNvSpPr>
            <a:spLocks noGrp="1"/>
          </p:cNvSpPr>
          <p:nvPr>
            <p:ph type="title"/>
          </p:nvPr>
        </p:nvSpPr>
        <p:spPr/>
        <p:txBody>
          <a:bodyPr>
            <a:normAutofit fontScale="90000"/>
          </a:bodyPr>
          <a:lstStyle/>
          <a:p>
            <a:r>
              <a:rPr lang="en-US" b="1" dirty="0" smtClean="0"/>
              <a:t>JURISDICTIONAL IMPROVEMENTS</a:t>
            </a:r>
            <a:endParaRPr lang="en-US" b="1" dirty="0"/>
          </a:p>
        </p:txBody>
      </p:sp>
    </p:spTree>
    <p:extLst>
      <p:ext uri="{BB962C8B-B14F-4D97-AF65-F5344CB8AC3E}">
        <p14:creationId xmlns:p14="http://schemas.microsoft.com/office/powerpoint/2010/main" xmlns="" val="1907687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Supplemental Jurisdiction - §1441(c</a:t>
            </a:r>
            <a:r>
              <a:rPr lang="en-US" dirty="0" smtClean="0"/>
              <a:t>):</a:t>
            </a:r>
          </a:p>
          <a:p>
            <a:pPr lvl="1"/>
            <a:r>
              <a:rPr lang="en-US" dirty="0" smtClean="0"/>
              <a:t>As Amended, the district courts no longer have discretion and </a:t>
            </a:r>
            <a:r>
              <a:rPr lang="en-US" b="1" u="sng" dirty="0" smtClean="0"/>
              <a:t>must</a:t>
            </a:r>
            <a:r>
              <a:rPr lang="en-US" dirty="0" smtClean="0"/>
              <a:t> sever-and-remand “separate and independent” state law claims.  </a:t>
            </a:r>
          </a:p>
          <a:p>
            <a:pPr lvl="1"/>
            <a:r>
              <a:rPr lang="en-US" dirty="0" smtClean="0"/>
              <a:t>Consequently, the district court may still determine state law claims that form part of the same “case or controversy” as the federal claims pursuant to its supplemental jurisdiction.  </a:t>
            </a:r>
          </a:p>
          <a:p>
            <a:pPr lvl="2"/>
            <a:r>
              <a:rPr lang="en-US" dirty="0" smtClean="0"/>
              <a:t>However, where there is a pure issue of state law unrelated to the federal question, the district court </a:t>
            </a:r>
            <a:r>
              <a:rPr lang="en-US" b="1" u="sng" dirty="0" smtClean="0"/>
              <a:t>must</a:t>
            </a:r>
            <a:r>
              <a:rPr lang="en-US" dirty="0" smtClean="0"/>
              <a:t> sever that claim from the federal question and remand it to state court.  </a:t>
            </a:r>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25836490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VENUE IMPROVEMENTS</a:t>
            </a:r>
            <a:endParaRPr lang="en-US" b="1" dirty="0"/>
          </a:p>
        </p:txBody>
      </p:sp>
    </p:spTree>
    <p:extLst>
      <p:ext uri="{BB962C8B-B14F-4D97-AF65-F5344CB8AC3E}">
        <p14:creationId xmlns:p14="http://schemas.microsoft.com/office/powerpoint/2010/main" xmlns="" val="2194356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Amendments to the federal venue statutes are aimed to clarify rather than change existing law.  </a:t>
            </a:r>
          </a:p>
          <a:p>
            <a:pPr lvl="1"/>
            <a:r>
              <a:rPr lang="en-US" dirty="0" smtClean="0"/>
              <a:t>The “Venue Improvements” purport to accomplish three goals:</a:t>
            </a:r>
          </a:p>
          <a:p>
            <a:pPr lvl="2"/>
            <a:r>
              <a:rPr lang="en-US" dirty="0" smtClean="0"/>
              <a:t>Define “venue” under federal law;</a:t>
            </a:r>
          </a:p>
          <a:p>
            <a:pPr lvl="2"/>
            <a:r>
              <a:rPr lang="en-US" dirty="0" smtClean="0"/>
              <a:t>Distinguish venue from subject matter jurisdiction; and</a:t>
            </a:r>
          </a:p>
          <a:p>
            <a:pPr lvl="2"/>
            <a:r>
              <a:rPr lang="en-US" dirty="0" smtClean="0"/>
              <a:t>Provide a consistent method for defining a party’s “residency” for venue purposes.  </a:t>
            </a:r>
            <a:endParaRPr lang="en-US" dirty="0"/>
          </a:p>
        </p:txBody>
      </p:sp>
      <p:sp>
        <p:nvSpPr>
          <p:cNvPr id="3" name="Title 2"/>
          <p:cNvSpPr>
            <a:spLocks noGrp="1"/>
          </p:cNvSpPr>
          <p:nvPr>
            <p:ph type="title"/>
          </p:nvPr>
        </p:nvSpPr>
        <p:spPr/>
        <p:txBody>
          <a:bodyPr/>
          <a:lstStyle/>
          <a:p>
            <a:r>
              <a:rPr lang="en-US" b="1" dirty="0"/>
              <a:t>VENUE IMPROVEMENTS</a:t>
            </a:r>
            <a:endParaRPr lang="en-US" dirty="0"/>
          </a:p>
        </p:txBody>
      </p:sp>
    </p:spTree>
    <p:extLst>
      <p:ext uri="{BB962C8B-B14F-4D97-AF65-F5344CB8AC3E}">
        <p14:creationId xmlns:p14="http://schemas.microsoft.com/office/powerpoint/2010/main" xmlns="" val="25160739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Venue Defined</a:t>
            </a:r>
            <a:r>
              <a:rPr lang="en-US" dirty="0"/>
              <a:t> </a:t>
            </a:r>
            <a:r>
              <a:rPr lang="en-US" dirty="0" smtClean="0"/>
              <a:t>- §1390:</a:t>
            </a:r>
          </a:p>
          <a:p>
            <a:pPr lvl="1"/>
            <a:r>
              <a:rPr lang="en-US" dirty="0" smtClean="0"/>
              <a:t>The Act includes a new section which defines venue:</a:t>
            </a:r>
          </a:p>
          <a:p>
            <a:pPr lvl="1"/>
            <a:endParaRPr lang="en-US" dirty="0"/>
          </a:p>
          <a:p>
            <a:pPr lvl="1"/>
            <a:r>
              <a:rPr lang="en-US" dirty="0" smtClean="0"/>
              <a:t>“The term </a:t>
            </a:r>
            <a:r>
              <a:rPr lang="en-US" i="1" dirty="0" smtClean="0"/>
              <a:t>venue</a:t>
            </a:r>
            <a:r>
              <a:rPr lang="en-US" dirty="0" smtClean="0"/>
              <a:t> refers to a geographic specification of the proper court or courts for the litigation of a civil action that is within the subject matter jurisdiction of the district courts in general, and does not refer to any grant or restriction of subject-matter jurisdiction providing for a civil action to be adjudicated only by the district court for a particular district or districts.”  </a:t>
            </a:r>
          </a:p>
        </p:txBody>
      </p:sp>
      <p:sp>
        <p:nvSpPr>
          <p:cNvPr id="3" name="Title 2"/>
          <p:cNvSpPr>
            <a:spLocks noGrp="1"/>
          </p:cNvSpPr>
          <p:nvPr>
            <p:ph type="title"/>
          </p:nvPr>
        </p:nvSpPr>
        <p:spPr/>
        <p:txBody>
          <a:bodyPr/>
          <a:lstStyle/>
          <a:p>
            <a:r>
              <a:rPr lang="en-US" b="1" dirty="0"/>
              <a:t>VENUE IMPROVEMENTS</a:t>
            </a:r>
            <a:endParaRPr lang="en-US" dirty="0"/>
          </a:p>
        </p:txBody>
      </p:sp>
    </p:spTree>
    <p:extLst>
      <p:ext uri="{BB962C8B-B14F-4D97-AF65-F5344CB8AC3E}">
        <p14:creationId xmlns:p14="http://schemas.microsoft.com/office/powerpoint/2010/main" xmlns="" val="1335506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Diversity Jurisdiction requires:</a:t>
            </a:r>
          </a:p>
          <a:p>
            <a:pPr marL="0" indent="0">
              <a:buNone/>
            </a:pPr>
            <a:endParaRPr lang="en-US" dirty="0" smtClean="0"/>
          </a:p>
          <a:p>
            <a:pPr lvl="1"/>
            <a:r>
              <a:rPr lang="en-US" dirty="0" smtClean="0"/>
              <a:t>Complete diversity of citizenship</a:t>
            </a:r>
          </a:p>
          <a:p>
            <a:pPr lvl="1"/>
            <a:endParaRPr lang="en-US" dirty="0"/>
          </a:p>
          <a:p>
            <a:pPr lvl="2"/>
            <a:r>
              <a:rPr lang="en-US" dirty="0"/>
              <a:t>a</a:t>
            </a:r>
            <a:r>
              <a:rPr lang="en-US" dirty="0" smtClean="0"/>
              <a:t>nd</a:t>
            </a:r>
          </a:p>
          <a:p>
            <a:pPr lvl="2"/>
            <a:endParaRPr lang="en-US" dirty="0"/>
          </a:p>
          <a:p>
            <a:pPr lvl="1"/>
            <a:r>
              <a:rPr lang="en-US" dirty="0" smtClean="0"/>
              <a:t>An amount in controversy that exceeds $75,000.  </a:t>
            </a:r>
            <a:endParaRPr lang="en-US" dirty="0"/>
          </a:p>
        </p:txBody>
      </p:sp>
      <p:sp>
        <p:nvSpPr>
          <p:cNvPr id="3" name="Title 2"/>
          <p:cNvSpPr>
            <a:spLocks noGrp="1"/>
          </p:cNvSpPr>
          <p:nvPr>
            <p:ph type="title"/>
          </p:nvPr>
        </p:nvSpPr>
        <p:spPr/>
        <p:txBody>
          <a:bodyPr>
            <a:normAutofit fontScale="90000"/>
          </a:bodyPr>
          <a:lstStyle/>
          <a:p>
            <a:r>
              <a:rPr lang="en-US" b="1" dirty="0"/>
              <a:t>JURISDICTIONAL IMPROVEMENTS </a:t>
            </a:r>
            <a:endParaRPr lang="en-US" dirty="0"/>
          </a:p>
        </p:txBody>
      </p:sp>
    </p:spTree>
    <p:extLst>
      <p:ext uri="{BB962C8B-B14F-4D97-AF65-F5344CB8AC3E}">
        <p14:creationId xmlns:p14="http://schemas.microsoft.com/office/powerpoint/2010/main" xmlns="" val="39512427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Proper Venue  - §1391</a:t>
            </a:r>
            <a:r>
              <a:rPr lang="en-US" dirty="0"/>
              <a:t>:</a:t>
            </a:r>
            <a:endParaRPr lang="en-US" dirty="0" smtClean="0"/>
          </a:p>
          <a:p>
            <a:pPr lvl="1"/>
            <a:r>
              <a:rPr lang="en-US" dirty="0" smtClean="0"/>
              <a:t>A civil action may be brought in any one of the following judicial districts:</a:t>
            </a:r>
          </a:p>
          <a:p>
            <a:pPr lvl="2"/>
            <a:r>
              <a:rPr lang="en-US" dirty="0" smtClean="0"/>
              <a:t>A judicial district in which any defendant resides, if all defendants are resident of the </a:t>
            </a:r>
            <a:r>
              <a:rPr lang="en-US" u="sng" dirty="0" smtClean="0"/>
              <a:t>State in which the district is located</a:t>
            </a:r>
            <a:r>
              <a:rPr lang="en-US" dirty="0" smtClean="0"/>
              <a:t>.  </a:t>
            </a:r>
          </a:p>
          <a:p>
            <a:pPr lvl="2"/>
            <a:r>
              <a:rPr lang="en-US" dirty="0"/>
              <a:t>A judicial district in which a substantial part of the events or omissions giving rise to plaintiff’s claim occurred, or a substantial part of property that is the subject of the action is situated; or</a:t>
            </a:r>
          </a:p>
          <a:p>
            <a:pPr lvl="2"/>
            <a:r>
              <a:rPr lang="en-US" b="1" u="sng" dirty="0"/>
              <a:t>If there is no district in which an action may otherwise be brought as provided in this section, any judicial district in which any defendant is subject to the court’s personal jurisdiction with respect to such action.</a:t>
            </a:r>
            <a:endParaRPr lang="en-US" u="sng" dirty="0"/>
          </a:p>
          <a:p>
            <a:pPr lvl="2"/>
            <a:endParaRPr lang="en-US" dirty="0" smtClean="0"/>
          </a:p>
          <a:p>
            <a:pPr lvl="2"/>
            <a:endParaRPr lang="en-US" dirty="0" smtClean="0"/>
          </a:p>
        </p:txBody>
      </p:sp>
      <p:sp>
        <p:nvSpPr>
          <p:cNvPr id="3" name="Title 2"/>
          <p:cNvSpPr>
            <a:spLocks noGrp="1"/>
          </p:cNvSpPr>
          <p:nvPr>
            <p:ph type="title"/>
          </p:nvPr>
        </p:nvSpPr>
        <p:spPr/>
        <p:txBody>
          <a:bodyPr/>
          <a:lstStyle/>
          <a:p>
            <a:r>
              <a:rPr lang="en-US" b="1" dirty="0"/>
              <a:t>VENUE IMPROVEMENTS</a:t>
            </a:r>
            <a:endParaRPr lang="en-US" dirty="0"/>
          </a:p>
        </p:txBody>
      </p:sp>
    </p:spTree>
    <p:extLst>
      <p:ext uri="{BB962C8B-B14F-4D97-AF65-F5344CB8AC3E}">
        <p14:creationId xmlns:p14="http://schemas.microsoft.com/office/powerpoint/2010/main" xmlns="" val="26417810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district court lacks power to enter judgment against a defendant as to whom venue is improper.  </a:t>
            </a:r>
          </a:p>
          <a:p>
            <a:endParaRPr lang="en-US" dirty="0"/>
          </a:p>
          <a:p>
            <a:r>
              <a:rPr lang="en-US" dirty="0" smtClean="0"/>
              <a:t>If venue is improper, defendant must raise that defense at the first available opportunity or it is deemed waived.  </a:t>
            </a:r>
            <a:r>
              <a:rPr lang="en-US" i="1" dirty="0" smtClean="0"/>
              <a:t>See </a:t>
            </a:r>
            <a:r>
              <a:rPr lang="en-US" dirty="0" smtClean="0"/>
              <a:t>Fed. R. Civ. P. 12 (b)(3) and 12(h)(1).  </a:t>
            </a:r>
          </a:p>
          <a:p>
            <a:pPr marL="0" indent="0">
              <a:buNone/>
            </a:pPr>
            <a:endParaRPr lang="en-US" dirty="0"/>
          </a:p>
        </p:txBody>
      </p:sp>
      <p:sp>
        <p:nvSpPr>
          <p:cNvPr id="3" name="Title 2"/>
          <p:cNvSpPr>
            <a:spLocks noGrp="1"/>
          </p:cNvSpPr>
          <p:nvPr>
            <p:ph type="title"/>
          </p:nvPr>
        </p:nvSpPr>
        <p:spPr/>
        <p:txBody>
          <a:bodyPr/>
          <a:lstStyle/>
          <a:p>
            <a:r>
              <a:rPr lang="en-US" b="1" dirty="0"/>
              <a:t>VENUE IMPROVEMENTS</a:t>
            </a:r>
            <a:endParaRPr lang="en-US" dirty="0"/>
          </a:p>
        </p:txBody>
      </p:sp>
    </p:spTree>
    <p:extLst>
      <p:ext uri="{BB962C8B-B14F-4D97-AF65-F5344CB8AC3E}">
        <p14:creationId xmlns:p14="http://schemas.microsoft.com/office/powerpoint/2010/main" xmlns="" val="40353662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Where does the party reside?  §1391(c):</a:t>
            </a:r>
          </a:p>
          <a:p>
            <a:pPr lvl="1"/>
            <a:r>
              <a:rPr lang="en-US" dirty="0" smtClean="0"/>
              <a:t>Natural persons:  only the district in which they are domiciled.</a:t>
            </a:r>
          </a:p>
          <a:p>
            <a:pPr lvl="1"/>
            <a:endParaRPr lang="en-US" dirty="0"/>
          </a:p>
          <a:p>
            <a:pPr lvl="1"/>
            <a:r>
              <a:rPr lang="en-US" dirty="0" smtClean="0"/>
              <a:t>Entities (whether incorporated or not):  any judicial district in which the entity is subject to the court’s personal jurisdiction.</a:t>
            </a:r>
          </a:p>
          <a:p>
            <a:pPr lvl="1"/>
            <a:endParaRPr lang="en-US" dirty="0"/>
          </a:p>
          <a:p>
            <a:pPr lvl="1"/>
            <a:r>
              <a:rPr lang="en-US" dirty="0" smtClean="0"/>
              <a:t>Foreign parties (natural persons or entities):  every judicial district and the joinder of such defendants does not impact the propriety of a particular venue.  </a:t>
            </a:r>
            <a:endParaRPr lang="en-US" dirty="0"/>
          </a:p>
        </p:txBody>
      </p:sp>
      <p:sp>
        <p:nvSpPr>
          <p:cNvPr id="3" name="Title 2"/>
          <p:cNvSpPr>
            <a:spLocks noGrp="1"/>
          </p:cNvSpPr>
          <p:nvPr>
            <p:ph type="title"/>
          </p:nvPr>
        </p:nvSpPr>
        <p:spPr/>
        <p:txBody>
          <a:bodyPr/>
          <a:lstStyle/>
          <a:p>
            <a:r>
              <a:rPr lang="en-US" b="1" dirty="0" smtClean="0"/>
              <a:t>VENUE IMPROVEMENTS</a:t>
            </a:r>
            <a:endParaRPr lang="en-US" b="1" dirty="0"/>
          </a:p>
        </p:txBody>
      </p:sp>
    </p:spTree>
    <p:extLst>
      <p:ext uri="{BB962C8B-B14F-4D97-AF65-F5344CB8AC3E}">
        <p14:creationId xmlns:p14="http://schemas.microsoft.com/office/powerpoint/2010/main" xmlns="" val="32412557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Transferring Venue -- §1404:  </a:t>
            </a:r>
          </a:p>
          <a:p>
            <a:pPr lvl="1"/>
            <a:r>
              <a:rPr lang="en-US" dirty="0" smtClean="0"/>
              <a:t>The Act does not alter traditional rules concerning transfer of venue; however</a:t>
            </a:r>
            <a:r>
              <a:rPr lang="en-US" dirty="0"/>
              <a:t>, </a:t>
            </a:r>
            <a:r>
              <a:rPr lang="en-US" dirty="0" smtClean="0"/>
              <a:t>§1404 now allows for transfer to “any district or division to which all parties have consented.”</a:t>
            </a:r>
          </a:p>
          <a:p>
            <a:pPr lvl="1"/>
            <a:r>
              <a:rPr lang="en-US" dirty="0" smtClean="0"/>
              <a:t>This allows the district courts to transfer a civil action to a district chosen by the parties – even if that venue would not otherwise be “proper</a:t>
            </a:r>
            <a:r>
              <a:rPr lang="en-US" dirty="0"/>
              <a:t>” pursuant to </a:t>
            </a:r>
            <a:r>
              <a:rPr lang="en-US" dirty="0" smtClean="0"/>
              <a:t>§1391.  </a:t>
            </a:r>
            <a:endParaRPr lang="en-US" dirty="0"/>
          </a:p>
        </p:txBody>
      </p:sp>
      <p:sp>
        <p:nvSpPr>
          <p:cNvPr id="3" name="Title 2"/>
          <p:cNvSpPr>
            <a:spLocks noGrp="1"/>
          </p:cNvSpPr>
          <p:nvPr>
            <p:ph type="title"/>
          </p:nvPr>
        </p:nvSpPr>
        <p:spPr/>
        <p:txBody>
          <a:bodyPr/>
          <a:lstStyle/>
          <a:p>
            <a:r>
              <a:rPr lang="en-US" b="1" dirty="0"/>
              <a:t>VENUE IMPROVEMENTS</a:t>
            </a:r>
            <a:endParaRPr lang="en-US" dirty="0"/>
          </a:p>
        </p:txBody>
      </p:sp>
    </p:spTree>
    <p:extLst>
      <p:ext uri="{BB962C8B-B14F-4D97-AF65-F5344CB8AC3E}">
        <p14:creationId xmlns:p14="http://schemas.microsoft.com/office/powerpoint/2010/main" xmlns="" val="9353444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IMPACT ON CIVIL PRACTICE</a:t>
            </a:r>
            <a:endParaRPr lang="en-US" b="1" dirty="0"/>
          </a:p>
        </p:txBody>
      </p:sp>
    </p:spTree>
    <p:extLst>
      <p:ext uri="{BB962C8B-B14F-4D97-AF65-F5344CB8AC3E}">
        <p14:creationId xmlns:p14="http://schemas.microsoft.com/office/powerpoint/2010/main" xmlns="" val="20937177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For Defendants hoping to </a:t>
            </a:r>
            <a:r>
              <a:rPr lang="en-US" b="1" dirty="0" smtClean="0"/>
              <a:t>remove </a:t>
            </a:r>
            <a:r>
              <a:rPr lang="en-US" b="1" dirty="0" smtClean="0"/>
              <a:t>o</a:t>
            </a:r>
            <a:r>
              <a:rPr lang="en-US" b="1" dirty="0" smtClean="0"/>
              <a:t>n </a:t>
            </a:r>
            <a:r>
              <a:rPr lang="en-US" b="1" dirty="0" smtClean="0"/>
              <a:t>diversity jurisdiction</a:t>
            </a:r>
            <a:r>
              <a:rPr lang="en-US" dirty="0" smtClean="0"/>
              <a:t>:</a:t>
            </a:r>
          </a:p>
          <a:p>
            <a:pPr marL="0" indent="0">
              <a:buNone/>
            </a:pPr>
            <a:endParaRPr lang="en-US" dirty="0" smtClean="0"/>
          </a:p>
          <a:p>
            <a:pPr lvl="1"/>
            <a:r>
              <a:rPr lang="en-US" dirty="0" smtClean="0"/>
              <a:t>As 735 ILCS 5/2-604 prohibits plaintiffs from seeking damages in excess of $75,000 in their personal injury complaints, a removing defendant is now allowed to proceed in </a:t>
            </a:r>
            <a:r>
              <a:rPr lang="en-US" u="sng" dirty="0" smtClean="0"/>
              <a:t>two</a:t>
            </a:r>
            <a:r>
              <a:rPr lang="en-US" dirty="0" smtClean="0"/>
              <a:t> ways.</a:t>
            </a:r>
          </a:p>
        </p:txBody>
      </p:sp>
      <p:sp>
        <p:nvSpPr>
          <p:cNvPr id="3" name="Title 2"/>
          <p:cNvSpPr>
            <a:spLocks noGrp="1"/>
          </p:cNvSpPr>
          <p:nvPr>
            <p:ph type="title"/>
          </p:nvPr>
        </p:nvSpPr>
        <p:spPr/>
        <p:txBody>
          <a:bodyPr/>
          <a:lstStyle/>
          <a:p>
            <a:r>
              <a:rPr lang="en-US" b="1" dirty="0" smtClean="0"/>
              <a:t>IMPACT ON CIVIL PRACTICE</a:t>
            </a:r>
            <a:endParaRPr lang="en-US" b="1" dirty="0"/>
          </a:p>
        </p:txBody>
      </p:sp>
    </p:spTree>
    <p:extLst>
      <p:ext uri="{BB962C8B-B14F-4D97-AF65-F5344CB8AC3E}">
        <p14:creationId xmlns:p14="http://schemas.microsoft.com/office/powerpoint/2010/main" xmlns="" val="7833212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First, assuming complete diversity is established, the defendant may:</a:t>
            </a:r>
          </a:p>
          <a:p>
            <a:pPr lvl="1"/>
            <a:r>
              <a:rPr lang="en-US" dirty="0" smtClean="0"/>
              <a:t>Remove the case immediately within 30 days of service;</a:t>
            </a:r>
          </a:p>
          <a:p>
            <a:pPr lvl="1"/>
            <a:r>
              <a:rPr lang="en-US" dirty="0" smtClean="0"/>
              <a:t>Provide a good faith estimate of the amount in controversy; and </a:t>
            </a:r>
          </a:p>
          <a:p>
            <a:pPr lvl="1"/>
            <a:r>
              <a:rPr lang="en-US" dirty="0" smtClean="0"/>
              <a:t>Hope that the district court agrees that the amount in controversy exceeds the jurisdictional threshold.  </a:t>
            </a:r>
          </a:p>
          <a:p>
            <a:pPr lvl="1"/>
            <a:endParaRPr lang="en-US" dirty="0"/>
          </a:p>
          <a:p>
            <a:r>
              <a:rPr lang="en-US" dirty="0" smtClean="0"/>
              <a:t>OR…</a:t>
            </a:r>
            <a:endParaRPr lang="en-US" dirty="0"/>
          </a:p>
        </p:txBody>
      </p:sp>
      <p:sp>
        <p:nvSpPr>
          <p:cNvPr id="3" name="Title 2"/>
          <p:cNvSpPr>
            <a:spLocks noGrp="1"/>
          </p:cNvSpPr>
          <p:nvPr>
            <p:ph type="title"/>
          </p:nvPr>
        </p:nvSpPr>
        <p:spPr/>
        <p:txBody>
          <a:bodyPr/>
          <a:lstStyle/>
          <a:p>
            <a:r>
              <a:rPr lang="en-US" b="1" dirty="0"/>
              <a:t>IMPACT ON CIVIL PRACTICE</a:t>
            </a:r>
            <a:endParaRPr lang="en-US" dirty="0"/>
          </a:p>
        </p:txBody>
      </p:sp>
    </p:spTree>
    <p:extLst>
      <p:ext uri="{BB962C8B-B14F-4D97-AF65-F5344CB8AC3E}">
        <p14:creationId xmlns:p14="http://schemas.microsoft.com/office/powerpoint/2010/main" xmlns="" val="15458106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Upon receiving the Complaint, the Defendant may also:</a:t>
            </a:r>
          </a:p>
          <a:p>
            <a:pPr lvl="1"/>
            <a:r>
              <a:rPr lang="en-US" dirty="0" smtClean="0"/>
              <a:t>Issue discovery (interrogatories or request to admit) to plaintiff;</a:t>
            </a:r>
          </a:p>
          <a:p>
            <a:pPr lvl="1"/>
            <a:r>
              <a:rPr lang="en-US" dirty="0" smtClean="0"/>
              <a:t>Establish conclusively that the amount in controversy exceeds $75,000; and</a:t>
            </a:r>
          </a:p>
          <a:p>
            <a:pPr lvl="1"/>
            <a:r>
              <a:rPr lang="en-US" dirty="0" smtClean="0"/>
              <a:t>Remove within 30 days of receiving the discovery confirming that plaintiff is seeking more than $75,000 in damages.  </a:t>
            </a:r>
          </a:p>
          <a:p>
            <a:pPr lvl="1"/>
            <a:endParaRPr lang="en-US" dirty="0"/>
          </a:p>
        </p:txBody>
      </p:sp>
      <p:sp>
        <p:nvSpPr>
          <p:cNvPr id="3" name="Title 2"/>
          <p:cNvSpPr>
            <a:spLocks noGrp="1"/>
          </p:cNvSpPr>
          <p:nvPr>
            <p:ph type="title"/>
          </p:nvPr>
        </p:nvSpPr>
        <p:spPr/>
        <p:txBody>
          <a:bodyPr/>
          <a:lstStyle/>
          <a:p>
            <a:r>
              <a:rPr lang="en-US" b="1" dirty="0"/>
              <a:t>IMPACT ON CIVIL PRACTICE</a:t>
            </a:r>
            <a:endParaRPr lang="en-US" dirty="0"/>
          </a:p>
        </p:txBody>
      </p:sp>
    </p:spTree>
    <p:extLst>
      <p:ext uri="{BB962C8B-B14F-4D97-AF65-F5344CB8AC3E}">
        <p14:creationId xmlns:p14="http://schemas.microsoft.com/office/powerpoint/2010/main" xmlns="" val="38421020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If you’re a personal injury plaintiff hoping to keep your case in </a:t>
            </a:r>
            <a:r>
              <a:rPr lang="en-US" dirty="0" smtClean="0"/>
              <a:t>state court, </a:t>
            </a:r>
            <a:r>
              <a:rPr lang="en-US" dirty="0" smtClean="0"/>
              <a:t>there are a few things you can do:</a:t>
            </a:r>
          </a:p>
          <a:p>
            <a:pPr lvl="1"/>
            <a:r>
              <a:rPr lang="en-US" dirty="0" smtClean="0"/>
              <a:t>You can affirmatively disclaim damages in excess of $75,000.  </a:t>
            </a:r>
          </a:p>
          <a:p>
            <a:pPr lvl="1"/>
            <a:r>
              <a:rPr lang="en-US" dirty="0" smtClean="0"/>
              <a:t>However, this disclaimer cannot appear on the face of the Complaint – federal courts do not limit plaintiffs to the amount of damages requested or disclaimed in the Complaint.  </a:t>
            </a:r>
          </a:p>
          <a:p>
            <a:pPr lvl="1"/>
            <a:r>
              <a:rPr lang="en-US" dirty="0" smtClean="0"/>
              <a:t>Rather, the plaintiff must file a binding stipulation, with the Complaint, demonstrating that the amount in controversy will not exceed $75,000.  </a:t>
            </a:r>
            <a:r>
              <a:rPr lang="en-US" i="1" dirty="0" err="1" smtClean="0"/>
              <a:t>Oshana</a:t>
            </a:r>
            <a:r>
              <a:rPr lang="en-US" i="1" dirty="0" smtClean="0"/>
              <a:t> v. Coca-Cola</a:t>
            </a:r>
            <a:r>
              <a:rPr lang="en-US" dirty="0" smtClean="0"/>
              <a:t>, 472 F.3d at 512.  </a:t>
            </a:r>
            <a:endParaRPr lang="en-US" dirty="0"/>
          </a:p>
        </p:txBody>
      </p:sp>
      <p:sp>
        <p:nvSpPr>
          <p:cNvPr id="3" name="Title 2"/>
          <p:cNvSpPr>
            <a:spLocks noGrp="1"/>
          </p:cNvSpPr>
          <p:nvPr>
            <p:ph type="title"/>
          </p:nvPr>
        </p:nvSpPr>
        <p:spPr/>
        <p:txBody>
          <a:bodyPr/>
          <a:lstStyle/>
          <a:p>
            <a:r>
              <a:rPr lang="en-US" b="1" dirty="0"/>
              <a:t>IMPACT ON CIVIL PRACTICE</a:t>
            </a:r>
            <a:endParaRPr lang="en-US" dirty="0"/>
          </a:p>
        </p:txBody>
      </p:sp>
    </p:spTree>
    <p:extLst>
      <p:ext uri="{BB962C8B-B14F-4D97-AF65-F5344CB8AC3E}">
        <p14:creationId xmlns:p14="http://schemas.microsoft.com/office/powerpoint/2010/main" xmlns="" val="2369365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plaintiffs hoping to remain in </a:t>
            </a:r>
            <a:r>
              <a:rPr lang="en-US" dirty="0" smtClean="0"/>
              <a:t>state court (while </a:t>
            </a:r>
            <a:r>
              <a:rPr lang="en-US" dirty="0" smtClean="0"/>
              <a:t>pursuing damages in excess of $75,000), the better practice may be to preemptively destroy diversity by naming a non-diverse defendant.  </a:t>
            </a:r>
          </a:p>
          <a:p>
            <a:r>
              <a:rPr lang="en-US" dirty="0" smtClean="0"/>
              <a:t>Assuming that the non-diverse defendant played some role in the events at issue, that defendant will be a proper party to the action.  </a:t>
            </a:r>
            <a:endParaRPr lang="en-US" dirty="0"/>
          </a:p>
        </p:txBody>
      </p:sp>
      <p:sp>
        <p:nvSpPr>
          <p:cNvPr id="3" name="Title 2"/>
          <p:cNvSpPr>
            <a:spLocks noGrp="1"/>
          </p:cNvSpPr>
          <p:nvPr>
            <p:ph type="title"/>
          </p:nvPr>
        </p:nvSpPr>
        <p:spPr/>
        <p:txBody>
          <a:bodyPr/>
          <a:lstStyle/>
          <a:p>
            <a:r>
              <a:rPr lang="en-US" b="1" dirty="0"/>
              <a:t>IMPACT ON CIVIL PRACTICE</a:t>
            </a:r>
            <a:endParaRPr lang="en-US" dirty="0"/>
          </a:p>
        </p:txBody>
      </p:sp>
    </p:spTree>
    <p:extLst>
      <p:ext uri="{BB962C8B-B14F-4D97-AF65-F5344CB8AC3E}">
        <p14:creationId xmlns:p14="http://schemas.microsoft.com/office/powerpoint/2010/main" xmlns="" val="597281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28 U.S.C</a:t>
            </a:r>
            <a:r>
              <a:rPr lang="en-US" dirty="0"/>
              <a:t>. </a:t>
            </a:r>
            <a:r>
              <a:rPr lang="en-US" dirty="0" smtClean="0"/>
              <a:t>§ 1332 – Diversity of Citizenship:</a:t>
            </a:r>
          </a:p>
          <a:p>
            <a:pPr lvl="1"/>
            <a:r>
              <a:rPr lang="en-US" b="1" dirty="0" smtClean="0"/>
              <a:t>Former</a:t>
            </a:r>
            <a:r>
              <a:rPr lang="en-US" dirty="0" smtClean="0"/>
              <a:t> §1332(a):  The district courts shall have original jurisdiction of all civil actions where the matter in controversy exceeds the sum or value of $75,000, exclusive of interests and </a:t>
            </a:r>
            <a:r>
              <a:rPr lang="en-US" dirty="0" smtClean="0"/>
              <a:t>costs</a:t>
            </a:r>
            <a:r>
              <a:rPr lang="en-US" dirty="0" smtClean="0"/>
              <a:t>, and is between –</a:t>
            </a:r>
          </a:p>
          <a:p>
            <a:pPr lvl="2"/>
            <a:r>
              <a:rPr lang="en-US" dirty="0" smtClean="0"/>
              <a:t>(1) Citizens of  different States;</a:t>
            </a:r>
          </a:p>
          <a:p>
            <a:pPr lvl="2"/>
            <a:r>
              <a:rPr lang="en-US" dirty="0" smtClean="0"/>
              <a:t>**(2) citizens of a State and citizens or subjects of a foreign state**;</a:t>
            </a:r>
          </a:p>
          <a:p>
            <a:pPr lvl="2"/>
            <a:r>
              <a:rPr lang="en-US" dirty="0" smtClean="0"/>
              <a:t>(3</a:t>
            </a:r>
            <a:r>
              <a:rPr lang="en-US" dirty="0"/>
              <a:t>) citizens of different States and in which citizens or subjects of a foreign state are additional parties; </a:t>
            </a:r>
            <a:r>
              <a:rPr lang="en-US" dirty="0" smtClean="0"/>
              <a:t>and</a:t>
            </a:r>
          </a:p>
          <a:p>
            <a:pPr lvl="2"/>
            <a:r>
              <a:rPr lang="en-US" dirty="0" smtClean="0"/>
              <a:t>(4</a:t>
            </a:r>
            <a:r>
              <a:rPr lang="en-US" dirty="0"/>
              <a:t>) a foreign state, defined in section 1603(a) of this </a:t>
            </a:r>
            <a:r>
              <a:rPr lang="en-US" dirty="0" smtClean="0"/>
              <a:t>title, as </a:t>
            </a:r>
            <a:r>
              <a:rPr lang="en-US" dirty="0"/>
              <a:t>plaintiff and citizens of a State or of different States.</a:t>
            </a:r>
          </a:p>
        </p:txBody>
      </p:sp>
      <p:sp>
        <p:nvSpPr>
          <p:cNvPr id="3" name="Title 2"/>
          <p:cNvSpPr>
            <a:spLocks noGrp="1"/>
          </p:cNvSpPr>
          <p:nvPr>
            <p:ph type="title"/>
          </p:nvPr>
        </p:nvSpPr>
        <p:spPr/>
        <p:txBody>
          <a:bodyPr>
            <a:normAutofit fontScale="90000"/>
          </a:bodyPr>
          <a:lstStyle/>
          <a:p>
            <a:r>
              <a:rPr lang="en-US" b="1" dirty="0" smtClean="0"/>
              <a:t>JURISDICTIONAL IMPROVEMENTS </a:t>
            </a:r>
            <a:endParaRPr lang="en-US" b="1"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However, plaintiffs should be mindful of the </a:t>
            </a:r>
            <a:r>
              <a:rPr lang="en-US" u="sng" dirty="0" smtClean="0"/>
              <a:t>fraudulent joinder doctrine</a:t>
            </a:r>
            <a:r>
              <a:rPr lang="en-US" dirty="0" smtClean="0"/>
              <a:t>:</a:t>
            </a:r>
          </a:p>
          <a:p>
            <a:pPr lvl="1"/>
            <a:r>
              <a:rPr lang="en-US" dirty="0" smtClean="0"/>
              <a:t>This doctrine aims to prevent plaintiffs from arbitrarily naming non-diverse defendants merely to destroy diversity jurisdiction.  </a:t>
            </a:r>
          </a:p>
          <a:p>
            <a:pPr lvl="1"/>
            <a:r>
              <a:rPr lang="en-US" dirty="0" smtClean="0"/>
              <a:t>If the district court determines that plaintiff’s purported claim against the non-diverse defendant is “utterly groundless,” the district court may disregard that defendant’s citizenship, assume jurisdiction over the matter, and dismiss the plaintiff’s claim against the non-diverse defendant.  </a:t>
            </a:r>
          </a:p>
        </p:txBody>
      </p:sp>
      <p:sp>
        <p:nvSpPr>
          <p:cNvPr id="3" name="Title 2"/>
          <p:cNvSpPr>
            <a:spLocks noGrp="1"/>
          </p:cNvSpPr>
          <p:nvPr>
            <p:ph type="title"/>
          </p:nvPr>
        </p:nvSpPr>
        <p:spPr/>
        <p:txBody>
          <a:bodyPr/>
          <a:lstStyle/>
          <a:p>
            <a:r>
              <a:rPr lang="en-US" b="1" dirty="0"/>
              <a:t>IMPACT ON CIVIL PRACTICE</a:t>
            </a:r>
            <a:endParaRPr lang="en-US" dirty="0"/>
          </a:p>
        </p:txBody>
      </p:sp>
    </p:spTree>
    <p:extLst>
      <p:ext uri="{BB962C8B-B14F-4D97-AF65-F5344CB8AC3E}">
        <p14:creationId xmlns:p14="http://schemas.microsoft.com/office/powerpoint/2010/main" xmlns="" val="2686209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Federal Courts Jurisdiction and Venue Clarification Act of 2011 does not represent a drastic change to the traditional rules of federal procedure.  </a:t>
            </a:r>
          </a:p>
          <a:p>
            <a:pPr marL="0" indent="0">
              <a:buNone/>
            </a:pPr>
            <a:endParaRPr lang="en-US" dirty="0" smtClean="0"/>
          </a:p>
          <a:p>
            <a:r>
              <a:rPr lang="en-US" dirty="0" smtClean="0"/>
              <a:t>However, we can expect that federal judges </a:t>
            </a:r>
            <a:r>
              <a:rPr lang="en-US" dirty="0" smtClean="0"/>
              <a:t>– </a:t>
            </a:r>
            <a:r>
              <a:rPr lang="en-US" dirty="0" smtClean="0"/>
              <a:t>will demand strict compliance with the Act’s nuances in order to perfect jurisdiction and venue in federal court.  </a:t>
            </a:r>
            <a:endParaRPr lang="en-US" dirty="0"/>
          </a:p>
        </p:txBody>
      </p:sp>
      <p:sp>
        <p:nvSpPr>
          <p:cNvPr id="3" name="Title 2"/>
          <p:cNvSpPr>
            <a:spLocks noGrp="1"/>
          </p:cNvSpPr>
          <p:nvPr>
            <p:ph type="title"/>
          </p:nvPr>
        </p:nvSpPr>
        <p:spPr/>
        <p:txBody>
          <a:bodyPr/>
          <a:lstStyle/>
          <a:p>
            <a:r>
              <a:rPr lang="en-US" b="1" dirty="0" smtClean="0"/>
              <a:t>CONCLUSION</a:t>
            </a:r>
            <a:endParaRPr lang="en-US" b="1" dirty="0"/>
          </a:p>
        </p:txBody>
      </p:sp>
    </p:spTree>
    <p:extLst>
      <p:ext uri="{BB962C8B-B14F-4D97-AF65-F5344CB8AC3E}">
        <p14:creationId xmlns:p14="http://schemas.microsoft.com/office/powerpoint/2010/main" xmlns="" val="27800828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this point, the Act’s most significant amendments likely will impact the procedures for removing a civil action pursuant to a federal court’s diversity jurisdiction.  </a:t>
            </a:r>
          </a:p>
          <a:p>
            <a:endParaRPr lang="en-US" dirty="0"/>
          </a:p>
          <a:p>
            <a:r>
              <a:rPr lang="en-US" dirty="0" smtClean="0"/>
              <a:t>Attorneys specializing in personal injury and general tort litigation should be mindful of the Act’s influence when attempting to gain – or to prevent – access to the federal court system.  </a:t>
            </a:r>
            <a:endParaRPr lang="en-US" dirty="0"/>
          </a:p>
        </p:txBody>
      </p:sp>
      <p:sp>
        <p:nvSpPr>
          <p:cNvPr id="3" name="Title 2"/>
          <p:cNvSpPr>
            <a:spLocks noGrp="1"/>
          </p:cNvSpPr>
          <p:nvPr>
            <p:ph type="title"/>
          </p:nvPr>
        </p:nvSpPr>
        <p:spPr/>
        <p:txBody>
          <a:bodyPr/>
          <a:lstStyle/>
          <a:p>
            <a:r>
              <a:rPr lang="en-US" b="1" dirty="0" smtClean="0"/>
              <a:t>CONCLUSION	</a:t>
            </a:r>
            <a:endParaRPr lang="en-US" b="1" dirty="0"/>
          </a:p>
        </p:txBody>
      </p:sp>
    </p:spTree>
    <p:extLst>
      <p:ext uri="{BB962C8B-B14F-4D97-AF65-F5344CB8AC3E}">
        <p14:creationId xmlns:p14="http://schemas.microsoft.com/office/powerpoint/2010/main" xmlns="" val="2858573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76221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28 U.S.C. § 1332 – Diversity of </a:t>
            </a:r>
            <a:r>
              <a:rPr lang="en-US" dirty="0" smtClean="0"/>
              <a:t>Citizenship:</a:t>
            </a:r>
            <a:endParaRPr lang="en-US" dirty="0"/>
          </a:p>
          <a:p>
            <a:pPr lvl="1"/>
            <a:r>
              <a:rPr lang="en-US" b="1" dirty="0" smtClean="0"/>
              <a:t>Amended</a:t>
            </a:r>
            <a:r>
              <a:rPr lang="en-US" dirty="0" smtClean="0"/>
              <a:t> §1332(a</a:t>
            </a:r>
            <a:r>
              <a:rPr lang="en-US" dirty="0"/>
              <a:t>):  The district courts shall have original jurisdiction of all civil actions where the matter in controversy exceeds the sum or value of $75,000, exclusive of interests and cots, and is between </a:t>
            </a:r>
            <a:r>
              <a:rPr lang="en-US" dirty="0" smtClean="0"/>
              <a:t>–</a:t>
            </a:r>
          </a:p>
          <a:p>
            <a:pPr marL="365760" lvl="1" indent="0">
              <a:buNone/>
            </a:pPr>
            <a:r>
              <a:rPr lang="en-US" dirty="0" smtClean="0"/>
              <a:t>***</a:t>
            </a:r>
          </a:p>
          <a:p>
            <a:pPr lvl="2"/>
            <a:r>
              <a:rPr lang="en-US" dirty="0" smtClean="0"/>
              <a:t>(</a:t>
            </a:r>
            <a:r>
              <a:rPr lang="en-US" dirty="0"/>
              <a:t>2) citizens of a State and citizens or subjects of a foreign </a:t>
            </a:r>
            <a:r>
              <a:rPr lang="en-US" dirty="0" smtClean="0"/>
              <a:t>state, </a:t>
            </a:r>
            <a:r>
              <a:rPr lang="en-US" b="1" i="1" u="sng" dirty="0" smtClean="0"/>
              <a:t>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r>
              <a:rPr lang="en-US" dirty="0" smtClean="0"/>
              <a:t>;</a:t>
            </a:r>
          </a:p>
          <a:p>
            <a:pPr lvl="2"/>
            <a:endParaRPr lang="en-US" dirty="0" smtClean="0"/>
          </a:p>
          <a:p>
            <a:pPr lvl="2"/>
            <a:endParaRPr lang="en-US" dirty="0"/>
          </a:p>
          <a:p>
            <a:endParaRPr lang="en-US" dirty="0"/>
          </a:p>
        </p:txBody>
      </p:sp>
      <p:sp>
        <p:nvSpPr>
          <p:cNvPr id="3" name="Title 2"/>
          <p:cNvSpPr>
            <a:spLocks noGrp="1"/>
          </p:cNvSpPr>
          <p:nvPr>
            <p:ph type="title"/>
          </p:nvPr>
        </p:nvSpPr>
        <p:spPr/>
        <p:txBody>
          <a:bodyPr>
            <a:normAutofit fontScale="90000"/>
          </a:bodyPr>
          <a:lstStyle/>
          <a:p>
            <a:r>
              <a:rPr lang="en-US" b="1" dirty="0" smtClean="0"/>
              <a:t>JURISDICTIONAL IMPROVEMENTS</a:t>
            </a:r>
            <a:endParaRPr lang="en-US" b="1" dirty="0"/>
          </a:p>
        </p:txBody>
      </p:sp>
    </p:spTree>
    <p:extLst>
      <p:ext uri="{BB962C8B-B14F-4D97-AF65-F5344CB8AC3E}">
        <p14:creationId xmlns:p14="http://schemas.microsoft.com/office/powerpoint/2010/main" xmlns="" val="1156266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Significance of Change to Section 1332(a)(2):</a:t>
            </a:r>
          </a:p>
          <a:p>
            <a:pPr lvl="1"/>
            <a:r>
              <a:rPr lang="en-US" dirty="0" smtClean="0"/>
              <a:t>Federal Courts had taken a fairly narrow view of Section 1332 (a)(2) – frequently declining to assert jurisdiction over disputes in which resident aliens appeared on both sides of the litigation.  </a:t>
            </a:r>
          </a:p>
          <a:p>
            <a:pPr lvl="1"/>
            <a:r>
              <a:rPr lang="en-US" dirty="0" smtClean="0"/>
              <a:t>The Amendment aims to clarify:</a:t>
            </a:r>
          </a:p>
          <a:p>
            <a:pPr lvl="2"/>
            <a:r>
              <a:rPr lang="en-US" dirty="0" smtClean="0"/>
              <a:t>Federal courts </a:t>
            </a:r>
            <a:r>
              <a:rPr lang="en-US" u="sng" dirty="0" smtClean="0"/>
              <a:t>do not have jurisdiction </a:t>
            </a:r>
            <a:r>
              <a:rPr lang="en-US" dirty="0" smtClean="0"/>
              <a:t>over a claim between a citizen of a State and a resident alien </a:t>
            </a:r>
            <a:r>
              <a:rPr lang="en-US" i="1" dirty="0" smtClean="0"/>
              <a:t>domiciled in the same State </a:t>
            </a:r>
            <a:r>
              <a:rPr lang="en-US" dirty="0" smtClean="0"/>
              <a:t>as his or her adversary.  </a:t>
            </a:r>
            <a:endParaRPr lang="en-US" dirty="0"/>
          </a:p>
          <a:p>
            <a:endParaRPr lang="en-US" dirty="0"/>
          </a:p>
        </p:txBody>
      </p:sp>
      <p:sp>
        <p:nvSpPr>
          <p:cNvPr id="5" name="Title 4"/>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3028292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Significance of Change to Section 1332(a)(2):</a:t>
            </a:r>
          </a:p>
          <a:p>
            <a:pPr lvl="1"/>
            <a:r>
              <a:rPr lang="en-US" dirty="0" smtClean="0"/>
              <a:t>Amendment also confirms resident aliens may appear as additional parties in a federal action without having to establish that their residency preserves complete diversity.  </a:t>
            </a:r>
          </a:p>
          <a:p>
            <a:pPr lvl="2"/>
            <a:r>
              <a:rPr lang="en-US" dirty="0" smtClean="0"/>
              <a:t>Example, Illinois plaintiff sues Wisconsin defendant in federal court for an amount in controversy that exceeds $75,000.  </a:t>
            </a:r>
          </a:p>
          <a:p>
            <a:pPr lvl="2"/>
            <a:r>
              <a:rPr lang="en-US" dirty="0" smtClean="0"/>
              <a:t>A resident alien domiciled in the State of Illinois may be added as a party to that action without depriving the federal court of jurisdiction pursuant to §1332.  </a:t>
            </a:r>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785340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§1332 also amends (slightly) the citizenship of corporations:</a:t>
            </a:r>
          </a:p>
          <a:p>
            <a:pPr marL="0" indent="0">
              <a:buNone/>
            </a:pPr>
            <a:endParaRPr lang="en-US" dirty="0" smtClean="0"/>
          </a:p>
          <a:p>
            <a:pPr lvl="1"/>
            <a:r>
              <a:rPr lang="en-US" dirty="0" smtClean="0"/>
              <a:t>Former §1332(c) provided:</a:t>
            </a:r>
          </a:p>
          <a:p>
            <a:pPr marL="365760" lvl="1" indent="0">
              <a:buNone/>
            </a:pPr>
            <a:endParaRPr lang="en-US" dirty="0" smtClean="0"/>
          </a:p>
          <a:p>
            <a:pPr lvl="2"/>
            <a:r>
              <a:rPr lang="en-US" dirty="0" smtClean="0"/>
              <a:t>“A corporation shall be deemed to be a citizen of any State by which it has been incorporated and of the State where it has its principal place of business.”  </a:t>
            </a:r>
            <a:endParaRPr lang="en-US" dirty="0"/>
          </a:p>
        </p:txBody>
      </p:sp>
      <p:sp>
        <p:nvSpPr>
          <p:cNvPr id="3" name="Title 2"/>
          <p:cNvSpPr>
            <a:spLocks noGrp="1"/>
          </p:cNvSpPr>
          <p:nvPr>
            <p:ph type="title"/>
          </p:nvPr>
        </p:nvSpPr>
        <p:spPr/>
        <p:txBody>
          <a:bodyPr>
            <a:normAutofit fontScale="90000"/>
          </a:bodyPr>
          <a:lstStyle/>
          <a:p>
            <a:r>
              <a:rPr lang="en-US" b="1" dirty="0"/>
              <a:t>JURISDICTIONAL IMPROVEMENTS</a:t>
            </a:r>
            <a:endParaRPr lang="en-US" dirty="0"/>
          </a:p>
        </p:txBody>
      </p:sp>
    </p:spTree>
    <p:extLst>
      <p:ext uri="{BB962C8B-B14F-4D97-AF65-F5344CB8AC3E}">
        <p14:creationId xmlns:p14="http://schemas.microsoft.com/office/powerpoint/2010/main" xmlns="" val="24952199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877</TotalTime>
  <Words>3484</Words>
  <Application>Microsoft Office PowerPoint</Application>
  <PresentationFormat>On-screen Show (4:3)</PresentationFormat>
  <Paragraphs>286</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Paper</vt:lpstr>
      <vt:lpstr>WALKING DOWN THE STREET: The Federal Courts Jurisdiction and Venue Clarification Act     Chicago Bar Association, April 10, 2012 Donald Patrick Eckler, Pretzel &amp; Stouffer, Chartered</vt:lpstr>
      <vt:lpstr>LEGISLATIVE HISTORY</vt:lpstr>
      <vt:lpstr>GENERAL CHANGES</vt:lpstr>
      <vt:lpstr>JURISDICTIONAL IMPROVEMENTS </vt:lpstr>
      <vt:lpstr>JURISDICTIONAL IMPROVEMENTS </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JURISDICTIONAL IMPROVEMENTS</vt:lpstr>
      <vt:lpstr>VENUE IMPROVEMENTS</vt:lpstr>
      <vt:lpstr>VENUE IMPROVEMENTS</vt:lpstr>
      <vt:lpstr>VENUE IMPROVEMENTS</vt:lpstr>
      <vt:lpstr>VENUE IMPROVEMENTS</vt:lpstr>
      <vt:lpstr>VENUE IMPROVEMENTS</vt:lpstr>
      <vt:lpstr>VENUE IMPROVEMENTS</vt:lpstr>
      <vt:lpstr>VENUE IMPROVEMENTS</vt:lpstr>
      <vt:lpstr>IMPACT ON CIVIL PRACTICE</vt:lpstr>
      <vt:lpstr>IMPACT ON CIVIL PRACTICE</vt:lpstr>
      <vt:lpstr>IMPACT ON CIVIL PRACTICE</vt:lpstr>
      <vt:lpstr>IMPACT ON CIVIL PRACTICE</vt:lpstr>
      <vt:lpstr>IMPACT ON CIVIL PRACTICE</vt:lpstr>
      <vt:lpstr>IMPACT ON CIVIL PRACTICE</vt:lpstr>
      <vt:lpstr>IMPACT ON CIVIL PRACTICE</vt:lpstr>
      <vt:lpstr>CONCLUSION</vt:lpstr>
      <vt:lpstr>CONCLUSION </vt:lpstr>
      <vt:lpstr>Slide 53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DALEY TO DIRKSON: How the Federal Courts Jurisdiction and Venue Clarification Act of 2011 Will Impact Civil Practice in Cook County, Illinois  Chicago Bar Association, March 22, 2012 Thomas Draths, Pretzel &amp; Stouffer, Chartered</dc:title>
  <dc:creator>Tom Draths</dc:creator>
  <cp:lastModifiedBy>pnsc</cp:lastModifiedBy>
  <cp:revision>61</cp:revision>
  <dcterms:created xsi:type="dcterms:W3CDTF">2012-03-20T01:13:28Z</dcterms:created>
  <dcterms:modified xsi:type="dcterms:W3CDTF">2012-04-05T18:31:17Z</dcterms:modified>
</cp:coreProperties>
</file>