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4660"/>
  </p:normalViewPr>
  <p:slideViewPr>
    <p:cSldViewPr>
      <p:cViewPr>
        <p:scale>
          <a:sx n="66" d="100"/>
          <a:sy n="66" d="100"/>
        </p:scale>
        <p:origin x="-883" y="1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29A82C5D-48CF-428E-B960-8F6056A12DE3}" type="datetimeFigureOut">
              <a:rPr lang="en-US" smtClean="0"/>
              <a:t>9/17/2015</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95CBB51B-2051-4A8A-BF60-4B3694F50E7F}" type="slidenum">
              <a:rPr lang="en-US" smtClean="0"/>
              <a:t>‹#›</a:t>
            </a:fld>
            <a:endParaRPr lang="en-US"/>
          </a:p>
        </p:txBody>
      </p:sp>
    </p:spTree>
    <p:extLst>
      <p:ext uri="{BB962C8B-B14F-4D97-AF65-F5344CB8AC3E}">
        <p14:creationId xmlns:p14="http://schemas.microsoft.com/office/powerpoint/2010/main" val="199561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CBB51B-2051-4A8A-BF60-4B3694F50E7F}" type="slidenum">
              <a:rPr lang="en-US" smtClean="0"/>
              <a:t>1</a:t>
            </a:fld>
            <a:endParaRPr lang="en-US"/>
          </a:p>
        </p:txBody>
      </p:sp>
    </p:spTree>
    <p:extLst>
      <p:ext uri="{BB962C8B-B14F-4D97-AF65-F5344CB8AC3E}">
        <p14:creationId xmlns:p14="http://schemas.microsoft.com/office/powerpoint/2010/main" val="1198088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535524-03FF-45C2-991E-827600BCBCE0}" type="datetime1">
              <a:rPr lang="en-US" smtClean="0"/>
              <a:t>9/17/2015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6E2BDF7-24BA-468A-949A-DF01AD32DD3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49EC8E-7A9E-43B3-BF4E-7867445AA5C5}" type="datetime1">
              <a:rPr lang="en-US" smtClean="0"/>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E2BDF7-24BA-468A-949A-DF01AD32DD3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BEA8D1-FA03-4AFE-968A-B4C8D56A5272}" type="datetime1">
              <a:rPr lang="en-US" smtClean="0"/>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E2BDF7-24BA-468A-949A-DF01AD32DD3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2F66D636-B7FD-47B9-ACCE-6219ADDAB987}" type="datetime1">
              <a:rPr lang="en-US" smtClean="0"/>
              <a:t>9/17/2015</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6E2BDF7-24BA-468A-949A-DF01AD32DD3A}" type="slidenum">
              <a:rPr lang="en-US" smtClean="0"/>
              <a:t>‹#›</a:t>
            </a:fld>
            <a:endParaRPr lang="en-US"/>
          </a:p>
        </p:txBody>
      </p:sp>
    </p:spTree>
    <p:extLst>
      <p:ext uri="{BB962C8B-B14F-4D97-AF65-F5344CB8AC3E}">
        <p14:creationId xmlns:p14="http://schemas.microsoft.com/office/powerpoint/2010/main" val="3457534853"/>
      </p:ext>
    </p:extLst>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B36893-B7A8-4583-8B66-ACD3D66FC618}" type="datetime1">
              <a:rPr lang="en-US" smtClean="0"/>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E2BDF7-24BA-468A-949A-DF01AD32DD3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44B741-CF98-4A1F-B87C-24D6B3B05E6D}" type="datetime1">
              <a:rPr lang="en-US" smtClean="0"/>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E2BDF7-24BA-468A-949A-DF01AD32DD3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47EB82-179A-4790-8A68-4C6A84DDB879}" type="datetime1">
              <a:rPr lang="en-US" smtClean="0"/>
              <a:t>9/17/2015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E2BDF7-24BA-468A-949A-DF01AD32DD3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A28D9E-AF34-4C63-8DEA-AE19EDC2C67C}" type="datetime1">
              <a:rPr lang="en-US" smtClean="0"/>
              <a:t>9/17/2015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6E2BDF7-24BA-468A-949A-DF01AD32DD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5A6A93C-9792-407B-86BA-D57A644AD475}" type="datetime1">
              <a:rPr lang="en-US" smtClean="0"/>
              <a:t>9/17/2015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6E2BDF7-24BA-468A-949A-DF01AD32DD3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0FA2A8-5227-405D-8531-A4925CB23E74}" type="datetime1">
              <a:rPr lang="en-US" smtClean="0"/>
              <a:t>9/17/2015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6E2BDF7-24BA-468A-949A-DF01AD32DD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71B83D-CD06-4AA4-8546-3CB193FF602E}" type="datetime1">
              <a:rPr lang="en-US" smtClean="0"/>
              <a:t>9/17/2015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E2BDF7-24BA-468A-949A-DF01AD32DD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E88C92A-7C22-443D-9B6B-DC6866ED8A8A}" type="datetime1">
              <a:rPr lang="en-US" smtClean="0"/>
              <a:t>9/17/2015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6E2BDF7-24BA-468A-949A-DF01AD32DD3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66D636-B7FD-47B9-ACCE-6219ADDAB987}" type="datetime1">
              <a:rPr lang="en-US" smtClean="0"/>
              <a:t>9/17/2015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E2BDF7-24BA-468A-949A-DF01AD32DD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eckler@pretzel-stouffe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829761"/>
          </a:xfrm>
        </p:spPr>
        <p:txBody>
          <a:bodyPr>
            <a:normAutofit/>
          </a:bodyPr>
          <a:lstStyle/>
          <a:p>
            <a:pPr algn="ctr"/>
            <a:r>
              <a:rPr lang="en-US" sz="2400" dirty="0">
                <a:solidFill>
                  <a:schemeClr val="tx1"/>
                </a:solidFill>
                <a:latin typeface="Times New Roman" panose="02020603050405020304" pitchFamily="18" charset="0"/>
                <a:cs typeface="Times New Roman" panose="02020603050405020304" pitchFamily="18" charset="0"/>
              </a:rPr>
              <a:t>Accounting Claims Update: Recent Cases</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09600" y="2971800"/>
            <a:ext cx="7772400" cy="1199704"/>
          </a:xfrm>
        </p:spPr>
        <p:txBody>
          <a:bodyPr>
            <a:noAutofit/>
          </a:bodyPr>
          <a:lstStyle/>
          <a:p>
            <a:r>
              <a:rPr lang="en-US" sz="1200" dirty="0">
                <a:solidFill>
                  <a:schemeClr val="tx1"/>
                </a:solidFill>
                <a:latin typeface="Times New Roman" panose="02020603050405020304" pitchFamily="18" charset="0"/>
                <a:cs typeface="Times New Roman" panose="02020603050405020304" pitchFamily="18" charset="0"/>
              </a:rPr>
              <a:t>Donald Patrick Eckler</a:t>
            </a:r>
          </a:p>
          <a:p>
            <a:r>
              <a:rPr lang="en-US" sz="1200" dirty="0">
                <a:solidFill>
                  <a:schemeClr val="tx1"/>
                </a:solidFill>
                <a:latin typeface="Times New Roman" panose="02020603050405020304" pitchFamily="18" charset="0"/>
                <a:cs typeface="Times New Roman" panose="02020603050405020304" pitchFamily="18" charset="0"/>
              </a:rPr>
              <a:t>Partner</a:t>
            </a:r>
          </a:p>
          <a:p>
            <a:r>
              <a:rPr lang="en-US" sz="1200" dirty="0">
                <a:solidFill>
                  <a:schemeClr val="tx1"/>
                </a:solidFill>
                <a:latin typeface="Times New Roman" panose="02020603050405020304" pitchFamily="18" charset="0"/>
                <a:cs typeface="Times New Roman" panose="02020603050405020304" pitchFamily="18" charset="0"/>
              </a:rPr>
              <a:t>Pretzel &amp; Stouffer, Chartered</a:t>
            </a:r>
          </a:p>
          <a:p>
            <a:r>
              <a:rPr lang="en-US" sz="1200" dirty="0">
                <a:solidFill>
                  <a:schemeClr val="tx1"/>
                </a:solidFill>
                <a:latin typeface="Times New Roman" panose="02020603050405020304" pitchFamily="18" charset="0"/>
                <a:cs typeface="Times New Roman" panose="02020603050405020304" pitchFamily="18" charset="0"/>
              </a:rPr>
              <a:t>One South Wacker, Suite 2500</a:t>
            </a:r>
          </a:p>
          <a:p>
            <a:r>
              <a:rPr lang="en-US" sz="1200" dirty="0">
                <a:solidFill>
                  <a:schemeClr val="tx1"/>
                </a:solidFill>
                <a:latin typeface="Times New Roman" panose="02020603050405020304" pitchFamily="18" charset="0"/>
                <a:cs typeface="Times New Roman" panose="02020603050405020304" pitchFamily="18" charset="0"/>
              </a:rPr>
              <a:t>Chicago, IL 60606</a:t>
            </a:r>
          </a:p>
          <a:p>
            <a:r>
              <a:rPr lang="en-US" sz="1200" dirty="0">
                <a:solidFill>
                  <a:schemeClr val="tx1"/>
                </a:solidFill>
                <a:latin typeface="Times New Roman" panose="02020603050405020304" pitchFamily="18" charset="0"/>
                <a:cs typeface="Times New Roman" panose="02020603050405020304" pitchFamily="18" charset="0"/>
              </a:rPr>
              <a:t>312-578-7653 (o)</a:t>
            </a:r>
          </a:p>
          <a:p>
            <a:r>
              <a:rPr lang="en-US" sz="1200" u="sng" dirty="0">
                <a:solidFill>
                  <a:schemeClr val="tx1"/>
                </a:solidFill>
                <a:latin typeface="Times New Roman" panose="02020603050405020304" pitchFamily="18" charset="0"/>
                <a:cs typeface="Times New Roman" panose="02020603050405020304" pitchFamily="18" charset="0"/>
                <a:hlinkClick r:id="rId3"/>
              </a:rPr>
              <a:t>deckler@pretzel-stouffer.com</a:t>
            </a:r>
            <a:r>
              <a:rPr lang="en-US" sz="1200" dirty="0">
                <a:solidFill>
                  <a:schemeClr val="tx1"/>
                </a:solidFill>
                <a:latin typeface="Times New Roman" panose="02020603050405020304" pitchFamily="18" charset="0"/>
                <a:cs typeface="Times New Roman" panose="02020603050405020304" pitchFamily="18" charset="0"/>
              </a:rPr>
              <a:t> </a:t>
            </a:r>
          </a:p>
          <a:p>
            <a:r>
              <a:rPr lang="en-US" sz="1200" dirty="0">
                <a:solidFill>
                  <a:schemeClr val="tx1"/>
                </a:solidFill>
                <a:latin typeface="Times New Roman" panose="02020603050405020304" pitchFamily="18" charset="0"/>
                <a:cs typeface="Times New Roman" panose="02020603050405020304" pitchFamily="18" charset="0"/>
              </a:rPr>
              <a:t>Licensed in Illinois, Indiana, and Florida</a:t>
            </a:r>
          </a:p>
        </p:txBody>
      </p:sp>
      <p:pic>
        <p:nvPicPr>
          <p:cNvPr id="5" name="Picture 2" descr="http://www.pldf.org/resource/collection/0AD4AE1F-56FC-4CB6-BFA6-AB7A1C17FB33/PLDF_pms300sm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613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381000"/>
            <a:ext cx="7772400" cy="1220788"/>
          </a:xfrm>
        </p:spPr>
        <p:txBody>
          <a:bodyPr>
            <a:normAutofit/>
          </a:bodyPr>
          <a:lstStyle/>
          <a:p>
            <a:pPr algn="l"/>
            <a:r>
              <a:rPr lang="en-US" sz="2200" i="1" dirty="0">
                <a:solidFill>
                  <a:schemeClr val="tx1"/>
                </a:solidFill>
                <a:latin typeface="Times New Roman" panose="02020603050405020304" pitchFamily="18" charset="0"/>
                <a:cs typeface="Times New Roman" panose="02020603050405020304" pitchFamily="18" charset="0"/>
              </a:rPr>
              <a:t> </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i="1" dirty="0" err="1" smtClean="0">
                <a:solidFill>
                  <a:schemeClr val="tx1"/>
                </a:solidFill>
                <a:latin typeface="Times New Roman" panose="02020603050405020304" pitchFamily="18" charset="0"/>
                <a:cs typeface="Times New Roman" panose="02020603050405020304" pitchFamily="18" charset="0"/>
              </a:rPr>
              <a:t>Brunton</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i="1" dirty="0">
                <a:solidFill>
                  <a:schemeClr val="tx1"/>
                </a:solidFill>
                <a:latin typeface="Times New Roman" panose="02020603050405020304" pitchFamily="18" charset="0"/>
                <a:cs typeface="Times New Roman" panose="02020603050405020304" pitchFamily="18" charset="0"/>
              </a:rPr>
              <a:t>v. </a:t>
            </a:r>
            <a:r>
              <a:rPr lang="en-US" sz="2200" i="1" dirty="0" smtClean="0">
                <a:solidFill>
                  <a:schemeClr val="tx1"/>
                </a:solidFill>
                <a:latin typeface="Times New Roman" panose="02020603050405020304" pitchFamily="18" charset="0"/>
                <a:cs typeface="Times New Roman" panose="02020603050405020304" pitchFamily="18" charset="0"/>
              </a:rPr>
              <a:t>Kruger</a:t>
            </a:r>
            <a:r>
              <a:rPr lang="en-US" sz="2800" i="1" dirty="0" smtClean="0">
                <a:latin typeface="Times New Roman" panose="02020603050405020304" pitchFamily="18" charset="0"/>
                <a:cs typeface="Times New Roman" panose="02020603050405020304" pitchFamily="18" charset="0"/>
              </a:rPr>
              <a:t/>
            </a:r>
            <a:br>
              <a:rPr lang="en-US" sz="2800" i="1" dirty="0" smtClean="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a:stretch>
            <a:fillRect/>
          </a:stretch>
        </p:blipFill>
        <p:spPr>
          <a:xfrm>
            <a:off x="1600200" y="908613"/>
            <a:ext cx="5943600" cy="5181600"/>
          </a:xfrm>
          <a:prstGeom prst="rect">
            <a:avLst/>
          </a:prstGeom>
        </p:spPr>
      </p:pic>
      <p:pic>
        <p:nvPicPr>
          <p:cNvPr id="6" name="Picture 2" descr="http://www.pldf.org/resource/collection/0AD4AE1F-56FC-4CB6-BFA6-AB7A1C17FB33/PLDF_pms300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90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762000"/>
            <a:ext cx="7772400" cy="1470025"/>
          </a:xfrm>
        </p:spPr>
        <p:txBody>
          <a:bodyPr>
            <a:normAutofit/>
          </a:bodyPr>
          <a:lstStyle/>
          <a:p>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Brunton</a:t>
            </a:r>
            <a:r>
              <a:rPr lang="en-US" sz="2400" i="1" dirty="0" smtClean="0">
                <a:latin typeface="Times New Roman" panose="02020603050405020304" pitchFamily="18" charset="0"/>
                <a:cs typeface="Times New Roman" panose="02020603050405020304" pitchFamily="18" charset="0"/>
              </a:rPr>
              <a:t> v. Kruger</a:t>
            </a:r>
            <a:endParaRPr lang="en-US" sz="2400" dirty="0"/>
          </a:p>
        </p:txBody>
      </p:sp>
      <p:sp>
        <p:nvSpPr>
          <p:cNvPr id="3" name="Subtitle 2"/>
          <p:cNvSpPr>
            <a:spLocks noGrp="1"/>
          </p:cNvSpPr>
          <p:nvPr>
            <p:ph type="subTitle" idx="4294967295"/>
          </p:nvPr>
        </p:nvSpPr>
        <p:spPr>
          <a:xfrm>
            <a:off x="1295400" y="2286000"/>
            <a:ext cx="6400800" cy="2819400"/>
          </a:xfrm>
        </p:spPr>
        <p:txBody>
          <a:bodyPr>
            <a:normAutofit/>
          </a:bodyPr>
          <a:lstStyle/>
          <a:p>
            <a:pPr marL="109728" indent="0">
              <a:buNone/>
            </a:pPr>
            <a:r>
              <a:rPr lang="en-US" b="1" dirty="0"/>
              <a:t> </a:t>
            </a:r>
            <a:endParaRPr lang="en-US" dirty="0"/>
          </a:p>
          <a:p>
            <a:pPr marL="457200" lvl="0" indent="-457200" algn="just">
              <a:buFont typeface="Arial" panose="020B0604020202020204" pitchFamily="34" charset="0"/>
              <a:buChar char="•"/>
            </a:pPr>
            <a:r>
              <a:rPr lang="en-US" sz="1800" dirty="0">
                <a:solidFill>
                  <a:schemeClr val="tx1"/>
                </a:solidFill>
                <a:latin typeface="Times New Roman" panose="02020603050405020304" pitchFamily="18" charset="0"/>
                <a:cs typeface="Times New Roman" panose="02020603050405020304" pitchFamily="18" charset="0"/>
              </a:rPr>
              <a:t>“A licensed or registered certified public accountant shall not be required by any court to divulge information or evidence which has been obtained by him in his confidential capacity as a licensed or registered certified public accountant.  This Section shall not apply to any investigation or hearing undertaken pursuant to this Act.” 225 ILCS 450/27.</a:t>
            </a:r>
          </a:p>
          <a:p>
            <a:endParaRPr lang="en-US" dirty="0"/>
          </a:p>
        </p:txBody>
      </p:sp>
      <p:pic>
        <p:nvPicPr>
          <p:cNvPr id="5" name="Picture 2" descr="http://www.pldf.org/resource/collection/0AD4AE1F-56FC-4CB6-BFA6-AB7A1C17FB33/PLDF_pms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77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685800"/>
            <a:ext cx="7772400" cy="1470025"/>
          </a:xfrm>
        </p:spPr>
        <p:txBody>
          <a:bodyPr>
            <a:normAutofit/>
          </a:bodyPr>
          <a:lstStyle/>
          <a:p>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Brunton</a:t>
            </a:r>
            <a:r>
              <a:rPr lang="en-US" sz="2400" i="1" dirty="0" smtClean="0">
                <a:latin typeface="Times New Roman" panose="02020603050405020304" pitchFamily="18" charset="0"/>
                <a:cs typeface="Times New Roman" panose="02020603050405020304" pitchFamily="18" charset="0"/>
              </a:rPr>
              <a:t> v. Kruger</a:t>
            </a:r>
            <a:endParaRPr lang="en-US" sz="2400" dirty="0"/>
          </a:p>
        </p:txBody>
      </p:sp>
      <p:sp>
        <p:nvSpPr>
          <p:cNvPr id="3" name="Subtitle 2"/>
          <p:cNvSpPr>
            <a:spLocks noGrp="1"/>
          </p:cNvSpPr>
          <p:nvPr>
            <p:ph type="subTitle" idx="4294967295"/>
          </p:nvPr>
        </p:nvSpPr>
        <p:spPr>
          <a:xfrm>
            <a:off x="1066800" y="2286000"/>
            <a:ext cx="6400800" cy="2819400"/>
          </a:xfrm>
        </p:spPr>
        <p:txBody>
          <a:bodyPr>
            <a:normAutofit fontScale="25000" lnSpcReduction="20000"/>
          </a:bodyPr>
          <a:lstStyle/>
          <a:p>
            <a:pPr marL="109728" indent="0">
              <a:buNone/>
            </a:pPr>
            <a:r>
              <a:rPr lang="en-US" b="1" dirty="0"/>
              <a:t> </a:t>
            </a:r>
            <a:endParaRPr lang="en-US" dirty="0"/>
          </a:p>
          <a:p>
            <a:pPr marL="457200" lvl="0" indent="-457200" algn="just">
              <a:buFont typeface="Arial" panose="020B0604020202020204" pitchFamily="34" charset="0"/>
              <a:buChar char="•"/>
            </a:pPr>
            <a:r>
              <a:rPr lang="en-US" sz="6800" dirty="0" smtClean="0">
                <a:latin typeface="Times New Roman" panose="02020603050405020304" pitchFamily="18" charset="0"/>
                <a:cs typeface="Times New Roman" panose="02020603050405020304" pitchFamily="18" charset="0"/>
              </a:rPr>
              <a:t>T</a:t>
            </a:r>
            <a:r>
              <a:rPr lang="en-US" sz="6800" dirty="0" smtClean="0">
                <a:solidFill>
                  <a:schemeClr val="tx1"/>
                </a:solidFill>
                <a:latin typeface="Times New Roman" panose="02020603050405020304" pitchFamily="18" charset="0"/>
                <a:cs typeface="Times New Roman" panose="02020603050405020304" pitchFamily="18" charset="0"/>
              </a:rPr>
              <a:t>he </a:t>
            </a:r>
            <a:r>
              <a:rPr lang="en-US" sz="6800" dirty="0">
                <a:solidFill>
                  <a:schemeClr val="tx1"/>
                </a:solidFill>
                <a:latin typeface="Times New Roman" panose="02020603050405020304" pitchFamily="18" charset="0"/>
                <a:cs typeface="Times New Roman" panose="02020603050405020304" pitchFamily="18" charset="0"/>
              </a:rPr>
              <a:t>daughter of Helen and Gordon Kruger, June </a:t>
            </a:r>
            <a:r>
              <a:rPr lang="en-US" sz="6800" dirty="0" err="1">
                <a:solidFill>
                  <a:schemeClr val="tx1"/>
                </a:solidFill>
                <a:latin typeface="Times New Roman" panose="02020603050405020304" pitchFamily="18" charset="0"/>
                <a:cs typeface="Times New Roman" panose="02020603050405020304" pitchFamily="18" charset="0"/>
              </a:rPr>
              <a:t>Brunton</a:t>
            </a:r>
            <a:r>
              <a:rPr lang="en-US" sz="6800" dirty="0">
                <a:solidFill>
                  <a:schemeClr val="tx1"/>
                </a:solidFill>
                <a:latin typeface="Times New Roman" panose="02020603050405020304" pitchFamily="18" charset="0"/>
                <a:cs typeface="Times New Roman" panose="02020603050405020304" pitchFamily="18" charset="0"/>
              </a:rPr>
              <a:t>, initiated a will contest against her brother Robert Kruger and other family members. </a:t>
            </a:r>
            <a:r>
              <a:rPr lang="en-US" sz="6800" i="1" dirty="0" err="1">
                <a:solidFill>
                  <a:schemeClr val="tx1"/>
                </a:solidFill>
                <a:latin typeface="Times New Roman" panose="02020603050405020304" pitchFamily="18" charset="0"/>
                <a:cs typeface="Times New Roman" panose="02020603050405020304" pitchFamily="18" charset="0"/>
              </a:rPr>
              <a:t>Brunton</a:t>
            </a:r>
            <a:r>
              <a:rPr lang="en-US" sz="6800" i="1" dirty="0">
                <a:solidFill>
                  <a:schemeClr val="tx1"/>
                </a:solidFill>
                <a:latin typeface="Times New Roman" panose="02020603050405020304" pitchFamily="18" charset="0"/>
                <a:cs typeface="Times New Roman" panose="02020603050405020304" pitchFamily="18" charset="0"/>
              </a:rPr>
              <a:t> v. Kruger</a:t>
            </a:r>
            <a:r>
              <a:rPr lang="en-US" sz="6800" dirty="0">
                <a:solidFill>
                  <a:schemeClr val="tx1"/>
                </a:solidFill>
                <a:latin typeface="Times New Roman" panose="02020603050405020304" pitchFamily="18" charset="0"/>
                <a:cs typeface="Times New Roman" panose="02020603050405020304" pitchFamily="18" charset="0"/>
              </a:rPr>
              <a:t>, 2015 IL 117663, ¶ 4.  </a:t>
            </a:r>
          </a:p>
          <a:p>
            <a:pPr marL="109728" indent="0" algn="just">
              <a:buNone/>
            </a:pPr>
            <a:endParaRPr lang="en-US" sz="6800"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US" sz="6800" dirty="0">
                <a:solidFill>
                  <a:schemeClr val="tx1"/>
                </a:solidFill>
                <a:latin typeface="Times New Roman" panose="02020603050405020304" pitchFamily="18" charset="0"/>
                <a:cs typeface="Times New Roman" panose="02020603050405020304" pitchFamily="18" charset="0"/>
              </a:rPr>
              <a:t>June, who was not named in the trusts of her parents, alleged undue influence on behalf of certain family members who were named as beneficiaries of the trusts, including Robert. </a:t>
            </a:r>
            <a:r>
              <a:rPr lang="en-US" sz="6800" i="1" dirty="0">
                <a:solidFill>
                  <a:schemeClr val="tx1"/>
                </a:solidFill>
                <a:latin typeface="Times New Roman" panose="02020603050405020304" pitchFamily="18" charset="0"/>
                <a:cs typeface="Times New Roman" panose="02020603050405020304" pitchFamily="18" charset="0"/>
              </a:rPr>
              <a:t>Id</a:t>
            </a:r>
            <a:r>
              <a:rPr lang="en-US" sz="6800" dirty="0">
                <a:solidFill>
                  <a:schemeClr val="tx1"/>
                </a:solidFill>
                <a:latin typeface="Times New Roman" panose="02020603050405020304" pitchFamily="18" charset="0"/>
                <a:cs typeface="Times New Roman" panose="02020603050405020304" pitchFamily="18" charset="0"/>
              </a:rPr>
              <a:t>.  She also cited her mother’s diminished capacity at the time the trust documents were executed as being subjected to any outside influence.  </a:t>
            </a:r>
            <a:r>
              <a:rPr lang="en-US" sz="6800" i="1" dirty="0">
                <a:solidFill>
                  <a:schemeClr val="tx1"/>
                </a:solidFill>
                <a:latin typeface="Times New Roman" panose="02020603050405020304" pitchFamily="18" charset="0"/>
                <a:cs typeface="Times New Roman" panose="02020603050405020304" pitchFamily="18" charset="0"/>
              </a:rPr>
              <a:t>Id</a:t>
            </a:r>
            <a:r>
              <a:rPr lang="en-US" sz="6800" dirty="0">
                <a:solidFill>
                  <a:schemeClr val="tx1"/>
                </a:solidFill>
                <a:latin typeface="Times New Roman" panose="02020603050405020304" pitchFamily="18" charset="0"/>
                <a:cs typeface="Times New Roman" panose="02020603050405020304" pitchFamily="18" charset="0"/>
              </a:rPr>
              <a:t>. </a:t>
            </a:r>
          </a:p>
          <a:p>
            <a:endParaRPr lang="en-US" dirty="0"/>
          </a:p>
        </p:txBody>
      </p:sp>
      <p:pic>
        <p:nvPicPr>
          <p:cNvPr id="5" name="Picture 2" descr="http://www.pldf.org/resource/collection/0AD4AE1F-56FC-4CB6-BFA6-AB7A1C17FB33/PLDF_pms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68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7772400" cy="1470025"/>
          </a:xfrm>
        </p:spPr>
        <p:txBody>
          <a:bodyPr>
            <a:normAutofit/>
          </a:bodyPr>
          <a:lstStyle/>
          <a:p>
            <a:r>
              <a:rPr lang="en-US" sz="2400" i="1" dirty="0" err="1" smtClean="0">
                <a:latin typeface="Times New Roman" panose="02020603050405020304" pitchFamily="18" charset="0"/>
                <a:cs typeface="Times New Roman" panose="02020603050405020304" pitchFamily="18" charset="0"/>
              </a:rPr>
              <a:t>Brunton</a:t>
            </a:r>
            <a:r>
              <a:rPr lang="en-US" sz="2400" i="1" dirty="0" smtClean="0">
                <a:latin typeface="Times New Roman" panose="02020603050405020304" pitchFamily="18" charset="0"/>
                <a:cs typeface="Times New Roman" panose="02020603050405020304" pitchFamily="18" charset="0"/>
              </a:rPr>
              <a:t> v. Kruger</a:t>
            </a:r>
            <a:endParaRPr lang="en-US" sz="2400" dirty="0"/>
          </a:p>
        </p:txBody>
      </p:sp>
      <p:sp>
        <p:nvSpPr>
          <p:cNvPr id="3" name="Subtitle 2"/>
          <p:cNvSpPr>
            <a:spLocks noGrp="1"/>
          </p:cNvSpPr>
          <p:nvPr>
            <p:ph type="subTitle" idx="4294967295"/>
          </p:nvPr>
        </p:nvSpPr>
        <p:spPr>
          <a:xfrm>
            <a:off x="1143000" y="1676400"/>
            <a:ext cx="6400800" cy="3352800"/>
          </a:xfrm>
        </p:spPr>
        <p:txBody>
          <a:bodyPr>
            <a:noAutofit/>
          </a:bodyPr>
          <a:lstStyle/>
          <a:p>
            <a:pPr marL="685800" lvl="0" indent="-685800" algn="just">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Prior </a:t>
            </a:r>
            <a:r>
              <a:rPr lang="en-US" sz="1700" dirty="0">
                <a:solidFill>
                  <a:schemeClr val="tx1"/>
                </a:solidFill>
                <a:latin typeface="Times New Roman" panose="02020603050405020304" pitchFamily="18" charset="0"/>
                <a:cs typeface="Times New Roman" panose="02020603050405020304" pitchFamily="18" charset="0"/>
              </a:rPr>
              <a:t>to their death the </a:t>
            </a:r>
            <a:r>
              <a:rPr lang="en-US" sz="1700" dirty="0" err="1">
                <a:solidFill>
                  <a:schemeClr val="tx1"/>
                </a:solidFill>
                <a:latin typeface="Times New Roman" panose="02020603050405020304" pitchFamily="18" charset="0"/>
                <a:cs typeface="Times New Roman" panose="02020603050405020304" pitchFamily="18" charset="0"/>
              </a:rPr>
              <a:t>Krugers</a:t>
            </a:r>
            <a:r>
              <a:rPr lang="en-US" sz="1700" dirty="0">
                <a:solidFill>
                  <a:schemeClr val="tx1"/>
                </a:solidFill>
                <a:latin typeface="Times New Roman" panose="02020603050405020304" pitchFamily="18" charset="0"/>
                <a:cs typeface="Times New Roman" panose="02020603050405020304" pitchFamily="18" charset="0"/>
              </a:rPr>
              <a:t> consulted with the accounting firm of </a:t>
            </a:r>
            <a:r>
              <a:rPr lang="en-US" sz="1700" dirty="0" err="1">
                <a:solidFill>
                  <a:schemeClr val="tx1"/>
                </a:solidFill>
                <a:latin typeface="Times New Roman" panose="02020603050405020304" pitchFamily="18" charset="0"/>
                <a:cs typeface="Times New Roman" panose="02020603050405020304" pitchFamily="18" charset="0"/>
              </a:rPr>
              <a:t>Striegel</a:t>
            </a:r>
            <a:r>
              <a:rPr lang="en-US" sz="1700" dirty="0">
                <a:solidFill>
                  <a:schemeClr val="tx1"/>
                </a:solidFill>
                <a:latin typeface="Times New Roman" panose="02020603050405020304" pitchFamily="18" charset="0"/>
                <a:cs typeface="Times New Roman" panose="02020603050405020304" pitchFamily="18" charset="0"/>
              </a:rPr>
              <a:t>, </a:t>
            </a:r>
            <a:r>
              <a:rPr lang="en-US" sz="1700" dirty="0" err="1">
                <a:solidFill>
                  <a:schemeClr val="tx1"/>
                </a:solidFill>
                <a:latin typeface="Times New Roman" panose="02020603050405020304" pitchFamily="18" charset="0"/>
                <a:cs typeface="Times New Roman" panose="02020603050405020304" pitchFamily="18" charset="0"/>
              </a:rPr>
              <a:t>Knobloch</a:t>
            </a:r>
            <a:r>
              <a:rPr lang="en-US" sz="1700" dirty="0">
                <a:solidFill>
                  <a:schemeClr val="tx1"/>
                </a:solidFill>
                <a:latin typeface="Times New Roman" panose="02020603050405020304" pitchFamily="18" charset="0"/>
                <a:cs typeface="Times New Roman" panose="02020603050405020304" pitchFamily="18" charset="0"/>
              </a:rPr>
              <a:t> &amp; Co., LLC (</a:t>
            </a:r>
            <a:r>
              <a:rPr lang="en-US" sz="1700" dirty="0" err="1">
                <a:solidFill>
                  <a:schemeClr val="tx1"/>
                </a:solidFill>
                <a:latin typeface="Times New Roman" panose="02020603050405020304" pitchFamily="18" charset="0"/>
                <a:cs typeface="Times New Roman" panose="02020603050405020304" pitchFamily="18" charset="0"/>
              </a:rPr>
              <a:t>Striegel</a:t>
            </a:r>
            <a:r>
              <a:rPr lang="en-US" sz="1700" dirty="0">
                <a:solidFill>
                  <a:schemeClr val="tx1"/>
                </a:solidFill>
                <a:latin typeface="Times New Roman" panose="02020603050405020304" pitchFamily="18" charset="0"/>
                <a:cs typeface="Times New Roman" panose="02020603050405020304" pitchFamily="18" charset="0"/>
              </a:rPr>
              <a:t>) during the process of planning their estate.  </a:t>
            </a:r>
            <a:r>
              <a:rPr lang="en-US" sz="1700" i="1" dirty="0">
                <a:solidFill>
                  <a:schemeClr val="tx1"/>
                </a:solidFill>
                <a:latin typeface="Times New Roman" panose="02020603050405020304" pitchFamily="18" charset="0"/>
                <a:cs typeface="Times New Roman" panose="02020603050405020304" pitchFamily="18" charset="0"/>
              </a:rPr>
              <a:t>Id</a:t>
            </a:r>
            <a:r>
              <a:rPr lang="en-US" sz="1700" dirty="0">
                <a:solidFill>
                  <a:schemeClr val="tx1"/>
                </a:solidFill>
                <a:latin typeface="Times New Roman" panose="02020603050405020304" pitchFamily="18" charset="0"/>
                <a:cs typeface="Times New Roman" panose="02020603050405020304" pitchFamily="18" charset="0"/>
              </a:rPr>
              <a:t>. at ¶ 5.  </a:t>
            </a:r>
          </a:p>
          <a:p>
            <a:pPr marL="109728" indent="0" algn="just">
              <a:spcBef>
                <a:spcPts val="0"/>
              </a:spcBef>
              <a:buNone/>
            </a:pPr>
            <a:r>
              <a:rPr lang="en-US" sz="1700" dirty="0">
                <a:solidFill>
                  <a:schemeClr val="tx1"/>
                </a:solidFill>
                <a:latin typeface="Times New Roman" panose="02020603050405020304" pitchFamily="18" charset="0"/>
                <a:cs typeface="Times New Roman" panose="02020603050405020304" pitchFamily="18" charset="0"/>
              </a:rPr>
              <a:t> </a:t>
            </a:r>
          </a:p>
          <a:p>
            <a:pPr marL="685800" lvl="0" indent="-685800" algn="just">
              <a:spcBef>
                <a:spcPts val="0"/>
              </a:spcBef>
              <a:buFont typeface="Arial" panose="020B0604020202020204" pitchFamily="34" charset="0"/>
              <a:buChar char="•"/>
            </a:pPr>
            <a:r>
              <a:rPr lang="en-US" sz="1700" dirty="0" err="1">
                <a:solidFill>
                  <a:schemeClr val="tx1"/>
                </a:solidFill>
                <a:latin typeface="Times New Roman" panose="02020603050405020304" pitchFamily="18" charset="0"/>
                <a:cs typeface="Times New Roman" panose="02020603050405020304" pitchFamily="18" charset="0"/>
              </a:rPr>
              <a:t>Striegel</a:t>
            </a:r>
            <a:r>
              <a:rPr lang="en-US" sz="1700" dirty="0">
                <a:solidFill>
                  <a:schemeClr val="tx1"/>
                </a:solidFill>
                <a:latin typeface="Times New Roman" panose="02020603050405020304" pitchFamily="18" charset="0"/>
                <a:cs typeface="Times New Roman" panose="02020603050405020304" pitchFamily="18" charset="0"/>
              </a:rPr>
              <a:t> provided information to assist the attorneys for the </a:t>
            </a:r>
            <a:r>
              <a:rPr lang="en-US" sz="1700" dirty="0" err="1">
                <a:solidFill>
                  <a:schemeClr val="tx1"/>
                </a:solidFill>
                <a:latin typeface="Times New Roman" panose="02020603050405020304" pitchFamily="18" charset="0"/>
                <a:cs typeface="Times New Roman" panose="02020603050405020304" pitchFamily="18" charset="0"/>
              </a:rPr>
              <a:t>Krugers</a:t>
            </a:r>
            <a:r>
              <a:rPr lang="en-US" sz="1700" dirty="0">
                <a:solidFill>
                  <a:schemeClr val="tx1"/>
                </a:solidFill>
                <a:latin typeface="Times New Roman" panose="02020603050405020304" pitchFamily="18" charset="0"/>
                <a:cs typeface="Times New Roman" panose="02020603050405020304" pitchFamily="18" charset="0"/>
              </a:rPr>
              <a:t> in preparing trust documents and “pour over” wills.  </a:t>
            </a:r>
            <a:r>
              <a:rPr lang="en-US" sz="1700" i="1" dirty="0">
                <a:solidFill>
                  <a:schemeClr val="tx1"/>
                </a:solidFill>
                <a:latin typeface="Times New Roman" panose="02020603050405020304" pitchFamily="18" charset="0"/>
                <a:cs typeface="Times New Roman" panose="02020603050405020304" pitchFamily="18" charset="0"/>
              </a:rPr>
              <a:t>Id</a:t>
            </a:r>
            <a:r>
              <a:rPr lang="en-US" sz="1700" dirty="0">
                <a:solidFill>
                  <a:schemeClr val="tx1"/>
                </a:solidFill>
                <a:latin typeface="Times New Roman" panose="02020603050405020304" pitchFamily="18" charset="0"/>
                <a:cs typeface="Times New Roman" panose="02020603050405020304" pitchFamily="18" charset="0"/>
              </a:rPr>
              <a:t>.  </a:t>
            </a:r>
          </a:p>
          <a:p>
            <a:pPr marL="109728" indent="0" algn="just">
              <a:spcBef>
                <a:spcPts val="0"/>
              </a:spcBef>
              <a:buNone/>
            </a:pPr>
            <a:endParaRPr lang="en-US" sz="1700" dirty="0">
              <a:solidFill>
                <a:schemeClr val="tx1"/>
              </a:solidFill>
              <a:latin typeface="Times New Roman" panose="02020603050405020304" pitchFamily="18" charset="0"/>
              <a:cs typeface="Times New Roman" panose="02020603050405020304" pitchFamily="18" charset="0"/>
            </a:endParaRPr>
          </a:p>
          <a:p>
            <a:pPr marL="685800" lvl="0" indent="-685800" algn="just">
              <a:spcBef>
                <a:spcPts val="0"/>
              </a:spcBef>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The estate </a:t>
            </a:r>
            <a:r>
              <a:rPr lang="en-US" sz="1700" dirty="0">
                <a:solidFill>
                  <a:schemeClr val="tx1"/>
                </a:solidFill>
                <a:latin typeface="Times New Roman" panose="02020603050405020304" pitchFamily="18" charset="0"/>
                <a:cs typeface="Times New Roman" panose="02020603050405020304" pitchFamily="18" charset="0"/>
              </a:rPr>
              <a:t>issued a discovery subpoena which was later followed by </a:t>
            </a:r>
            <a:r>
              <a:rPr lang="en-US" sz="1700" dirty="0" err="1" smtClean="0">
                <a:solidFill>
                  <a:schemeClr val="tx1"/>
                </a:solidFill>
                <a:latin typeface="Times New Roman" panose="02020603050405020304" pitchFamily="18" charset="0"/>
                <a:cs typeface="Times New Roman" panose="02020603050405020304" pitchFamily="18" charset="0"/>
              </a:rPr>
              <a:t>Brunton</a:t>
            </a:r>
            <a:r>
              <a:rPr lang="en-US" sz="1700" dirty="0" smtClean="0">
                <a:solidFill>
                  <a:schemeClr val="tx1"/>
                </a:solidFill>
                <a:latin typeface="Times New Roman" panose="02020603050405020304" pitchFamily="18" charset="0"/>
                <a:cs typeface="Times New Roman" panose="02020603050405020304" pitchFamily="18" charset="0"/>
              </a:rPr>
              <a:t> </a:t>
            </a:r>
            <a:r>
              <a:rPr lang="en-US" sz="1700" dirty="0">
                <a:solidFill>
                  <a:schemeClr val="tx1"/>
                </a:solidFill>
                <a:latin typeface="Times New Roman" panose="02020603050405020304" pitchFamily="18" charset="0"/>
                <a:cs typeface="Times New Roman" panose="02020603050405020304" pitchFamily="18" charset="0"/>
              </a:rPr>
              <a:t>issuing an identical subpoena for the same information.  </a:t>
            </a:r>
            <a:r>
              <a:rPr lang="en-US" sz="1700" i="1" dirty="0">
                <a:solidFill>
                  <a:schemeClr val="tx1"/>
                </a:solidFill>
                <a:latin typeface="Times New Roman" panose="02020603050405020304" pitchFamily="18" charset="0"/>
                <a:cs typeface="Times New Roman" panose="02020603050405020304" pitchFamily="18" charset="0"/>
              </a:rPr>
              <a:t>Id</a:t>
            </a:r>
            <a:r>
              <a:rPr lang="en-US" sz="1700" dirty="0">
                <a:solidFill>
                  <a:schemeClr val="tx1"/>
                </a:solidFill>
                <a:latin typeface="Times New Roman" panose="02020603050405020304" pitchFamily="18" charset="0"/>
                <a:cs typeface="Times New Roman" panose="02020603050405020304" pitchFamily="18" charset="0"/>
              </a:rPr>
              <a:t>. </a:t>
            </a:r>
          </a:p>
          <a:p>
            <a:endParaRPr lang="en-US" sz="1700" dirty="0"/>
          </a:p>
        </p:txBody>
      </p:sp>
      <p:pic>
        <p:nvPicPr>
          <p:cNvPr id="5" name="Picture 2" descr="http://www.pldf.org/resource/collection/0AD4AE1F-56FC-4CB6-BFA6-AB7A1C17FB33/PLDF_pms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71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304800"/>
            <a:ext cx="7772400" cy="1470025"/>
          </a:xfrm>
        </p:spPr>
        <p:txBody>
          <a:bodyPr>
            <a:normAutofit/>
          </a:bodyPr>
          <a:lstStyle/>
          <a:p>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Brunton</a:t>
            </a:r>
            <a:r>
              <a:rPr lang="en-US" sz="2400" i="1" dirty="0" smtClean="0">
                <a:latin typeface="Times New Roman" panose="02020603050405020304" pitchFamily="18" charset="0"/>
                <a:cs typeface="Times New Roman" panose="02020603050405020304" pitchFamily="18" charset="0"/>
              </a:rPr>
              <a:t> v. Kruger</a:t>
            </a:r>
            <a:endParaRPr lang="en-US" sz="2400" dirty="0"/>
          </a:p>
        </p:txBody>
      </p:sp>
      <p:sp>
        <p:nvSpPr>
          <p:cNvPr id="3" name="Subtitle 2"/>
          <p:cNvSpPr>
            <a:spLocks noGrp="1"/>
          </p:cNvSpPr>
          <p:nvPr>
            <p:ph type="subTitle" idx="4294967295"/>
          </p:nvPr>
        </p:nvSpPr>
        <p:spPr>
          <a:xfrm>
            <a:off x="1143000" y="1981200"/>
            <a:ext cx="6400800" cy="3352800"/>
          </a:xfrm>
        </p:spPr>
        <p:txBody>
          <a:bodyPr>
            <a:noAutofit/>
          </a:bodyPr>
          <a:lstStyle/>
          <a:p>
            <a:pPr marL="342900" lvl="0" indent="-342900" algn="just">
              <a:buFont typeface="Arial" panose="020B0604020202020204" pitchFamily="34" charset="0"/>
              <a:buChar char="•"/>
            </a:pPr>
            <a:r>
              <a:rPr lang="en-US" sz="1700" dirty="0">
                <a:solidFill>
                  <a:schemeClr val="tx1"/>
                </a:solidFill>
                <a:latin typeface="Times New Roman" panose="02020603050405020304" pitchFamily="18" charset="0"/>
                <a:cs typeface="Times New Roman" panose="02020603050405020304" pitchFamily="18" charset="0"/>
              </a:rPr>
              <a:t>One of </a:t>
            </a:r>
            <a:r>
              <a:rPr lang="en-US" sz="1700" dirty="0" err="1">
                <a:solidFill>
                  <a:schemeClr val="tx1"/>
                </a:solidFill>
                <a:latin typeface="Times New Roman" panose="02020603050405020304" pitchFamily="18" charset="0"/>
                <a:cs typeface="Times New Roman" panose="02020603050405020304" pitchFamily="18" charset="0"/>
              </a:rPr>
              <a:t>Striegel’s</a:t>
            </a:r>
            <a:r>
              <a:rPr lang="en-US" sz="1700" dirty="0">
                <a:solidFill>
                  <a:schemeClr val="tx1"/>
                </a:solidFill>
                <a:latin typeface="Times New Roman" panose="02020603050405020304" pitchFamily="18" charset="0"/>
                <a:cs typeface="Times New Roman" panose="02020603050405020304" pitchFamily="18" charset="0"/>
              </a:rPr>
              <a:t> CPAs complied with the Estate’s subpoena, turning over all of the documents in its possession that related to the </a:t>
            </a:r>
            <a:r>
              <a:rPr lang="en-US" sz="1700" dirty="0" err="1">
                <a:solidFill>
                  <a:schemeClr val="tx1"/>
                </a:solidFill>
                <a:latin typeface="Times New Roman" panose="02020603050405020304" pitchFamily="18" charset="0"/>
                <a:cs typeface="Times New Roman" panose="02020603050405020304" pitchFamily="18" charset="0"/>
              </a:rPr>
              <a:t>Krugers</a:t>
            </a:r>
            <a:r>
              <a:rPr lang="en-US" sz="1700" dirty="0">
                <a:solidFill>
                  <a:schemeClr val="tx1"/>
                </a:solidFill>
                <a:latin typeface="Times New Roman" panose="02020603050405020304" pitchFamily="18" charset="0"/>
                <a:cs typeface="Times New Roman" panose="02020603050405020304" pitchFamily="18" charset="0"/>
              </a:rPr>
              <a:t>’ estate planning. </a:t>
            </a:r>
            <a:r>
              <a:rPr lang="en-US" sz="1700" i="1" dirty="0">
                <a:solidFill>
                  <a:schemeClr val="tx1"/>
                </a:solidFill>
                <a:latin typeface="Times New Roman" panose="02020603050405020304" pitchFamily="18" charset="0"/>
                <a:cs typeface="Times New Roman" panose="02020603050405020304" pitchFamily="18" charset="0"/>
              </a:rPr>
              <a:t>Id</a:t>
            </a:r>
            <a:r>
              <a:rPr lang="en-US" sz="1700" dirty="0">
                <a:solidFill>
                  <a:schemeClr val="tx1"/>
                </a:solidFill>
                <a:latin typeface="Times New Roman" panose="02020603050405020304" pitchFamily="18" charset="0"/>
                <a:cs typeface="Times New Roman" panose="02020603050405020304" pitchFamily="18" charset="0"/>
              </a:rPr>
              <a:t>. at ¶ 7.  </a:t>
            </a:r>
          </a:p>
          <a:p>
            <a:pPr marL="109728" indent="0" algn="just">
              <a:spcBef>
                <a:spcPts val="0"/>
              </a:spcBef>
              <a:buNone/>
            </a:pPr>
            <a:endParaRPr lang="en-US" sz="1700" dirty="0">
              <a:solidFill>
                <a:schemeClr val="tx1"/>
              </a:solidFill>
              <a:latin typeface="Times New Roman" panose="02020603050405020304" pitchFamily="18" charset="0"/>
              <a:cs typeface="Times New Roman" panose="02020603050405020304" pitchFamily="18" charset="0"/>
            </a:endParaRPr>
          </a:p>
          <a:p>
            <a:pPr marL="342900" lvl="0" indent="-342900" algn="just">
              <a:spcBef>
                <a:spcPts val="0"/>
              </a:spcBef>
              <a:buFont typeface="Arial" panose="020B0604020202020204" pitchFamily="34" charset="0"/>
              <a:buChar char="•"/>
            </a:pPr>
            <a:r>
              <a:rPr lang="en-US" sz="1700" dirty="0">
                <a:solidFill>
                  <a:schemeClr val="tx1"/>
                </a:solidFill>
                <a:latin typeface="Times New Roman" panose="02020603050405020304" pitchFamily="18" charset="0"/>
                <a:cs typeface="Times New Roman" panose="02020603050405020304" pitchFamily="18" charset="0"/>
              </a:rPr>
              <a:t>The CPA did not comply with </a:t>
            </a:r>
            <a:r>
              <a:rPr lang="en-US" sz="1700" dirty="0" err="1">
                <a:solidFill>
                  <a:schemeClr val="tx1"/>
                </a:solidFill>
                <a:latin typeface="Times New Roman" panose="02020603050405020304" pitchFamily="18" charset="0"/>
                <a:cs typeface="Times New Roman" panose="02020603050405020304" pitchFamily="18" charset="0"/>
              </a:rPr>
              <a:t>Brunton’s</a:t>
            </a:r>
            <a:r>
              <a:rPr lang="en-US" sz="1700" dirty="0">
                <a:solidFill>
                  <a:schemeClr val="tx1"/>
                </a:solidFill>
                <a:latin typeface="Times New Roman" panose="02020603050405020304" pitchFamily="18" charset="0"/>
                <a:cs typeface="Times New Roman" panose="02020603050405020304" pitchFamily="18" charset="0"/>
              </a:rPr>
              <a:t> subpoena and </a:t>
            </a:r>
            <a:r>
              <a:rPr lang="en-US" sz="1700" dirty="0" err="1">
                <a:solidFill>
                  <a:schemeClr val="tx1"/>
                </a:solidFill>
                <a:latin typeface="Times New Roman" panose="02020603050405020304" pitchFamily="18" charset="0"/>
                <a:cs typeface="Times New Roman" panose="02020603050405020304" pitchFamily="18" charset="0"/>
              </a:rPr>
              <a:t>Brunton</a:t>
            </a:r>
            <a:r>
              <a:rPr lang="en-US" sz="1700" dirty="0">
                <a:solidFill>
                  <a:schemeClr val="tx1"/>
                </a:solidFill>
                <a:latin typeface="Times New Roman" panose="02020603050405020304" pitchFamily="18" charset="0"/>
                <a:cs typeface="Times New Roman" panose="02020603050405020304" pitchFamily="18" charset="0"/>
              </a:rPr>
              <a:t> filed a motion to compel compliance. In a motion to quash the subpoena, </a:t>
            </a:r>
            <a:r>
              <a:rPr lang="en-US" sz="1700" dirty="0" err="1">
                <a:solidFill>
                  <a:schemeClr val="tx1"/>
                </a:solidFill>
                <a:latin typeface="Times New Roman" panose="02020603050405020304" pitchFamily="18" charset="0"/>
                <a:cs typeface="Times New Roman" panose="02020603050405020304" pitchFamily="18" charset="0"/>
              </a:rPr>
              <a:t>Striegel</a:t>
            </a:r>
            <a:r>
              <a:rPr lang="en-US" sz="1700" dirty="0">
                <a:solidFill>
                  <a:schemeClr val="tx1"/>
                </a:solidFill>
                <a:latin typeface="Times New Roman" panose="02020603050405020304" pitchFamily="18" charset="0"/>
                <a:cs typeface="Times New Roman" panose="02020603050405020304" pitchFamily="18" charset="0"/>
              </a:rPr>
              <a:t> invoked Section 27 of the </a:t>
            </a:r>
            <a:r>
              <a:rPr lang="en-US" sz="1700" dirty="0" smtClean="0">
                <a:solidFill>
                  <a:schemeClr val="tx1"/>
                </a:solidFill>
                <a:latin typeface="Times New Roman" panose="02020603050405020304" pitchFamily="18" charset="0"/>
                <a:cs typeface="Times New Roman" panose="02020603050405020304" pitchFamily="18" charset="0"/>
              </a:rPr>
              <a:t>Act </a:t>
            </a:r>
            <a:r>
              <a:rPr lang="en-US" sz="1700" dirty="0">
                <a:solidFill>
                  <a:schemeClr val="tx1"/>
                </a:solidFill>
                <a:latin typeface="Times New Roman" panose="02020603050405020304" pitchFamily="18" charset="0"/>
                <a:cs typeface="Times New Roman" panose="02020603050405020304" pitchFamily="18" charset="0"/>
              </a:rPr>
              <a:t>claiming that the documents were protected from disclosure.  </a:t>
            </a:r>
            <a:r>
              <a:rPr lang="en-US" sz="1700" i="1" dirty="0">
                <a:solidFill>
                  <a:schemeClr val="tx1"/>
                </a:solidFill>
                <a:latin typeface="Times New Roman" panose="02020603050405020304" pitchFamily="18" charset="0"/>
                <a:cs typeface="Times New Roman" panose="02020603050405020304" pitchFamily="18" charset="0"/>
              </a:rPr>
              <a:t>Id</a:t>
            </a:r>
            <a:r>
              <a:rPr lang="en-US" sz="1700" dirty="0">
                <a:solidFill>
                  <a:schemeClr val="tx1"/>
                </a:solidFill>
                <a:latin typeface="Times New Roman" panose="02020603050405020304" pitchFamily="18" charset="0"/>
                <a:cs typeface="Times New Roman" panose="02020603050405020304" pitchFamily="18" charset="0"/>
              </a:rPr>
              <a:t>.</a:t>
            </a:r>
          </a:p>
          <a:p>
            <a:pPr algn="just"/>
            <a:endParaRPr lang="en-US" sz="2200" dirty="0">
              <a:solidFill>
                <a:schemeClr val="tx1"/>
              </a:solidFill>
            </a:endParaRPr>
          </a:p>
        </p:txBody>
      </p:sp>
      <p:pic>
        <p:nvPicPr>
          <p:cNvPr id="5" name="Picture 2" descr="http://www.pldf.org/resource/collection/0AD4AE1F-56FC-4CB6-BFA6-AB7A1C17FB33/PLDF_pms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78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r>
              <a:rPr lang="en-US" sz="2400" i="1" dirty="0" smtClean="0">
                <a:solidFill>
                  <a:schemeClr val="tx1"/>
                </a:solidFill>
                <a:effectLst/>
                <a:latin typeface="Times New Roman" panose="02020603050405020304" pitchFamily="18" charset="0"/>
                <a:cs typeface="Times New Roman" panose="02020603050405020304" pitchFamily="18" charset="0"/>
              </a:rPr>
              <a:t>     </a:t>
            </a:r>
            <a:r>
              <a:rPr lang="en-US" sz="2400" i="1" dirty="0" err="1" smtClean="0">
                <a:solidFill>
                  <a:schemeClr val="tx1"/>
                </a:solidFill>
                <a:effectLst/>
                <a:latin typeface="Times New Roman" panose="02020603050405020304" pitchFamily="18" charset="0"/>
                <a:cs typeface="Times New Roman" panose="02020603050405020304" pitchFamily="18" charset="0"/>
              </a:rPr>
              <a:t>Brunton</a:t>
            </a:r>
            <a:r>
              <a:rPr lang="en-US" sz="2400" i="1" dirty="0" smtClean="0">
                <a:solidFill>
                  <a:schemeClr val="tx1"/>
                </a:solidFill>
                <a:effectLst/>
                <a:latin typeface="Times New Roman" panose="02020603050405020304" pitchFamily="18" charset="0"/>
                <a:cs typeface="Times New Roman" panose="02020603050405020304" pitchFamily="18" charset="0"/>
              </a:rPr>
              <a:t> v. Kruger</a:t>
            </a:r>
            <a:endParaRPr lang="en-US" sz="2400" dirty="0">
              <a:solidFill>
                <a:schemeClr val="tx1"/>
              </a:solidFill>
              <a:effectLst/>
            </a:endParaRPr>
          </a:p>
        </p:txBody>
      </p:sp>
      <p:sp>
        <p:nvSpPr>
          <p:cNvPr id="3" name="Subtitle 2"/>
          <p:cNvSpPr>
            <a:spLocks noGrp="1"/>
          </p:cNvSpPr>
          <p:nvPr>
            <p:ph sz="half" idx="4294967295"/>
          </p:nvPr>
        </p:nvSpPr>
        <p:spPr>
          <a:xfrm>
            <a:off x="1335088" y="1371600"/>
            <a:ext cx="6208712" cy="4525962"/>
          </a:xfrm>
        </p:spPr>
        <p:txBody>
          <a:bodyPr>
            <a:noAutofit/>
          </a:bodyPr>
          <a:lstStyle/>
          <a:p>
            <a:pPr marL="285750" lvl="0" indent="-285750" algn="just">
              <a:buFont typeface="Arial" panose="020B0604020202020204" pitchFamily="34" charset="0"/>
              <a:buChar char="•"/>
            </a:pPr>
            <a:r>
              <a:rPr lang="en-US" sz="1700" dirty="0">
                <a:solidFill>
                  <a:srgbClr val="000000"/>
                </a:solidFill>
                <a:latin typeface="Times New Roman" panose="02020603050405020304" pitchFamily="18" charset="0"/>
                <a:cs typeface="Times New Roman" panose="02020603050405020304" pitchFamily="18" charset="0"/>
              </a:rPr>
              <a:t>The Court first held that the legislature intended the privilege of Section 27 to apply to information obtained by an accountant in the course of providing estate planning services as it applies to any of the expressly listed activities in Section 8.05(a) of the Act.  </a:t>
            </a:r>
            <a:r>
              <a:rPr lang="en-US" sz="1700" i="1" dirty="0">
                <a:solidFill>
                  <a:srgbClr val="000000"/>
                </a:solidFill>
                <a:latin typeface="Times New Roman" panose="02020603050405020304" pitchFamily="18" charset="0"/>
                <a:cs typeface="Times New Roman" panose="02020603050405020304" pitchFamily="18" charset="0"/>
              </a:rPr>
              <a:t>Id</a:t>
            </a:r>
            <a:r>
              <a:rPr lang="en-US" sz="1700" dirty="0">
                <a:solidFill>
                  <a:srgbClr val="000000"/>
                </a:solidFill>
                <a:latin typeface="Times New Roman" panose="02020603050405020304" pitchFamily="18" charset="0"/>
                <a:cs typeface="Times New Roman" panose="02020603050405020304" pitchFamily="18" charset="0"/>
              </a:rPr>
              <a:t>. at ¶¶ 20-21.</a:t>
            </a:r>
          </a:p>
          <a:p>
            <a:pPr marL="109728" indent="0" algn="just">
              <a:spcBef>
                <a:spcPts val="0"/>
              </a:spcBef>
              <a:buNone/>
            </a:pPr>
            <a:endParaRPr lang="en-US" sz="1700" dirty="0">
              <a:solidFill>
                <a:srgbClr val="000000"/>
              </a:solidFill>
              <a:latin typeface="Times New Roman" panose="02020603050405020304" pitchFamily="18" charset="0"/>
              <a:cs typeface="Times New Roman" panose="02020603050405020304" pitchFamily="18" charset="0"/>
            </a:endParaRPr>
          </a:p>
          <a:p>
            <a:pPr marL="285750" lvl="0" indent="-285750" algn="just">
              <a:spcBef>
                <a:spcPts val="0"/>
              </a:spcBef>
              <a:buFont typeface="Arial" panose="020B0604020202020204" pitchFamily="34" charset="0"/>
              <a:buChar char="•"/>
            </a:pPr>
            <a:r>
              <a:rPr lang="en-US" sz="1700" dirty="0">
                <a:solidFill>
                  <a:srgbClr val="000000"/>
                </a:solidFill>
                <a:latin typeface="Times New Roman" panose="02020603050405020304" pitchFamily="18" charset="0"/>
                <a:cs typeface="Times New Roman" panose="02020603050405020304" pitchFamily="18" charset="0"/>
              </a:rPr>
              <a:t>Next, the Court held that the testamentary exception does not apply to the accountant-client privilege.  </a:t>
            </a:r>
            <a:r>
              <a:rPr lang="en-US" sz="1700" i="1" dirty="0">
                <a:solidFill>
                  <a:srgbClr val="000000"/>
                </a:solidFill>
                <a:latin typeface="Times New Roman" panose="02020603050405020304" pitchFamily="18" charset="0"/>
                <a:cs typeface="Times New Roman" panose="02020603050405020304" pitchFamily="18" charset="0"/>
              </a:rPr>
              <a:t>Id</a:t>
            </a:r>
            <a:r>
              <a:rPr lang="en-US" sz="1700" dirty="0">
                <a:solidFill>
                  <a:srgbClr val="000000"/>
                </a:solidFill>
                <a:latin typeface="Times New Roman" panose="02020603050405020304" pitchFamily="18" charset="0"/>
                <a:cs typeface="Times New Roman" panose="02020603050405020304" pitchFamily="18" charset="0"/>
              </a:rPr>
              <a:t>. at ¶ 48.  </a:t>
            </a:r>
          </a:p>
          <a:p>
            <a:pPr marL="109728" indent="0" algn="just">
              <a:spcBef>
                <a:spcPts val="0"/>
              </a:spcBef>
              <a:buNone/>
            </a:pPr>
            <a:endParaRPr lang="en-US" sz="1700" dirty="0">
              <a:solidFill>
                <a:srgbClr val="000000"/>
              </a:solidFill>
              <a:latin typeface="Times New Roman" panose="02020603050405020304" pitchFamily="18" charset="0"/>
              <a:cs typeface="Times New Roman" panose="02020603050405020304" pitchFamily="18" charset="0"/>
            </a:endParaRPr>
          </a:p>
          <a:p>
            <a:pPr marL="285750" lvl="0" indent="-285750" algn="just">
              <a:spcBef>
                <a:spcPts val="0"/>
              </a:spcBef>
              <a:buFont typeface="Arial" panose="020B0604020202020204" pitchFamily="34" charset="0"/>
              <a:buChar char="•"/>
            </a:pPr>
            <a:r>
              <a:rPr lang="en-US" sz="1700" dirty="0">
                <a:solidFill>
                  <a:srgbClr val="000000"/>
                </a:solidFill>
                <a:latin typeface="Times New Roman" panose="02020603050405020304" pitchFamily="18" charset="0"/>
                <a:cs typeface="Times New Roman" panose="02020603050405020304" pitchFamily="18" charset="0"/>
              </a:rPr>
              <a:t>Most importantly, the Court held that the accountant is the holder of the privilege in Section 27. </a:t>
            </a:r>
            <a:r>
              <a:rPr lang="en-US" sz="1700" i="1" dirty="0">
                <a:solidFill>
                  <a:srgbClr val="000000"/>
                </a:solidFill>
                <a:latin typeface="Times New Roman" panose="02020603050405020304" pitchFamily="18" charset="0"/>
                <a:cs typeface="Times New Roman" panose="02020603050405020304" pitchFamily="18" charset="0"/>
              </a:rPr>
              <a:t>Id</a:t>
            </a:r>
            <a:r>
              <a:rPr lang="en-US" sz="1700" dirty="0">
                <a:solidFill>
                  <a:srgbClr val="000000"/>
                </a:solidFill>
                <a:latin typeface="Times New Roman" panose="02020603050405020304" pitchFamily="18" charset="0"/>
                <a:cs typeface="Times New Roman" panose="02020603050405020304" pitchFamily="18" charset="0"/>
              </a:rPr>
              <a:t>. at ¶¶ 33-34.  </a:t>
            </a:r>
          </a:p>
          <a:p>
            <a:pPr marL="109728" indent="0" algn="just">
              <a:spcBef>
                <a:spcPts val="0"/>
              </a:spcBef>
              <a:buNone/>
            </a:pPr>
            <a:endParaRPr lang="en-US" sz="1700" dirty="0">
              <a:solidFill>
                <a:srgbClr val="000000"/>
              </a:solidFill>
              <a:latin typeface="Times New Roman" panose="02020603050405020304" pitchFamily="18" charset="0"/>
              <a:cs typeface="Times New Roman" panose="02020603050405020304" pitchFamily="18" charset="0"/>
            </a:endParaRPr>
          </a:p>
          <a:p>
            <a:pPr marL="285750" lvl="0" indent="-285750" algn="just">
              <a:spcBef>
                <a:spcPts val="0"/>
              </a:spcBef>
              <a:buFont typeface="Arial" panose="020B0604020202020204" pitchFamily="34" charset="0"/>
              <a:buChar char="•"/>
            </a:pPr>
            <a:r>
              <a:rPr lang="en-US" sz="1700" dirty="0">
                <a:solidFill>
                  <a:srgbClr val="000000"/>
                </a:solidFill>
                <a:latin typeface="Times New Roman" panose="02020603050405020304" pitchFamily="18" charset="0"/>
                <a:cs typeface="Times New Roman" panose="02020603050405020304" pitchFamily="18" charset="0"/>
              </a:rPr>
              <a:t>However, the Court found that the privilege was waived when the accountant turned the documents over to the estate.  </a:t>
            </a:r>
            <a:r>
              <a:rPr lang="en-US" sz="1700" i="1" dirty="0">
                <a:solidFill>
                  <a:srgbClr val="000000"/>
                </a:solidFill>
                <a:latin typeface="Times New Roman" panose="02020603050405020304" pitchFamily="18" charset="0"/>
                <a:cs typeface="Times New Roman" panose="02020603050405020304" pitchFamily="18" charset="0"/>
              </a:rPr>
              <a:t>Id</a:t>
            </a:r>
            <a:r>
              <a:rPr lang="en-US" sz="1700" dirty="0">
                <a:solidFill>
                  <a:srgbClr val="000000"/>
                </a:solidFill>
                <a:latin typeface="Times New Roman" panose="02020603050405020304" pitchFamily="18" charset="0"/>
                <a:cs typeface="Times New Roman" panose="02020603050405020304" pitchFamily="18" charset="0"/>
              </a:rPr>
              <a:t>. at ¶ 85.  </a:t>
            </a:r>
          </a:p>
          <a:p>
            <a:pPr algn="just"/>
            <a:endParaRPr lang="en-US" sz="2200" dirty="0">
              <a:solidFill>
                <a:srgbClr val="000000"/>
              </a:solidFill>
            </a:endParaRPr>
          </a:p>
        </p:txBody>
      </p:sp>
      <p:pic>
        <p:nvPicPr>
          <p:cNvPr id="5" name="Picture 2" descr="http://www.pldf.org/resource/collection/0AD4AE1F-56FC-4CB6-BFA6-AB7A1C17FB33/PLDF_pms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549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7772400" cy="914400"/>
          </a:xfrm>
        </p:spPr>
        <p:txBody>
          <a:bodyPr>
            <a:normAutofit fontScale="90000"/>
          </a:bodyPr>
          <a:lstStyle/>
          <a:p>
            <a:r>
              <a:rPr lang="en-US" sz="2200" i="1" dirty="0" smtClean="0">
                <a:solidFill>
                  <a:schemeClr val="tx1"/>
                </a:solidFill>
                <a:effectLst/>
                <a:latin typeface="Times New Roman" panose="02020603050405020304" pitchFamily="18" charset="0"/>
                <a:cs typeface="Times New Roman" panose="02020603050405020304" pitchFamily="18" charset="0"/>
              </a:rPr>
              <a:t>     </a:t>
            </a:r>
            <a:br>
              <a:rPr lang="en-US" sz="2200" i="1" dirty="0" smtClean="0">
                <a:solidFill>
                  <a:schemeClr val="tx1"/>
                </a:solidFill>
                <a:effectLst/>
                <a:latin typeface="Times New Roman" panose="02020603050405020304" pitchFamily="18" charset="0"/>
                <a:cs typeface="Times New Roman" panose="02020603050405020304" pitchFamily="18" charset="0"/>
              </a:rPr>
            </a:br>
            <a:r>
              <a:rPr lang="en-US" sz="2200" i="1" dirty="0">
                <a:solidFill>
                  <a:schemeClr val="tx1"/>
                </a:solidFill>
                <a:effectLst/>
                <a:latin typeface="Times New Roman" panose="02020603050405020304" pitchFamily="18" charset="0"/>
                <a:cs typeface="Times New Roman" panose="02020603050405020304" pitchFamily="18" charset="0"/>
              </a:rPr>
              <a:t/>
            </a:r>
            <a:br>
              <a:rPr lang="en-US" sz="2200" i="1" dirty="0">
                <a:solidFill>
                  <a:schemeClr val="tx1"/>
                </a:solidFill>
                <a:effectLst/>
                <a:latin typeface="Times New Roman" panose="02020603050405020304" pitchFamily="18" charset="0"/>
                <a:cs typeface="Times New Roman" panose="02020603050405020304" pitchFamily="18" charset="0"/>
              </a:rPr>
            </a:br>
            <a:r>
              <a:rPr lang="en-US" sz="2200" i="1" dirty="0" smtClean="0">
                <a:solidFill>
                  <a:schemeClr val="tx1"/>
                </a:solidFill>
                <a:effectLst/>
                <a:latin typeface="Times New Roman" panose="02020603050405020304" pitchFamily="18" charset="0"/>
                <a:cs typeface="Times New Roman" panose="02020603050405020304" pitchFamily="18" charset="0"/>
              </a:rPr>
              <a:t>     </a:t>
            </a:r>
            <a:r>
              <a:rPr lang="en-US" sz="2400" i="1" dirty="0" smtClean="0">
                <a:solidFill>
                  <a:schemeClr val="tx1"/>
                </a:solidFill>
                <a:effectLst/>
                <a:latin typeface="Times New Roman" panose="02020603050405020304" pitchFamily="18" charset="0"/>
                <a:cs typeface="Times New Roman" panose="02020603050405020304" pitchFamily="18" charset="0"/>
              </a:rPr>
              <a:t>Statute </a:t>
            </a:r>
            <a:r>
              <a:rPr lang="en-US" sz="2400" i="1" dirty="0">
                <a:solidFill>
                  <a:schemeClr val="tx1"/>
                </a:solidFill>
                <a:effectLst/>
                <a:latin typeface="Times New Roman" panose="02020603050405020304" pitchFamily="18" charset="0"/>
                <a:cs typeface="Times New Roman" panose="02020603050405020304" pitchFamily="18" charset="0"/>
              </a:rPr>
              <a:t>of limitations issues</a:t>
            </a:r>
            <a:endParaRPr lang="en-US" sz="2400" dirty="0">
              <a:solidFill>
                <a:schemeClr val="tx1"/>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4294967295"/>
          </p:nvPr>
        </p:nvSpPr>
        <p:spPr>
          <a:xfrm>
            <a:off x="1066800" y="1219200"/>
            <a:ext cx="6934200" cy="4191000"/>
          </a:xfrm>
        </p:spPr>
        <p:txBody>
          <a:bodyPr>
            <a:noAutofit/>
          </a:bodyPr>
          <a:lstStyle/>
          <a:p>
            <a:pPr marL="171450" lvl="0" indent="-171450" algn="just">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There have been a swath of statute of limitations cases from across the country and it should remind us of the basics when analyzing a claim and preparing our defense</a:t>
            </a:r>
            <a:r>
              <a:rPr lang="en-US" sz="1600" dirty="0" smtClean="0">
                <a:solidFill>
                  <a:schemeClr val="tx1"/>
                </a:solidFill>
                <a:latin typeface="Times New Roman" panose="02020603050405020304" pitchFamily="18" charset="0"/>
                <a:cs typeface="Times New Roman" panose="02020603050405020304" pitchFamily="18" charset="0"/>
              </a:rPr>
              <a:t>.</a:t>
            </a:r>
          </a:p>
          <a:p>
            <a:pPr marL="0" lvl="0" indent="0" algn="just">
              <a:spcBef>
                <a:spcPts val="0"/>
              </a:spcBef>
              <a:buNone/>
            </a:pPr>
            <a:r>
              <a:rPr lang="en-US" sz="1600" dirty="0">
                <a:solidFill>
                  <a:schemeClr val="tx1"/>
                </a:solidFill>
                <a:latin typeface="Times New Roman" panose="02020603050405020304" pitchFamily="18" charset="0"/>
                <a:cs typeface="Times New Roman" panose="02020603050405020304" pitchFamily="18" charset="0"/>
              </a:rPr>
              <a:t> </a:t>
            </a:r>
          </a:p>
          <a:p>
            <a:pPr marL="171450" lvl="0" indent="-171450" algn="just">
              <a:spcBef>
                <a:spcPts val="0"/>
              </a:spcBef>
              <a:buFont typeface="Arial" panose="020B0604020202020204" pitchFamily="34" charset="0"/>
              <a:buChar char="•"/>
            </a:pPr>
            <a:r>
              <a:rPr lang="en-US" sz="1600" i="1" dirty="0" err="1">
                <a:solidFill>
                  <a:schemeClr val="tx1"/>
                </a:solidFill>
                <a:latin typeface="Times New Roman" panose="02020603050405020304" pitchFamily="18" charset="0"/>
                <a:cs typeface="Times New Roman" panose="02020603050405020304" pitchFamily="18" charset="0"/>
              </a:rPr>
              <a:t>Kipnis</a:t>
            </a:r>
            <a:r>
              <a:rPr lang="en-US" sz="1600" i="1" dirty="0">
                <a:solidFill>
                  <a:schemeClr val="tx1"/>
                </a:solidFill>
                <a:latin typeface="Times New Roman" panose="02020603050405020304" pitchFamily="18" charset="0"/>
                <a:cs typeface="Times New Roman" panose="02020603050405020304" pitchFamily="18" charset="0"/>
              </a:rPr>
              <a:t> v. </a:t>
            </a:r>
            <a:r>
              <a:rPr lang="en-US" sz="1600" i="1" dirty="0" err="1">
                <a:solidFill>
                  <a:schemeClr val="tx1"/>
                </a:solidFill>
                <a:latin typeface="Times New Roman" panose="02020603050405020304" pitchFamily="18" charset="0"/>
                <a:cs typeface="Times New Roman" panose="02020603050405020304" pitchFamily="18" charset="0"/>
              </a:rPr>
              <a:t>Bayerische</a:t>
            </a:r>
            <a:r>
              <a:rPr lang="en-US" sz="1600" i="1" dirty="0">
                <a:solidFill>
                  <a:schemeClr val="tx1"/>
                </a:solidFill>
                <a:latin typeface="Times New Roman" panose="02020603050405020304" pitchFamily="18" charset="0"/>
                <a:cs typeface="Times New Roman" panose="02020603050405020304" pitchFamily="18" charset="0"/>
              </a:rPr>
              <a:t> Hypo-Und </a:t>
            </a:r>
            <a:r>
              <a:rPr lang="en-US" sz="1600" i="1" dirty="0" err="1">
                <a:solidFill>
                  <a:schemeClr val="tx1"/>
                </a:solidFill>
                <a:latin typeface="Times New Roman" panose="02020603050405020304" pitchFamily="18" charset="0"/>
                <a:cs typeface="Times New Roman" panose="02020603050405020304" pitchFamily="18" charset="0"/>
              </a:rPr>
              <a:t>Vereinsbank</a:t>
            </a:r>
            <a:r>
              <a:rPr lang="en-US" sz="1600" i="1" dirty="0">
                <a:solidFill>
                  <a:schemeClr val="tx1"/>
                </a:solidFill>
                <a:latin typeface="Times New Roman" panose="02020603050405020304" pitchFamily="18" charset="0"/>
                <a:cs typeface="Times New Roman" panose="02020603050405020304" pitchFamily="18" charset="0"/>
              </a:rPr>
              <a:t>, AG</a:t>
            </a:r>
            <a:r>
              <a:rPr lang="en-US" sz="1600" dirty="0">
                <a:solidFill>
                  <a:schemeClr val="tx1"/>
                </a:solidFill>
                <a:latin typeface="Times New Roman" panose="02020603050405020304" pitchFamily="18" charset="0"/>
                <a:cs typeface="Times New Roman" panose="02020603050405020304" pitchFamily="18" charset="0"/>
              </a:rPr>
              <a:t>, 784 F.3d 771 (11</a:t>
            </a:r>
            <a:r>
              <a:rPr lang="en-US" sz="1600" baseline="30000" dirty="0">
                <a:solidFill>
                  <a:schemeClr val="tx1"/>
                </a:solidFill>
                <a:latin typeface="Times New Roman" panose="02020603050405020304" pitchFamily="18" charset="0"/>
                <a:cs typeface="Times New Roman" panose="02020603050405020304" pitchFamily="18" charset="0"/>
              </a:rPr>
              <a:t>th</a:t>
            </a:r>
            <a:r>
              <a:rPr lang="en-US" sz="1600" dirty="0">
                <a:solidFill>
                  <a:schemeClr val="tx1"/>
                </a:solidFill>
                <a:latin typeface="Times New Roman" panose="02020603050405020304" pitchFamily="18" charset="0"/>
                <a:cs typeface="Times New Roman" panose="02020603050405020304" pitchFamily="18" charset="0"/>
              </a:rPr>
              <a:t> Cir. 2015), </a:t>
            </a:r>
            <a:r>
              <a:rPr lang="en-US" sz="1600" i="1" dirty="0">
                <a:solidFill>
                  <a:schemeClr val="tx1"/>
                </a:solidFill>
                <a:latin typeface="Times New Roman" panose="02020603050405020304" pitchFamily="18" charset="0"/>
                <a:cs typeface="Times New Roman" panose="02020603050405020304" pitchFamily="18" charset="0"/>
              </a:rPr>
              <a:t>First American Bank v. Blackman </a:t>
            </a:r>
            <a:r>
              <a:rPr lang="en-US" sz="1600" i="1" dirty="0" err="1">
                <a:solidFill>
                  <a:schemeClr val="tx1"/>
                </a:solidFill>
                <a:latin typeface="Times New Roman" panose="02020603050405020304" pitchFamily="18" charset="0"/>
                <a:cs typeface="Times New Roman" panose="02020603050405020304" pitchFamily="18" charset="0"/>
              </a:rPr>
              <a:t>Kallick</a:t>
            </a:r>
            <a:r>
              <a:rPr lang="en-US" sz="1600" i="1" dirty="0">
                <a:solidFill>
                  <a:schemeClr val="tx1"/>
                </a:solidFill>
                <a:latin typeface="Times New Roman" panose="02020603050405020304" pitchFamily="18" charset="0"/>
                <a:cs typeface="Times New Roman" panose="02020603050405020304" pitchFamily="18" charset="0"/>
              </a:rPr>
              <a:t>, LLP</a:t>
            </a:r>
            <a:r>
              <a:rPr lang="en-US" sz="1600" dirty="0">
                <a:solidFill>
                  <a:schemeClr val="tx1"/>
                </a:solidFill>
                <a:latin typeface="Times New Roman" panose="02020603050405020304" pitchFamily="18" charset="0"/>
                <a:cs typeface="Times New Roman" panose="02020603050405020304" pitchFamily="18" charset="0"/>
              </a:rPr>
              <a:t>, 2014 IL App (1</a:t>
            </a:r>
            <a:r>
              <a:rPr lang="en-US" sz="1600" baseline="30000" dirty="0">
                <a:solidFill>
                  <a:schemeClr val="tx1"/>
                </a:solidFill>
                <a:latin typeface="Times New Roman" panose="02020603050405020304" pitchFamily="18" charset="0"/>
                <a:cs typeface="Times New Roman" panose="02020603050405020304" pitchFamily="18" charset="0"/>
              </a:rPr>
              <a:t>st</a:t>
            </a:r>
            <a:r>
              <a:rPr lang="en-US" sz="1600" dirty="0">
                <a:solidFill>
                  <a:schemeClr val="tx1"/>
                </a:solidFill>
                <a:latin typeface="Times New Roman" panose="02020603050405020304" pitchFamily="18" charset="0"/>
                <a:cs typeface="Times New Roman" panose="02020603050405020304" pitchFamily="18" charset="0"/>
              </a:rPr>
              <a:t>) 141149-U (1</a:t>
            </a:r>
            <a:r>
              <a:rPr lang="en-US" sz="1600" baseline="30000" dirty="0">
                <a:solidFill>
                  <a:schemeClr val="tx1"/>
                </a:solidFill>
                <a:latin typeface="Times New Roman" panose="02020603050405020304" pitchFamily="18" charset="0"/>
                <a:cs typeface="Times New Roman" panose="02020603050405020304" pitchFamily="18" charset="0"/>
              </a:rPr>
              <a:t>st</a:t>
            </a:r>
            <a:r>
              <a:rPr lang="en-US" sz="1600" dirty="0">
                <a:solidFill>
                  <a:schemeClr val="tx1"/>
                </a:solidFill>
                <a:latin typeface="Times New Roman" panose="02020603050405020304" pitchFamily="18" charset="0"/>
                <a:cs typeface="Times New Roman" panose="02020603050405020304" pitchFamily="18" charset="0"/>
              </a:rPr>
              <a:t> Dist. 2014), </a:t>
            </a:r>
            <a:r>
              <a:rPr lang="en-US" sz="1600" i="1" dirty="0">
                <a:solidFill>
                  <a:schemeClr val="tx1"/>
                </a:solidFill>
                <a:latin typeface="Times New Roman" panose="02020603050405020304" pitchFamily="18" charset="0"/>
                <a:cs typeface="Times New Roman" panose="02020603050405020304" pitchFamily="18" charset="0"/>
              </a:rPr>
              <a:t>JGM Transportation, Inc. v. Lewis &amp; Knopf CPAS, PC</a:t>
            </a:r>
            <a:r>
              <a:rPr lang="en-US" sz="1600" dirty="0">
                <a:solidFill>
                  <a:schemeClr val="tx1"/>
                </a:solidFill>
                <a:latin typeface="Times New Roman" panose="02020603050405020304" pitchFamily="18" charset="0"/>
                <a:cs typeface="Times New Roman" panose="02020603050405020304" pitchFamily="18" charset="0"/>
              </a:rPr>
              <a:t>, 2015 Mich. App. LEXIS 353 (2015), </a:t>
            </a:r>
            <a:r>
              <a:rPr lang="en-US" sz="1600" i="1" dirty="0" err="1">
                <a:solidFill>
                  <a:schemeClr val="tx1"/>
                </a:solidFill>
                <a:latin typeface="Times New Roman" panose="02020603050405020304" pitchFamily="18" charset="0"/>
                <a:cs typeface="Times New Roman" panose="02020603050405020304" pitchFamily="18" charset="0"/>
              </a:rPr>
              <a:t>Komolov</a:t>
            </a:r>
            <a:r>
              <a:rPr lang="en-US" sz="1600" i="1" dirty="0">
                <a:solidFill>
                  <a:schemeClr val="tx1"/>
                </a:solidFill>
                <a:latin typeface="Times New Roman" panose="02020603050405020304" pitchFamily="18" charset="0"/>
                <a:cs typeface="Times New Roman" panose="02020603050405020304" pitchFamily="18" charset="0"/>
              </a:rPr>
              <a:t> v. </a:t>
            </a:r>
            <a:r>
              <a:rPr lang="en-US" sz="1600" i="1" dirty="0" err="1">
                <a:solidFill>
                  <a:schemeClr val="tx1"/>
                </a:solidFill>
                <a:latin typeface="Times New Roman" panose="02020603050405020304" pitchFamily="18" charset="0"/>
                <a:cs typeface="Times New Roman" panose="02020603050405020304" pitchFamily="18" charset="0"/>
              </a:rPr>
              <a:t>Baranik</a:t>
            </a:r>
            <a:r>
              <a:rPr lang="en-US" sz="1600" dirty="0">
                <a:solidFill>
                  <a:schemeClr val="tx1"/>
                </a:solidFill>
                <a:latin typeface="Times New Roman" panose="02020603050405020304" pitchFamily="18" charset="0"/>
                <a:cs typeface="Times New Roman" panose="02020603050405020304" pitchFamily="18" charset="0"/>
              </a:rPr>
              <a:t>, 2015 N.Y. Misc. LEXIS 1994 (2015), and </a:t>
            </a:r>
            <a:r>
              <a:rPr lang="en-US" sz="1600" i="1" dirty="0">
                <a:solidFill>
                  <a:schemeClr val="tx1"/>
                </a:solidFill>
                <a:latin typeface="Times New Roman" panose="02020603050405020304" pitchFamily="18" charset="0"/>
                <a:cs typeface="Times New Roman" panose="02020603050405020304" pitchFamily="18" charset="0"/>
              </a:rPr>
              <a:t>Board of Trustees of IBEW Local 43 </a:t>
            </a:r>
            <a:r>
              <a:rPr lang="en-US" sz="1600" i="1" dirty="0" err="1">
                <a:solidFill>
                  <a:schemeClr val="tx1"/>
                </a:solidFill>
                <a:latin typeface="Times New Roman" panose="02020603050405020304" pitchFamily="18" charset="0"/>
                <a:cs typeface="Times New Roman" panose="02020603050405020304" pitchFamily="18" charset="0"/>
              </a:rPr>
              <a:t>Elctrical</a:t>
            </a:r>
            <a:r>
              <a:rPr lang="en-US" sz="1600" i="1" dirty="0">
                <a:solidFill>
                  <a:schemeClr val="tx1"/>
                </a:solidFill>
                <a:latin typeface="Times New Roman" panose="02020603050405020304" pitchFamily="18" charset="0"/>
                <a:cs typeface="Times New Roman" panose="02020603050405020304" pitchFamily="18" charset="0"/>
              </a:rPr>
              <a:t> Contractors Health and Welfare, Annuity and Pension Funds v. D’Arcangelo &amp; Co., LLP</a:t>
            </a:r>
            <a:r>
              <a:rPr lang="en-US" sz="1600" dirty="0">
                <a:solidFill>
                  <a:schemeClr val="tx1"/>
                </a:solidFill>
                <a:latin typeface="Times New Roman" panose="02020603050405020304" pitchFamily="18" charset="0"/>
                <a:cs typeface="Times New Roman" panose="02020603050405020304" pitchFamily="18" charset="0"/>
              </a:rPr>
              <a:t>, 124 A.D.3d 1358 (4</a:t>
            </a:r>
            <a:r>
              <a:rPr lang="en-US" sz="1600" baseline="30000" dirty="0">
                <a:solidFill>
                  <a:schemeClr val="tx1"/>
                </a:solidFill>
                <a:latin typeface="Times New Roman" panose="02020603050405020304" pitchFamily="18" charset="0"/>
                <a:cs typeface="Times New Roman" panose="02020603050405020304" pitchFamily="18" charset="0"/>
              </a:rPr>
              <a:t>th</a:t>
            </a:r>
            <a:r>
              <a:rPr lang="en-US" sz="1600" dirty="0">
                <a:solidFill>
                  <a:schemeClr val="tx1"/>
                </a:solidFill>
                <a:latin typeface="Times New Roman" panose="02020603050405020304" pitchFamily="18" charset="0"/>
                <a:cs typeface="Times New Roman" panose="02020603050405020304" pitchFamily="18" charset="0"/>
              </a:rPr>
              <a:t> Dist. 2015) all dealt with the statute of limitations</a:t>
            </a:r>
            <a:r>
              <a:rPr lang="en-US" sz="1600" dirty="0" smtClean="0">
                <a:solidFill>
                  <a:schemeClr val="tx1"/>
                </a:solidFill>
                <a:latin typeface="Times New Roman" panose="02020603050405020304" pitchFamily="18" charset="0"/>
                <a:cs typeface="Times New Roman" panose="02020603050405020304" pitchFamily="18" charset="0"/>
              </a:rPr>
              <a:t>.</a:t>
            </a:r>
          </a:p>
          <a:p>
            <a:pPr marL="0" lvl="0" indent="0" algn="just">
              <a:spcBef>
                <a:spcPts val="0"/>
              </a:spcBef>
              <a:buNone/>
            </a:pPr>
            <a:endParaRPr lang="en-US" sz="1600" dirty="0">
              <a:solidFill>
                <a:schemeClr val="tx1"/>
              </a:solidFill>
              <a:latin typeface="Times New Roman" panose="02020603050405020304" pitchFamily="18" charset="0"/>
              <a:cs typeface="Times New Roman" panose="02020603050405020304" pitchFamily="18" charset="0"/>
            </a:endParaRPr>
          </a:p>
          <a:p>
            <a:pPr marL="171450" lvl="0" indent="-171450" algn="just">
              <a:spcBef>
                <a:spcPts val="0"/>
              </a:spcBef>
              <a:buFont typeface="Arial" panose="020B0604020202020204" pitchFamily="34" charset="0"/>
              <a:buChar char="•"/>
            </a:pPr>
            <a:r>
              <a:rPr lang="en-US" sz="1600" dirty="0" smtClean="0">
                <a:solidFill>
                  <a:schemeClr val="tx1"/>
                </a:solidFill>
                <a:latin typeface="Times New Roman" panose="02020603050405020304" pitchFamily="18" charset="0"/>
                <a:cs typeface="Times New Roman" panose="02020603050405020304" pitchFamily="18" charset="0"/>
              </a:rPr>
              <a:t>The </a:t>
            </a:r>
            <a:r>
              <a:rPr lang="en-US" sz="1600" i="1" dirty="0" err="1">
                <a:solidFill>
                  <a:schemeClr val="tx1"/>
                </a:solidFill>
                <a:latin typeface="Times New Roman" panose="02020603050405020304" pitchFamily="18" charset="0"/>
                <a:cs typeface="Times New Roman" panose="02020603050405020304" pitchFamily="18" charset="0"/>
              </a:rPr>
              <a:t>Kipnis</a:t>
            </a:r>
            <a:r>
              <a:rPr lang="en-US" sz="1600" dirty="0">
                <a:solidFill>
                  <a:schemeClr val="tx1"/>
                </a:solidFill>
                <a:latin typeface="Times New Roman" panose="02020603050405020304" pitchFamily="18" charset="0"/>
                <a:cs typeface="Times New Roman" panose="02020603050405020304" pitchFamily="18" charset="0"/>
              </a:rPr>
              <a:t> court certified a question to the Florida Supreme Court of when the claim accrued, when the IRS issued its notice of deficiency or when the dispute with the IRS was concluded</a:t>
            </a:r>
            <a:r>
              <a:rPr lang="en-US" sz="1600" dirty="0" smtClean="0">
                <a:solidFill>
                  <a:schemeClr val="tx1"/>
                </a:solidFill>
                <a:latin typeface="Times New Roman" panose="02020603050405020304" pitchFamily="18" charset="0"/>
                <a:cs typeface="Times New Roman" panose="02020603050405020304" pitchFamily="18" charset="0"/>
              </a:rPr>
              <a:t>?</a:t>
            </a:r>
            <a:r>
              <a:rPr lang="en-US" sz="1600" dirty="0">
                <a:solidFill>
                  <a:schemeClr val="tx1"/>
                </a:solidFill>
                <a:latin typeface="Times New Roman" panose="02020603050405020304" pitchFamily="18" charset="0"/>
                <a:cs typeface="Times New Roman" panose="02020603050405020304" pitchFamily="18" charset="0"/>
              </a:rPr>
              <a:t> </a:t>
            </a:r>
            <a:endParaRPr lang="en-US" sz="1600" dirty="0" smtClean="0">
              <a:solidFill>
                <a:schemeClr val="tx1"/>
              </a:solidFill>
              <a:latin typeface="Times New Roman" panose="02020603050405020304" pitchFamily="18" charset="0"/>
              <a:cs typeface="Times New Roman" panose="02020603050405020304" pitchFamily="18" charset="0"/>
            </a:endParaRPr>
          </a:p>
          <a:p>
            <a:pPr marL="0" lvl="0" indent="0" algn="just">
              <a:spcBef>
                <a:spcPts val="0"/>
              </a:spcBef>
              <a:buNone/>
            </a:pPr>
            <a:endParaRPr lang="en-US" sz="1600" dirty="0">
              <a:solidFill>
                <a:schemeClr val="tx1"/>
              </a:solidFill>
              <a:latin typeface="Times New Roman" panose="02020603050405020304" pitchFamily="18" charset="0"/>
              <a:cs typeface="Times New Roman" panose="02020603050405020304" pitchFamily="18" charset="0"/>
            </a:endParaRPr>
          </a:p>
          <a:p>
            <a:pPr marL="171450" lvl="0" indent="-171450" algn="just">
              <a:spcBef>
                <a:spcPts val="0"/>
              </a:spcBef>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In contrast, </a:t>
            </a:r>
            <a:r>
              <a:rPr lang="en-US" sz="1600" i="1" dirty="0">
                <a:solidFill>
                  <a:schemeClr val="tx1"/>
                </a:solidFill>
                <a:latin typeface="Times New Roman" panose="02020603050405020304" pitchFamily="18" charset="0"/>
                <a:cs typeface="Times New Roman" panose="02020603050405020304" pitchFamily="18" charset="0"/>
              </a:rPr>
              <a:t>First American</a:t>
            </a:r>
            <a:r>
              <a:rPr lang="en-US" sz="1600" dirty="0">
                <a:solidFill>
                  <a:schemeClr val="tx1"/>
                </a:solidFill>
                <a:latin typeface="Times New Roman" panose="02020603050405020304" pitchFamily="18" charset="0"/>
                <a:cs typeface="Times New Roman" panose="02020603050405020304" pitchFamily="18" charset="0"/>
              </a:rPr>
              <a:t> court held that the statute of limitations began to run when the plaintiff knew that a deadline to file the tax returns had been missed, which immediately caused damage to the plaintiff, not when the IRS actually rejected the carryback adjustment.  </a:t>
            </a:r>
          </a:p>
          <a:p>
            <a:pPr marL="342900" indent="-342900" algn="just">
              <a:buFont typeface="Arial" panose="020B0604020202020204" pitchFamily="34" charset="0"/>
              <a:buChar char="•"/>
            </a:pPr>
            <a:endParaRPr lang="en-US" sz="2200" dirty="0">
              <a:solidFill>
                <a:srgbClr val="000000"/>
              </a:solidFill>
            </a:endParaRPr>
          </a:p>
        </p:txBody>
      </p:sp>
      <p:pic>
        <p:nvPicPr>
          <p:cNvPr id="5" name="Picture 2" descr="http://www.pldf.org/resource/collection/0AD4AE1F-56FC-4CB6-BFA6-AB7A1C17FB33/PLDF_pms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754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28600"/>
            <a:ext cx="7772400" cy="914400"/>
          </a:xfrm>
        </p:spPr>
        <p:txBody>
          <a:bodyPr>
            <a:normAutofit/>
          </a:bodyPr>
          <a:lstStyle/>
          <a:p>
            <a:r>
              <a:rPr lang="en-US" sz="2200" i="1" dirty="0" smtClean="0">
                <a:solidFill>
                  <a:schemeClr val="tx1"/>
                </a:solidFill>
                <a:effectLst/>
                <a:latin typeface="Times New Roman" panose="02020603050405020304" pitchFamily="18" charset="0"/>
                <a:cs typeface="Times New Roman" panose="02020603050405020304" pitchFamily="18" charset="0"/>
              </a:rPr>
              <a:t>     Statute </a:t>
            </a:r>
            <a:r>
              <a:rPr lang="en-US" sz="2200" i="1" dirty="0">
                <a:solidFill>
                  <a:schemeClr val="tx1"/>
                </a:solidFill>
                <a:effectLst/>
                <a:latin typeface="Times New Roman" panose="02020603050405020304" pitchFamily="18" charset="0"/>
                <a:cs typeface="Times New Roman" panose="02020603050405020304" pitchFamily="18" charset="0"/>
              </a:rPr>
              <a:t>of limitations issues</a:t>
            </a:r>
            <a:endParaRPr lang="en-US" sz="2200" dirty="0">
              <a:solidFill>
                <a:schemeClr val="tx1"/>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4294967295"/>
          </p:nvPr>
        </p:nvSpPr>
        <p:spPr>
          <a:xfrm>
            <a:off x="914400" y="1295400"/>
            <a:ext cx="6934200" cy="4648200"/>
          </a:xfrm>
        </p:spPr>
        <p:txBody>
          <a:bodyPr>
            <a:noAutofit/>
          </a:bodyPr>
          <a:lstStyle/>
          <a:p>
            <a:pPr marL="285750" lvl="0" indent="-285750" algn="just">
              <a:buFont typeface="Arial" panose="020B0604020202020204" pitchFamily="34" charset="0"/>
              <a:buChar char="•"/>
            </a:pPr>
            <a:r>
              <a:rPr lang="en-US" sz="1700" dirty="0">
                <a:solidFill>
                  <a:schemeClr val="tx1"/>
                </a:solidFill>
                <a:latin typeface="Times New Roman" panose="02020603050405020304" pitchFamily="18" charset="0"/>
                <a:cs typeface="Times New Roman" panose="02020603050405020304" pitchFamily="18" charset="0"/>
              </a:rPr>
              <a:t>The </a:t>
            </a:r>
            <a:r>
              <a:rPr lang="en-US" sz="1700" i="1" dirty="0">
                <a:solidFill>
                  <a:schemeClr val="tx1"/>
                </a:solidFill>
                <a:latin typeface="Times New Roman" panose="02020603050405020304" pitchFamily="18" charset="0"/>
                <a:cs typeface="Times New Roman" panose="02020603050405020304" pitchFamily="18" charset="0"/>
              </a:rPr>
              <a:t>JGM</a:t>
            </a:r>
            <a:r>
              <a:rPr lang="en-US" sz="1700" dirty="0">
                <a:solidFill>
                  <a:schemeClr val="tx1"/>
                </a:solidFill>
                <a:latin typeface="Times New Roman" panose="02020603050405020304" pitchFamily="18" charset="0"/>
                <a:cs typeface="Times New Roman" panose="02020603050405020304" pitchFamily="18" charset="0"/>
              </a:rPr>
              <a:t>, </a:t>
            </a:r>
            <a:r>
              <a:rPr lang="en-US" sz="1700" i="1" dirty="0" err="1">
                <a:solidFill>
                  <a:schemeClr val="tx1"/>
                </a:solidFill>
                <a:latin typeface="Times New Roman" panose="02020603050405020304" pitchFamily="18" charset="0"/>
                <a:cs typeface="Times New Roman" panose="02020603050405020304" pitchFamily="18" charset="0"/>
              </a:rPr>
              <a:t>Komolov</a:t>
            </a:r>
            <a:r>
              <a:rPr lang="en-US" sz="1700" dirty="0">
                <a:solidFill>
                  <a:schemeClr val="tx1"/>
                </a:solidFill>
                <a:latin typeface="Times New Roman" panose="02020603050405020304" pitchFamily="18" charset="0"/>
                <a:cs typeface="Times New Roman" panose="02020603050405020304" pitchFamily="18" charset="0"/>
              </a:rPr>
              <a:t>, and </a:t>
            </a:r>
            <a:r>
              <a:rPr lang="en-US" sz="1700" i="1" dirty="0">
                <a:solidFill>
                  <a:schemeClr val="tx1"/>
                </a:solidFill>
                <a:latin typeface="Times New Roman" panose="02020603050405020304" pitchFamily="18" charset="0"/>
                <a:cs typeface="Times New Roman" panose="02020603050405020304" pitchFamily="18" charset="0"/>
              </a:rPr>
              <a:t>Board of Trustees</a:t>
            </a:r>
            <a:r>
              <a:rPr lang="en-US" sz="1700" dirty="0">
                <a:solidFill>
                  <a:schemeClr val="tx1"/>
                </a:solidFill>
                <a:latin typeface="Times New Roman" panose="02020603050405020304" pitchFamily="18" charset="0"/>
                <a:cs typeface="Times New Roman" panose="02020603050405020304" pitchFamily="18" charset="0"/>
              </a:rPr>
              <a:t> cases dealt with the continuing representation doctrine that could be used to toll the statute of limitations.</a:t>
            </a:r>
          </a:p>
          <a:p>
            <a:pPr marL="109728" indent="0" algn="just">
              <a:spcBef>
                <a:spcPts val="0"/>
              </a:spcBef>
              <a:buNone/>
            </a:pPr>
            <a:endParaRPr lang="en-US" sz="1700" dirty="0">
              <a:solidFill>
                <a:schemeClr val="tx1"/>
              </a:solidFill>
              <a:latin typeface="Times New Roman" panose="02020603050405020304" pitchFamily="18" charset="0"/>
              <a:cs typeface="Times New Roman" panose="02020603050405020304" pitchFamily="18" charset="0"/>
            </a:endParaRPr>
          </a:p>
          <a:p>
            <a:pPr marL="285750" lvl="0" indent="-285750" algn="just">
              <a:spcBef>
                <a:spcPts val="0"/>
              </a:spcBef>
              <a:buFont typeface="Arial" panose="020B0604020202020204" pitchFamily="34" charset="0"/>
              <a:buChar char="•"/>
            </a:pPr>
            <a:r>
              <a:rPr lang="en-US" sz="1700" dirty="0">
                <a:solidFill>
                  <a:schemeClr val="tx1"/>
                </a:solidFill>
                <a:latin typeface="Times New Roman" panose="02020603050405020304" pitchFamily="18" charset="0"/>
                <a:cs typeface="Times New Roman" panose="02020603050405020304" pitchFamily="18" charset="0"/>
              </a:rPr>
              <a:t>In </a:t>
            </a:r>
            <a:r>
              <a:rPr lang="en-US" sz="1700" i="1" dirty="0">
                <a:solidFill>
                  <a:schemeClr val="tx1"/>
                </a:solidFill>
                <a:latin typeface="Times New Roman" panose="02020603050405020304" pitchFamily="18" charset="0"/>
                <a:cs typeface="Times New Roman" panose="02020603050405020304" pitchFamily="18" charset="0"/>
              </a:rPr>
              <a:t>JGM</a:t>
            </a:r>
            <a:r>
              <a:rPr lang="en-US" sz="1700" dirty="0">
                <a:solidFill>
                  <a:schemeClr val="tx1"/>
                </a:solidFill>
                <a:latin typeface="Times New Roman" panose="02020603050405020304" pitchFamily="18" charset="0"/>
                <a:cs typeface="Times New Roman" panose="02020603050405020304" pitchFamily="18" charset="0"/>
              </a:rPr>
              <a:t>, the Court held that the tax services provided were discrete engagements to prepare tax returns and not generalized accounting services and that therefore the engagement ended after the completion of each tax return.  Accordingly, there was not continuing representation</a:t>
            </a:r>
            <a:r>
              <a:rPr lang="en-US" sz="17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spcBef>
                <a:spcPts val="0"/>
              </a:spcBef>
              <a:buFont typeface="Arial" panose="020B0604020202020204" pitchFamily="34" charset="0"/>
              <a:buChar char="•"/>
            </a:pPr>
            <a:endParaRPr lang="en-US" sz="1700" dirty="0">
              <a:solidFill>
                <a:schemeClr val="tx1"/>
              </a:solidFill>
              <a:latin typeface="Times New Roman" panose="02020603050405020304" pitchFamily="18" charset="0"/>
              <a:cs typeface="Times New Roman" panose="02020603050405020304" pitchFamily="18" charset="0"/>
            </a:endParaRPr>
          </a:p>
          <a:p>
            <a:pPr marL="285750" lvl="0" indent="-285750" algn="just">
              <a:spcBef>
                <a:spcPts val="0"/>
              </a:spcBef>
              <a:buFont typeface="Arial" panose="020B0604020202020204" pitchFamily="34" charset="0"/>
              <a:buChar char="•"/>
            </a:pPr>
            <a:r>
              <a:rPr lang="en-US" sz="1700" dirty="0">
                <a:solidFill>
                  <a:schemeClr val="tx1"/>
                </a:solidFill>
                <a:latin typeface="Times New Roman" panose="02020603050405020304" pitchFamily="18" charset="0"/>
                <a:cs typeface="Times New Roman" panose="02020603050405020304" pitchFamily="18" charset="0"/>
              </a:rPr>
              <a:t>In </a:t>
            </a:r>
            <a:r>
              <a:rPr lang="en-US" sz="1700" i="1" dirty="0" err="1">
                <a:solidFill>
                  <a:schemeClr val="tx1"/>
                </a:solidFill>
                <a:latin typeface="Times New Roman" panose="02020603050405020304" pitchFamily="18" charset="0"/>
                <a:cs typeface="Times New Roman" panose="02020603050405020304" pitchFamily="18" charset="0"/>
              </a:rPr>
              <a:t>Komolov</a:t>
            </a:r>
            <a:r>
              <a:rPr lang="en-US" sz="1700" dirty="0">
                <a:solidFill>
                  <a:schemeClr val="tx1"/>
                </a:solidFill>
                <a:latin typeface="Times New Roman" panose="02020603050405020304" pitchFamily="18" charset="0"/>
                <a:cs typeface="Times New Roman" panose="02020603050405020304" pitchFamily="18" charset="0"/>
              </a:rPr>
              <a:t>, the Court held that the continuous representation doctrine did apply because after preparing the initial 2008 return there was an amended return prepared in 2012 which was used to correct erroneous information in the original return.  </a:t>
            </a:r>
            <a:endParaRPr lang="en-US" sz="1700" dirty="0" smtClean="0">
              <a:solidFill>
                <a:schemeClr val="tx1"/>
              </a:solidFill>
              <a:latin typeface="Times New Roman" panose="02020603050405020304" pitchFamily="18" charset="0"/>
              <a:cs typeface="Times New Roman" panose="02020603050405020304" pitchFamily="18" charset="0"/>
            </a:endParaRPr>
          </a:p>
          <a:p>
            <a:pPr lvl="0" algn="just">
              <a:spcBef>
                <a:spcPts val="0"/>
              </a:spcBef>
            </a:pPr>
            <a:endParaRPr lang="en-US" sz="1700" dirty="0" smtClean="0">
              <a:solidFill>
                <a:schemeClr val="tx1"/>
              </a:solidFill>
              <a:latin typeface="Times New Roman" panose="02020603050405020304" pitchFamily="18" charset="0"/>
              <a:cs typeface="Times New Roman" panose="02020603050405020304" pitchFamily="18" charset="0"/>
            </a:endParaRPr>
          </a:p>
          <a:p>
            <a:pPr marL="285750" indent="-285750" algn="just">
              <a:spcBef>
                <a:spcPts val="0"/>
              </a:spcBef>
              <a:buFont typeface="Arial" panose="020B0604020202020204" pitchFamily="34" charset="0"/>
              <a:buChar char="•"/>
            </a:pPr>
            <a:r>
              <a:rPr lang="en-US" sz="1700" dirty="0" smtClean="0">
                <a:solidFill>
                  <a:schemeClr val="tx1"/>
                </a:solidFill>
                <a:latin typeface="Times New Roman" panose="02020603050405020304" pitchFamily="18" charset="0"/>
                <a:cs typeface="Times New Roman" panose="02020603050405020304" pitchFamily="18" charset="0"/>
              </a:rPr>
              <a:t>In </a:t>
            </a:r>
            <a:r>
              <a:rPr lang="en-US" sz="1700" i="1" dirty="0">
                <a:solidFill>
                  <a:schemeClr val="tx1"/>
                </a:solidFill>
                <a:latin typeface="Times New Roman" panose="02020603050405020304" pitchFamily="18" charset="0"/>
                <a:cs typeface="Times New Roman" panose="02020603050405020304" pitchFamily="18" charset="0"/>
              </a:rPr>
              <a:t>Board of Trustees</a:t>
            </a:r>
            <a:r>
              <a:rPr lang="en-US" sz="1700" dirty="0">
                <a:solidFill>
                  <a:schemeClr val="tx1"/>
                </a:solidFill>
                <a:latin typeface="Times New Roman" panose="02020603050405020304" pitchFamily="18" charset="0"/>
                <a:cs typeface="Times New Roman" panose="02020603050405020304" pitchFamily="18" charset="0"/>
              </a:rPr>
              <a:t>, which was an audit case arising out of the Madoff scandal, the Court, </a:t>
            </a:r>
            <a:r>
              <a:rPr lang="en-US" sz="1700" i="1" dirty="0">
                <a:solidFill>
                  <a:schemeClr val="tx1"/>
                </a:solidFill>
                <a:latin typeface="Times New Roman" panose="02020603050405020304" pitchFamily="18" charset="0"/>
                <a:cs typeface="Times New Roman" panose="02020603050405020304" pitchFamily="18" charset="0"/>
              </a:rPr>
              <a:t>inter alia</a:t>
            </a:r>
            <a:r>
              <a:rPr lang="en-US" sz="1700" dirty="0">
                <a:solidFill>
                  <a:schemeClr val="tx1"/>
                </a:solidFill>
                <a:latin typeface="Times New Roman" panose="02020603050405020304" pitchFamily="18" charset="0"/>
                <a:cs typeface="Times New Roman" panose="02020603050405020304" pitchFamily="18" charset="0"/>
              </a:rPr>
              <a:t>, held that the plaintiff sufficiently alleged facts to plead the continuing representation by the defendant tolled the statute of limitations. </a:t>
            </a:r>
          </a:p>
          <a:p>
            <a:pPr algn="just"/>
            <a:endParaRPr lang="en-US" sz="2200" dirty="0">
              <a:solidFill>
                <a:srgbClr val="000000"/>
              </a:solidFill>
            </a:endParaRPr>
          </a:p>
        </p:txBody>
      </p:sp>
      <p:pic>
        <p:nvPicPr>
          <p:cNvPr id="5" name="Picture 2" descr="http://www.pldf.org/resource/collection/0AD4AE1F-56FC-4CB6-BFA6-AB7A1C17FB33/PLDF_pms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096000"/>
            <a:ext cx="1292225" cy="58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6547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concourse-140427233844-phpapp01</Template>
  <TotalTime>194</TotalTime>
  <Words>502</Words>
  <Application>Microsoft Office PowerPoint</Application>
  <PresentationFormat>On-screen Show (4:3)</PresentationFormat>
  <Paragraphs>53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Accounting Claims Update: Recent Cases </vt:lpstr>
      <vt:lpstr>     Brunton v. Kruger </vt:lpstr>
      <vt:lpstr>     Brunton v. Kruger</vt:lpstr>
      <vt:lpstr>     Brunton v. Kruger</vt:lpstr>
      <vt:lpstr>Brunton v. Kruger</vt:lpstr>
      <vt:lpstr>     Brunton v. Kruger</vt:lpstr>
      <vt:lpstr>     Brunton v. Kruger</vt:lpstr>
      <vt:lpstr>            Statute of limitations issues</vt:lpstr>
      <vt:lpstr>     Statute of limitations issues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Claims Update: Recent Cases</dc:title>
  <dc:creator>Williams, Lisa K</dc:creator>
  <cp:lastModifiedBy>Williams, Lisa K</cp:lastModifiedBy>
  <cp:revision>26</cp:revision>
  <cp:lastPrinted>2015-09-17T16:42:20Z</cp:lastPrinted>
  <dcterms:created xsi:type="dcterms:W3CDTF">2015-09-17T15:04:58Z</dcterms:created>
  <dcterms:modified xsi:type="dcterms:W3CDTF">2015-09-17T18:36:27Z</dcterms:modified>
</cp:coreProperties>
</file>